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y="6858000" cx="12192000"/>
  <p:notesSz cx="6858000" cy="9144000"/>
  <p:embeddedFontLst>
    <p:embeddedFont>
      <p:font typeface="Poppins"/>
      <p:regular r:id="rId43"/>
      <p:bold r:id="rId44"/>
      <p:italic r:id="rId45"/>
      <p:boldItalic r:id="rId46"/>
    </p:embeddedFont>
    <p:embeddedFont>
      <p:font typeface="Inter"/>
      <p:regular r:id="rId47"/>
      <p:bold r:id="rId48"/>
    </p:embeddedFont>
    <p:embeddedFont>
      <p:font typeface="Poppins Light"/>
      <p:regular r:id="rId49"/>
      <p:bold r:id="rId50"/>
      <p:italic r:id="rId51"/>
      <p:boldItalic r:id="rId5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800">
          <p15:clr>
            <a:srgbClr val="A4A3A4"/>
          </p15:clr>
        </p15:guide>
        <p15:guide id="2" orient="horz" pos="22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8BBB2C1-98DD-479E-A55F-CF9A8C427D06}">
  <a:tblStyle styleId="{28BBB2C1-98DD-479E-A55F-CF9A8C427D06}" styleName="Table_0">
    <a:wholeTbl>
      <a:tcTxStyle b="off" i="off">
        <a:font>
          <a:latin typeface="Inter"/>
          <a:ea typeface="Inter"/>
          <a:cs typeface="Inter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E9E8"/>
          </a:solidFill>
        </a:fill>
      </a:tcStyle>
    </a:wholeTbl>
    <a:band1H>
      <a:tcTxStyle/>
      <a:tcStyle>
        <a:fill>
          <a:solidFill>
            <a:srgbClr val="FFD0CE"/>
          </a:solidFill>
        </a:fill>
      </a:tcStyle>
    </a:band1H>
    <a:band2H>
      <a:tcTxStyle/>
    </a:band2H>
    <a:band1V>
      <a:tcTxStyle/>
      <a:tcStyle>
        <a:fill>
          <a:solidFill>
            <a:srgbClr val="FFD0CE"/>
          </a:solidFill>
        </a:fill>
      </a:tcStyle>
    </a:band1V>
    <a:band2V>
      <a:tcTxStyle/>
    </a:band2V>
    <a:lastCol>
      <a:tcTxStyle b="on" i="off">
        <a:font>
          <a:latin typeface="Inter"/>
          <a:ea typeface="Inter"/>
          <a:cs typeface="Inter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Inter"/>
          <a:ea typeface="Inter"/>
          <a:cs typeface="Inter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Inter"/>
          <a:ea typeface="Inter"/>
          <a:cs typeface="Inter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Inter"/>
          <a:ea typeface="Inter"/>
          <a:cs typeface="Inter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800"/>
        <p:guide pos="225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font" Target="fonts/Poppins-bold.fntdata"/><Relationship Id="rId43" Type="http://schemas.openxmlformats.org/officeDocument/2006/relationships/font" Target="fonts/Poppins-regular.fntdata"/><Relationship Id="rId46" Type="http://schemas.openxmlformats.org/officeDocument/2006/relationships/font" Target="fonts/Poppins-boldItalic.fntdata"/><Relationship Id="rId45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font" Target="fonts/Inter-bold.fntdata"/><Relationship Id="rId47" Type="http://schemas.openxmlformats.org/officeDocument/2006/relationships/font" Target="fonts/Inter-regular.fntdata"/><Relationship Id="rId49" Type="http://schemas.openxmlformats.org/officeDocument/2006/relationships/font" Target="fonts/PoppinsLight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font" Target="fonts/PoppinsLight-italic.fntdata"/><Relationship Id="rId50" Type="http://schemas.openxmlformats.org/officeDocument/2006/relationships/font" Target="fonts/PoppinsLight-bold.fntdata"/><Relationship Id="rId52" Type="http://schemas.openxmlformats.org/officeDocument/2006/relationships/font" Target="fonts/PoppinsLight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2" name="Google Shape;412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0" name="Google Shape;450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2" name="Google Shape;51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0" name="Google Shape;64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5" name="Google Shape;67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5" name="Google Shape;70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0" name="Google Shape;720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3" name="Google Shape;77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0" name="Google Shape;810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4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Google Shape;855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6" name="Google Shape;85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9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1" name="Google Shape;891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2" name="Google Shape;892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4" name="Google Shape;954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8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989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0" name="Google Shape;990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5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Google Shape;1016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7" name="Google Shape;1017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8" name="Google Shape;1018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4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1065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6" name="Google Shape;1066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7" name="Google Shape;1067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2" name="Google Shape;109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3" name="Google Shape;1093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3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5" name="Google Shape;1115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6" name="Google Shape;1116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9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1" name="Google Shape;1131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2" name="Google Shape;1132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5" name="Google Shape;1155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6" name="Google Shape;1156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3" name="Google Shape;1173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4" name="Google Shape;1174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4" name="Shape 1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Google Shape;1215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6" name="Google Shape;1216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7" name="Google Shape;1217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4" name="Google Shape;1234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5" name="Google Shape;1235;p3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0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Google Shape;1251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2" name="Google Shape;1252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3" name="Google Shape;1253;p3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6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Google Shape;1297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8" name="Google Shape;1298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9" name="Google Shape;1299;p3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0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Google Shape;1321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2" name="Google Shape;1322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3" name="Google Shape;1323;p3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2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Google Shape;1353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4" name="Google Shape;1354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5" name="Google Shape;1355;p3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2" name="Google Shape;29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9" name="Google Shape;31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0" name="Google Shape;37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1_Title Slide">
  <p:cSld name="21_Title Slid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/>
          <p:nvPr>
            <p:ph type="title"/>
          </p:nvPr>
        </p:nvSpPr>
        <p:spPr>
          <a:xfrm>
            <a:off x="1524001" y="1253007"/>
            <a:ext cx="3047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b="1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5_Custom Layout">
  <p:cSld name="45_Custom Layou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>
            <p:ph idx="2" type="pic"/>
          </p:nvPr>
        </p:nvSpPr>
        <p:spPr>
          <a:xfrm>
            <a:off x="4577167" y="765173"/>
            <a:ext cx="6090831" cy="2035609"/>
          </a:xfrm>
          <a:prstGeom prst="rect">
            <a:avLst/>
          </a:prstGeom>
          <a:gradFill>
            <a:gsLst>
              <a:gs pos="0">
                <a:srgbClr val="222222">
                  <a:alpha val="20000"/>
                </a:srgbClr>
              </a:gs>
              <a:gs pos="98000">
                <a:srgbClr val="222222">
                  <a:alpha val="4705"/>
                </a:srgbClr>
              </a:gs>
              <a:gs pos="100000">
                <a:srgbClr val="222222">
                  <a:alpha val="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24" name="Google Shape;24;p4"/>
          <p:cNvSpPr/>
          <p:nvPr>
            <p:ph idx="3" type="pic"/>
          </p:nvPr>
        </p:nvSpPr>
        <p:spPr>
          <a:xfrm>
            <a:off x="6096000" y="2800782"/>
            <a:ext cx="6090831" cy="2035609"/>
          </a:xfrm>
          <a:prstGeom prst="rect">
            <a:avLst/>
          </a:prstGeom>
          <a:gradFill>
            <a:gsLst>
              <a:gs pos="0">
                <a:srgbClr val="222222">
                  <a:alpha val="20000"/>
                </a:srgbClr>
              </a:gs>
              <a:gs pos="98000">
                <a:srgbClr val="222222">
                  <a:alpha val="4705"/>
                </a:srgbClr>
              </a:gs>
              <a:gs pos="100000">
                <a:srgbClr val="222222">
                  <a:alpha val="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25" name="Google Shape;25;p4"/>
          <p:cNvSpPr/>
          <p:nvPr>
            <p:ph idx="4" type="pic"/>
          </p:nvPr>
        </p:nvSpPr>
        <p:spPr>
          <a:xfrm>
            <a:off x="4577167" y="4836391"/>
            <a:ext cx="6090831" cy="2021609"/>
          </a:xfrm>
          <a:prstGeom prst="rect">
            <a:avLst/>
          </a:prstGeom>
          <a:gradFill>
            <a:gsLst>
              <a:gs pos="0">
                <a:srgbClr val="222222">
                  <a:alpha val="20000"/>
                </a:srgbClr>
              </a:gs>
              <a:gs pos="98000">
                <a:srgbClr val="222222">
                  <a:alpha val="4705"/>
                </a:srgbClr>
              </a:gs>
              <a:gs pos="100000">
                <a:srgbClr val="222222">
                  <a:alpha val="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1524001" y="1253008"/>
            <a:ext cx="3053166" cy="74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b="1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b="1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1_Title Slide">
  <p:cSld name="31_Title Slid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b="1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6"/>
          <p:cNvSpPr/>
          <p:nvPr>
            <p:ph idx="2" type="pic"/>
          </p:nvPr>
        </p:nvSpPr>
        <p:spPr>
          <a:xfrm>
            <a:off x="10668001" y="765175"/>
            <a:ext cx="1518833" cy="1511299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0_Title Slide">
  <p:cSld name="50_Title Slid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1524001" y="1253007"/>
            <a:ext cx="4571999" cy="8520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b="1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4" name="Google Shape;34;p7"/>
          <p:cNvSpPr/>
          <p:nvPr>
            <p:ph idx="2" type="pic"/>
          </p:nvPr>
        </p:nvSpPr>
        <p:spPr>
          <a:xfrm>
            <a:off x="1773" y="2276474"/>
            <a:ext cx="1522227" cy="4581526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_Custom Layout">
  <p:cSld name="13_Custom Layou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1524001" y="1253008"/>
            <a:ext cx="3058950" cy="74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b="1" i="0" sz="2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Google Shape;37;p8"/>
          <p:cNvSpPr/>
          <p:nvPr>
            <p:ph idx="2" type="pic"/>
          </p:nvPr>
        </p:nvSpPr>
        <p:spPr>
          <a:xfrm>
            <a:off x="1773" y="2276475"/>
            <a:ext cx="4581178" cy="4581525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2_Custom Layout" showMasterSp="0">
  <p:cSld name="42_Custom Layou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>
            <p:ph idx="2" type="pic"/>
          </p:nvPr>
        </p:nvSpPr>
        <p:spPr>
          <a:xfrm>
            <a:off x="0" y="-1"/>
            <a:ext cx="3052417" cy="3814401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40" name="Google Shape;40;p9"/>
          <p:cNvSpPr/>
          <p:nvPr>
            <p:ph idx="3" type="pic"/>
          </p:nvPr>
        </p:nvSpPr>
        <p:spPr>
          <a:xfrm>
            <a:off x="3052417" y="0"/>
            <a:ext cx="3052417" cy="3043598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41" name="Google Shape;41;p9"/>
          <p:cNvSpPr/>
          <p:nvPr>
            <p:ph idx="4" type="pic"/>
          </p:nvPr>
        </p:nvSpPr>
        <p:spPr>
          <a:xfrm>
            <a:off x="6104834" y="0"/>
            <a:ext cx="3052417" cy="3814402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42" name="Google Shape;42;p9"/>
          <p:cNvSpPr/>
          <p:nvPr>
            <p:ph idx="5" type="pic"/>
          </p:nvPr>
        </p:nvSpPr>
        <p:spPr>
          <a:xfrm>
            <a:off x="9157251" y="0"/>
            <a:ext cx="3034749" cy="3043598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43" name="Google Shape;43;p9"/>
          <p:cNvSpPr/>
          <p:nvPr>
            <p:ph idx="6" type="pic"/>
          </p:nvPr>
        </p:nvSpPr>
        <p:spPr>
          <a:xfrm>
            <a:off x="0" y="3814402"/>
            <a:ext cx="3052417" cy="3043598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44" name="Google Shape;44;p9"/>
          <p:cNvSpPr/>
          <p:nvPr>
            <p:ph idx="7" type="pic"/>
          </p:nvPr>
        </p:nvSpPr>
        <p:spPr>
          <a:xfrm>
            <a:off x="3052417" y="3043597"/>
            <a:ext cx="3052417" cy="3814401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45" name="Google Shape;45;p9"/>
          <p:cNvSpPr/>
          <p:nvPr>
            <p:ph idx="8" type="pic"/>
          </p:nvPr>
        </p:nvSpPr>
        <p:spPr>
          <a:xfrm>
            <a:off x="6104834" y="3814402"/>
            <a:ext cx="3052417" cy="3043598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46" name="Google Shape;46;p9"/>
          <p:cNvSpPr/>
          <p:nvPr>
            <p:ph idx="9" type="pic"/>
          </p:nvPr>
        </p:nvSpPr>
        <p:spPr>
          <a:xfrm>
            <a:off x="9157251" y="3043598"/>
            <a:ext cx="3034749" cy="3814402"/>
          </a:xfrm>
          <a:prstGeom prst="rect">
            <a:avLst/>
          </a:prstGeom>
          <a:gradFill>
            <a:gsLst>
              <a:gs pos="0">
                <a:srgbClr val="222222">
                  <a:alpha val="9803"/>
                </a:srgbClr>
              </a:gs>
              <a:gs pos="100000">
                <a:srgbClr val="222222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body"/>
          </p:nvPr>
        </p:nvSpPr>
        <p:spPr>
          <a:xfrm>
            <a:off x="1793875" y="2624138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6772" y="-7514"/>
            <a:ext cx="1524842" cy="6865513"/>
          </a:xfrm>
          <a:prstGeom prst="rect">
            <a:avLst/>
          </a:prstGeom>
          <a:solidFill>
            <a:schemeClr val="lt1">
              <a:alpha val="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1531624" y="-7514"/>
            <a:ext cx="1516793" cy="6865513"/>
          </a:xfrm>
          <a:prstGeom prst="rect">
            <a:avLst/>
          </a:prstGeom>
          <a:solidFill>
            <a:schemeClr val="lt1">
              <a:alpha val="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3049690" y="-7514"/>
            <a:ext cx="1524848" cy="6865513"/>
          </a:xfrm>
          <a:prstGeom prst="rect">
            <a:avLst/>
          </a:prstGeom>
          <a:solidFill>
            <a:schemeClr val="lt1">
              <a:alpha val="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4574537" y="-7514"/>
            <a:ext cx="1524843" cy="6865513"/>
          </a:xfrm>
          <a:prstGeom prst="rect">
            <a:avLst/>
          </a:prstGeom>
          <a:solidFill>
            <a:schemeClr val="lt1">
              <a:alpha val="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6099388" y="-7514"/>
            <a:ext cx="1518918" cy="6865513"/>
          </a:xfrm>
          <a:prstGeom prst="rect">
            <a:avLst/>
          </a:prstGeom>
          <a:solidFill>
            <a:schemeClr val="lt1">
              <a:alpha val="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7633129" y="-7514"/>
            <a:ext cx="1510020" cy="6865513"/>
          </a:xfrm>
          <a:prstGeom prst="rect">
            <a:avLst/>
          </a:prstGeom>
          <a:solidFill>
            <a:schemeClr val="lt1">
              <a:alpha val="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9157981" y="-7514"/>
            <a:ext cx="1510020" cy="6865513"/>
          </a:xfrm>
          <a:prstGeom prst="rect">
            <a:avLst/>
          </a:prstGeom>
          <a:solidFill>
            <a:schemeClr val="lt1">
              <a:alpha val="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10667152" y="-7514"/>
            <a:ext cx="1524847" cy="6865513"/>
          </a:xfrm>
          <a:prstGeom prst="rect">
            <a:avLst/>
          </a:prstGeom>
          <a:solidFill>
            <a:schemeClr val="lt1">
              <a:alpha val="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descr="Logo, company name&#10;&#10;Description automatically generated" id="18" name="Google Shape;18;p1"/>
          <p:cNvPicPr preferRelativeResize="0"/>
          <p:nvPr/>
        </p:nvPicPr>
        <p:blipFill rotWithShape="1">
          <a:blip r:embed="rId1">
            <a:alphaModFix/>
          </a:blip>
          <a:srcRect b="31800" l="19119" r="19797" t="29136"/>
          <a:stretch/>
        </p:blipFill>
        <p:spPr>
          <a:xfrm>
            <a:off x="11112928" y="388085"/>
            <a:ext cx="620219" cy="2564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1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13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17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19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2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960">
          <p15:clr>
            <a:srgbClr val="F26B43"/>
          </p15:clr>
        </p15:guide>
        <p15:guide id="2" orient="horz" pos="482">
          <p15:clr>
            <a:srgbClr val="F26B43"/>
          </p15:clr>
        </p15:guide>
        <p15:guide id="3" orient="horz" pos="1434">
          <p15:clr>
            <a:srgbClr val="F26B43"/>
          </p15:clr>
        </p15:guide>
        <p15:guide id="4" pos="6720">
          <p15:clr>
            <a:srgbClr val="F26B43"/>
          </p15:clr>
        </p15:guide>
        <p15:guide id="5" pos="3840">
          <p15:clr>
            <a:srgbClr val="F26B43"/>
          </p15:clr>
        </p15:guide>
        <p15:guide id="6" pos="57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/>
          <p:nvPr/>
        </p:nvSpPr>
        <p:spPr>
          <a:xfrm>
            <a:off x="7782533" y="2714307"/>
            <a:ext cx="1531800" cy="1494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" name="Google Shape;54;p10"/>
          <p:cNvSpPr/>
          <p:nvPr/>
        </p:nvSpPr>
        <p:spPr>
          <a:xfrm>
            <a:off x="4729130" y="2714307"/>
            <a:ext cx="1531800" cy="1494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0"/>
          <p:cNvSpPr/>
          <p:nvPr/>
        </p:nvSpPr>
        <p:spPr>
          <a:xfrm>
            <a:off x="1686026" y="2714307"/>
            <a:ext cx="1531800" cy="1494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6" name="Google Shape;56;p10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57" name="Google Shape;57;p10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8" name="Google Shape;58;p10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9" name="Google Shape;59;p10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0" name="Google Shape;60;p10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1" name="Google Shape;61;p10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2" name="Google Shape;62;p10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3" name="Google Shape;63;p10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64" name="Google Shape;64;p10"/>
          <p:cNvSpPr/>
          <p:nvPr/>
        </p:nvSpPr>
        <p:spPr>
          <a:xfrm>
            <a:off x="1527526" y="2889409"/>
            <a:ext cx="1525200" cy="14946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Pricing               Policy</a:t>
            </a:r>
            <a:endParaRPr/>
          </a:p>
        </p:txBody>
      </p:sp>
      <p:sp>
        <p:nvSpPr>
          <p:cNvPr id="65" name="Google Shape;65;p10"/>
          <p:cNvSpPr txBox="1"/>
          <p:nvPr/>
        </p:nvSpPr>
        <p:spPr>
          <a:xfrm>
            <a:off x="1529046" y="4771303"/>
            <a:ext cx="2028900" cy="8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The pricing policy is a price fixing decision making method for our products, a marketing strategy as part of the marketing mix.</a:t>
            </a:r>
            <a:endParaRPr/>
          </a:p>
        </p:txBody>
      </p:sp>
      <p:sp>
        <p:nvSpPr>
          <p:cNvPr id="66" name="Google Shape;66;p10"/>
          <p:cNvSpPr txBox="1"/>
          <p:nvPr>
            <p:ph type="title"/>
          </p:nvPr>
        </p:nvSpPr>
        <p:spPr>
          <a:xfrm>
            <a:off x="748228" y="1726782"/>
            <a:ext cx="46677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lang="en-US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Price Policy Overview</a:t>
            </a:r>
            <a:endParaRPr/>
          </a:p>
        </p:txBody>
      </p:sp>
      <p:sp>
        <p:nvSpPr>
          <p:cNvPr id="67" name="Google Shape;67;p10"/>
          <p:cNvSpPr txBox="1"/>
          <p:nvPr/>
        </p:nvSpPr>
        <p:spPr>
          <a:xfrm>
            <a:off x="4577720" y="4771303"/>
            <a:ext cx="1887000" cy="8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</p:txBody>
      </p:sp>
      <p:sp>
        <p:nvSpPr>
          <p:cNvPr id="68" name="Google Shape;68;p10"/>
          <p:cNvSpPr txBox="1"/>
          <p:nvPr/>
        </p:nvSpPr>
        <p:spPr>
          <a:xfrm>
            <a:off x="7631368" y="4771303"/>
            <a:ext cx="1564500" cy="8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The pricing strategy should lead to buying incentives through a targeted setting of the sales price.</a:t>
            </a:r>
            <a:endParaRPr/>
          </a:p>
        </p:txBody>
      </p:sp>
      <p:grpSp>
        <p:nvGrpSpPr>
          <p:cNvPr id="69" name="Google Shape;69;p10"/>
          <p:cNvGrpSpPr/>
          <p:nvPr/>
        </p:nvGrpSpPr>
        <p:grpSpPr>
          <a:xfrm>
            <a:off x="3052638" y="3534736"/>
            <a:ext cx="1521300" cy="209550"/>
            <a:chOff x="3052638" y="3016761"/>
            <a:chExt cx="1521300" cy="209550"/>
          </a:xfrm>
        </p:grpSpPr>
        <p:cxnSp>
          <p:nvCxnSpPr>
            <p:cNvPr id="70" name="Google Shape;70;p10"/>
            <p:cNvCxnSpPr>
              <a:stCxn id="71" idx="1"/>
              <a:endCxn id="64" idx="3"/>
            </p:cNvCxnSpPr>
            <p:nvPr/>
          </p:nvCxnSpPr>
          <p:spPr>
            <a:xfrm rot="10800000">
              <a:off x="3052638" y="3118734"/>
              <a:ext cx="1521300" cy="0"/>
            </a:xfrm>
            <a:prstGeom prst="straightConnector1">
              <a:avLst/>
            </a:prstGeom>
            <a:noFill/>
            <a:ln cap="rnd" cmpd="sng" w="38100">
              <a:solidFill>
                <a:srgbClr val="C7DDEB"/>
              </a:solidFill>
              <a:prstDash val="dot"/>
              <a:round/>
              <a:headEnd len="sm" w="sm" type="none"/>
              <a:tailEnd len="sm" w="sm" type="none"/>
            </a:ln>
          </p:spPr>
        </p:cxnSp>
        <p:grpSp>
          <p:nvGrpSpPr>
            <p:cNvPr id="72" name="Google Shape;72;p10"/>
            <p:cNvGrpSpPr/>
            <p:nvPr/>
          </p:nvGrpSpPr>
          <p:grpSpPr>
            <a:xfrm>
              <a:off x="3691923" y="3016761"/>
              <a:ext cx="209550" cy="209550"/>
              <a:chOff x="8547894" y="3567720"/>
              <a:chExt cx="209550" cy="209550"/>
            </a:xfrm>
          </p:grpSpPr>
          <p:sp>
            <p:nvSpPr>
              <p:cNvPr id="73" name="Google Shape;73;p10"/>
              <p:cNvSpPr/>
              <p:nvPr/>
            </p:nvSpPr>
            <p:spPr>
              <a:xfrm>
                <a:off x="8547894" y="3567720"/>
                <a:ext cx="209550" cy="209550"/>
              </a:xfrm>
              <a:prstGeom prst="ellipse">
                <a:avLst/>
              </a:prstGeom>
              <a:solidFill>
                <a:schemeClr val="accent2">
                  <a:alpha val="20000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4" name="Google Shape;74;p10"/>
              <p:cNvSpPr/>
              <p:nvPr/>
            </p:nvSpPr>
            <p:spPr>
              <a:xfrm flipH="1" rot="10800000">
                <a:off x="8617327" y="3637153"/>
                <a:ext cx="70684" cy="70684"/>
              </a:xfrm>
              <a:prstGeom prst="ellipse">
                <a:avLst/>
              </a:prstGeom>
              <a:solidFill>
                <a:schemeClr val="accen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75" name="Google Shape;75;p10"/>
          <p:cNvGrpSpPr/>
          <p:nvPr/>
        </p:nvGrpSpPr>
        <p:grpSpPr>
          <a:xfrm>
            <a:off x="6099175" y="3534736"/>
            <a:ext cx="1524350" cy="209550"/>
            <a:chOff x="6099175" y="3016761"/>
            <a:chExt cx="1524350" cy="209550"/>
          </a:xfrm>
        </p:grpSpPr>
        <p:cxnSp>
          <p:nvCxnSpPr>
            <p:cNvPr id="76" name="Google Shape;76;p10"/>
            <p:cNvCxnSpPr/>
            <p:nvPr/>
          </p:nvCxnSpPr>
          <p:spPr>
            <a:xfrm rot="10800000">
              <a:off x="6099175" y="3121536"/>
              <a:ext cx="1524350" cy="0"/>
            </a:xfrm>
            <a:prstGeom prst="straightConnector1">
              <a:avLst/>
            </a:prstGeom>
            <a:noFill/>
            <a:ln cap="rnd" cmpd="sng" w="38100">
              <a:solidFill>
                <a:srgbClr val="C7DDEB"/>
              </a:solidFill>
              <a:prstDash val="dot"/>
              <a:round/>
              <a:headEnd len="sm" w="sm" type="none"/>
              <a:tailEnd len="sm" w="sm" type="none"/>
            </a:ln>
          </p:spPr>
        </p:cxnSp>
        <p:grpSp>
          <p:nvGrpSpPr>
            <p:cNvPr id="77" name="Google Shape;77;p10"/>
            <p:cNvGrpSpPr/>
            <p:nvPr/>
          </p:nvGrpSpPr>
          <p:grpSpPr>
            <a:xfrm>
              <a:off x="6744432" y="3016761"/>
              <a:ext cx="209550" cy="209550"/>
              <a:chOff x="8547894" y="3567720"/>
              <a:chExt cx="209550" cy="209550"/>
            </a:xfrm>
          </p:grpSpPr>
          <p:sp>
            <p:nvSpPr>
              <p:cNvPr id="78" name="Google Shape;78;p10"/>
              <p:cNvSpPr/>
              <p:nvPr/>
            </p:nvSpPr>
            <p:spPr>
              <a:xfrm>
                <a:off x="8547894" y="3567720"/>
                <a:ext cx="209550" cy="209550"/>
              </a:xfrm>
              <a:prstGeom prst="ellipse">
                <a:avLst/>
              </a:prstGeom>
              <a:solidFill>
                <a:schemeClr val="accent2">
                  <a:alpha val="20000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9" name="Google Shape;79;p10"/>
              <p:cNvSpPr/>
              <p:nvPr/>
            </p:nvSpPr>
            <p:spPr>
              <a:xfrm flipH="1" rot="10800000">
                <a:off x="8617327" y="3637153"/>
                <a:ext cx="70684" cy="70684"/>
              </a:xfrm>
              <a:prstGeom prst="ellipse">
                <a:avLst/>
              </a:prstGeom>
              <a:solidFill>
                <a:schemeClr val="accen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cxnSp>
        <p:nvCxnSpPr>
          <p:cNvPr id="80" name="Google Shape;80;p10"/>
          <p:cNvCxnSpPr>
            <a:stCxn id="81" idx="1"/>
            <a:endCxn id="82" idx="3"/>
          </p:cNvCxnSpPr>
          <p:nvPr/>
        </p:nvCxnSpPr>
        <p:spPr>
          <a:xfrm rot="10800000">
            <a:off x="9148813" y="3636821"/>
            <a:ext cx="1524300" cy="2700"/>
          </a:xfrm>
          <a:prstGeom prst="straightConnector1">
            <a:avLst/>
          </a:prstGeom>
          <a:noFill/>
          <a:ln cap="rnd" cmpd="sng" w="38100">
            <a:solidFill>
              <a:srgbClr val="C7DDEB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81" name="Google Shape;81;p10"/>
          <p:cNvSpPr/>
          <p:nvPr/>
        </p:nvSpPr>
        <p:spPr>
          <a:xfrm>
            <a:off x="10673113" y="2892221"/>
            <a:ext cx="1518900" cy="1494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7623525" y="2889409"/>
            <a:ext cx="1525200" cy="14946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Pricing           Strategy</a:t>
            </a:r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4573938" y="2889409"/>
            <a:ext cx="1525200" cy="14946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Price             Structure</a:t>
            </a:r>
            <a:endParaRPr/>
          </a:p>
        </p:txBody>
      </p:sp>
      <p:pic>
        <p:nvPicPr>
          <p:cNvPr id="83" name="Google Shape;83;p10"/>
          <p:cNvPicPr preferRelativeResize="0"/>
          <p:nvPr/>
        </p:nvPicPr>
        <p:blipFill rotWithShape="1">
          <a:blip r:embed="rId3">
            <a:alphaModFix/>
          </a:blip>
          <a:srcRect b="27089" l="9155" r="8662" t="26092"/>
          <a:stretch/>
        </p:blipFill>
        <p:spPr>
          <a:xfrm>
            <a:off x="748225" y="665049"/>
            <a:ext cx="2809722" cy="499301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0"/>
          <p:cNvSpPr/>
          <p:nvPr/>
        </p:nvSpPr>
        <p:spPr>
          <a:xfrm>
            <a:off x="11016625" y="268950"/>
            <a:ext cx="946200" cy="537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" name="Google Shape;415;p19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416" name="Google Shape;416;p19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7" name="Google Shape;417;p19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8" name="Google Shape;418;p19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9" name="Google Shape;419;p19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0" name="Google Shape;420;p19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1" name="Google Shape;421;p19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2" name="Google Shape;422;p19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423" name="Google Shape;423;p19"/>
          <p:cNvSpPr txBox="1"/>
          <p:nvPr/>
        </p:nvSpPr>
        <p:spPr>
          <a:xfrm>
            <a:off x="748227" y="1031479"/>
            <a:ext cx="816899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Poppins"/>
              <a:buNone/>
            </a:pPr>
            <a:r>
              <a:rPr b="1" lang="en-US" sz="2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A) Addressing the Trade-off between Margin &amp; Volume </a:t>
            </a:r>
            <a:endParaRPr/>
          </a:p>
        </p:txBody>
      </p:sp>
      <p:grpSp>
        <p:nvGrpSpPr>
          <p:cNvPr id="424" name="Google Shape;424;p19"/>
          <p:cNvGrpSpPr/>
          <p:nvPr/>
        </p:nvGrpSpPr>
        <p:grpSpPr>
          <a:xfrm>
            <a:off x="780123" y="557174"/>
            <a:ext cx="1448566" cy="425088"/>
            <a:chOff x="1523999" y="765175"/>
            <a:chExt cx="1002507" cy="294190"/>
          </a:xfrm>
        </p:grpSpPr>
        <p:sp>
          <p:nvSpPr>
            <p:cNvPr id="425" name="Google Shape;425;p19"/>
            <p:cNvSpPr/>
            <p:nvPr/>
          </p:nvSpPr>
          <p:spPr>
            <a:xfrm>
              <a:off x="1523999" y="765175"/>
              <a:ext cx="1002507" cy="2220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Pricing for Profit</a:t>
              </a:r>
              <a:endParaRPr/>
            </a:p>
          </p:txBody>
        </p:sp>
        <p:sp>
          <p:nvSpPr>
            <p:cNvPr id="426" name="Google Shape;426;p19"/>
            <p:cNvSpPr/>
            <p:nvPr/>
          </p:nvSpPr>
          <p:spPr>
            <a:xfrm flipH="1" rot="10800000">
              <a:off x="1524000" y="987188"/>
              <a:ext cx="72580" cy="7217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427" name="Google Shape;427;p19"/>
          <p:cNvSpPr/>
          <p:nvPr/>
        </p:nvSpPr>
        <p:spPr>
          <a:xfrm rot="-5400000">
            <a:off x="5727660" y="-2289756"/>
            <a:ext cx="743666" cy="9142081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8" name="Google Shape;428;p19"/>
          <p:cNvSpPr/>
          <p:nvPr/>
        </p:nvSpPr>
        <p:spPr>
          <a:xfrm rot="-5400000">
            <a:off x="4393635" y="-160181"/>
            <a:ext cx="3411711" cy="9142080"/>
          </a:xfrm>
          <a:prstGeom prst="rect">
            <a:avLst/>
          </a:prstGeom>
          <a:solidFill>
            <a:srgbClr val="D8D8D8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9" name="Google Shape;429;p19"/>
          <p:cNvSpPr/>
          <p:nvPr/>
        </p:nvSpPr>
        <p:spPr>
          <a:xfrm>
            <a:off x="3053295" y="3429000"/>
            <a:ext cx="3022025" cy="9048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SKIM</a:t>
            </a:r>
            <a:endParaRPr/>
          </a:p>
        </p:txBody>
      </p:sp>
      <p:sp>
        <p:nvSpPr>
          <p:cNvPr id="430" name="Google Shape;430;p19"/>
          <p:cNvSpPr/>
          <p:nvPr/>
        </p:nvSpPr>
        <p:spPr>
          <a:xfrm>
            <a:off x="6128134" y="3429000"/>
            <a:ext cx="3017478" cy="9048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PROTECT</a:t>
            </a:r>
            <a:endParaRPr/>
          </a:p>
        </p:txBody>
      </p:sp>
      <p:sp>
        <p:nvSpPr>
          <p:cNvPr id="431" name="Google Shape;431;p19"/>
          <p:cNvSpPr/>
          <p:nvPr/>
        </p:nvSpPr>
        <p:spPr>
          <a:xfrm>
            <a:off x="3046296" y="4385317"/>
            <a:ext cx="3029024" cy="9048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OPTIMIZE</a:t>
            </a:r>
            <a:endParaRPr/>
          </a:p>
        </p:txBody>
      </p:sp>
      <p:sp>
        <p:nvSpPr>
          <p:cNvPr id="432" name="Google Shape;432;p19"/>
          <p:cNvSpPr/>
          <p:nvPr/>
        </p:nvSpPr>
        <p:spPr>
          <a:xfrm>
            <a:off x="6128133" y="4385317"/>
            <a:ext cx="3024549" cy="9048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GAIN</a:t>
            </a:r>
            <a:endParaRPr/>
          </a:p>
        </p:txBody>
      </p:sp>
      <p:sp>
        <p:nvSpPr>
          <p:cNvPr id="433" name="Google Shape;433;p19"/>
          <p:cNvSpPr txBox="1"/>
          <p:nvPr/>
        </p:nvSpPr>
        <p:spPr>
          <a:xfrm>
            <a:off x="7495812" y="3106001"/>
            <a:ext cx="26129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High</a:t>
            </a:r>
            <a:endParaRPr/>
          </a:p>
        </p:txBody>
      </p:sp>
      <p:sp>
        <p:nvSpPr>
          <p:cNvPr id="434" name="Google Shape;434;p19"/>
          <p:cNvSpPr txBox="1"/>
          <p:nvPr/>
        </p:nvSpPr>
        <p:spPr>
          <a:xfrm>
            <a:off x="4472715" y="3106001"/>
            <a:ext cx="218008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Low</a:t>
            </a:r>
            <a:endParaRPr/>
          </a:p>
        </p:txBody>
      </p:sp>
      <p:sp>
        <p:nvSpPr>
          <p:cNvPr id="435" name="Google Shape;435;p19"/>
          <p:cNvSpPr txBox="1"/>
          <p:nvPr/>
        </p:nvSpPr>
        <p:spPr>
          <a:xfrm>
            <a:off x="9384584" y="3696740"/>
            <a:ext cx="124286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Over Proportional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Share</a:t>
            </a:r>
            <a:endParaRPr/>
          </a:p>
        </p:txBody>
      </p:sp>
      <p:sp>
        <p:nvSpPr>
          <p:cNvPr id="436" name="Google Shape;436;p19"/>
          <p:cNvSpPr txBox="1"/>
          <p:nvPr/>
        </p:nvSpPr>
        <p:spPr>
          <a:xfrm>
            <a:off x="9384585" y="4653057"/>
            <a:ext cx="108202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Under Proportional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Share</a:t>
            </a:r>
            <a:endParaRPr/>
          </a:p>
        </p:txBody>
      </p:sp>
      <p:sp>
        <p:nvSpPr>
          <p:cNvPr id="437" name="Google Shape;437;p19"/>
          <p:cNvSpPr txBox="1"/>
          <p:nvPr/>
        </p:nvSpPr>
        <p:spPr>
          <a:xfrm>
            <a:off x="5670060" y="5476950"/>
            <a:ext cx="85188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Margin</a:t>
            </a:r>
            <a:endParaRPr/>
          </a:p>
        </p:txBody>
      </p:sp>
      <p:sp>
        <p:nvSpPr>
          <p:cNvPr id="438" name="Google Shape;438;p19"/>
          <p:cNvSpPr txBox="1"/>
          <p:nvPr/>
        </p:nvSpPr>
        <p:spPr>
          <a:xfrm rot="-5400000">
            <a:off x="2116768" y="4149146"/>
            <a:ext cx="12399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Deviation from the Target Market Share</a:t>
            </a:r>
            <a:endParaRPr/>
          </a:p>
        </p:txBody>
      </p:sp>
      <p:sp>
        <p:nvSpPr>
          <p:cNvPr id="439" name="Google Shape;439;p19"/>
          <p:cNvSpPr/>
          <p:nvPr/>
        </p:nvSpPr>
        <p:spPr>
          <a:xfrm>
            <a:off x="1665279" y="2119870"/>
            <a:ext cx="2774430" cy="322828"/>
          </a:xfrm>
          <a:prstGeom prst="rect">
            <a:avLst/>
          </a:prstGeom>
          <a:solidFill>
            <a:srgbClr val="E8E8E8"/>
          </a:solidFill>
          <a:ln cap="flat" cmpd="sng" w="127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Profit</a:t>
            </a:r>
            <a:endParaRPr/>
          </a:p>
        </p:txBody>
      </p:sp>
      <p:sp>
        <p:nvSpPr>
          <p:cNvPr id="440" name="Google Shape;440;p19"/>
          <p:cNvSpPr/>
          <p:nvPr/>
        </p:nvSpPr>
        <p:spPr>
          <a:xfrm>
            <a:off x="4690723" y="2119870"/>
            <a:ext cx="1285048" cy="322828"/>
          </a:xfrm>
          <a:prstGeom prst="rect">
            <a:avLst/>
          </a:prstGeom>
          <a:solidFill>
            <a:srgbClr val="E8E8E8"/>
          </a:solidFill>
          <a:ln cap="flat" cmpd="sng" w="127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Market Share</a:t>
            </a:r>
            <a:endParaRPr/>
          </a:p>
        </p:txBody>
      </p:sp>
      <p:sp>
        <p:nvSpPr>
          <p:cNvPr id="441" name="Google Shape;441;p19"/>
          <p:cNvSpPr/>
          <p:nvPr/>
        </p:nvSpPr>
        <p:spPr>
          <a:xfrm>
            <a:off x="6216226" y="2124647"/>
            <a:ext cx="1284387" cy="322828"/>
          </a:xfrm>
          <a:prstGeom prst="rect">
            <a:avLst/>
          </a:prstGeom>
          <a:solidFill>
            <a:srgbClr val="E8E8E8"/>
          </a:solidFill>
          <a:ln cap="flat" cmpd="sng" w="127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Market Volume</a:t>
            </a:r>
            <a:endParaRPr/>
          </a:p>
        </p:txBody>
      </p:sp>
      <p:sp>
        <p:nvSpPr>
          <p:cNvPr id="442" name="Google Shape;442;p19"/>
          <p:cNvSpPr/>
          <p:nvPr/>
        </p:nvSpPr>
        <p:spPr>
          <a:xfrm>
            <a:off x="7741073" y="2121813"/>
            <a:ext cx="1284383" cy="322828"/>
          </a:xfrm>
          <a:prstGeom prst="rect">
            <a:avLst/>
          </a:prstGeom>
          <a:solidFill>
            <a:srgbClr val="E8E8E8"/>
          </a:solidFill>
          <a:ln cap="flat" cmpd="sng" w="127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Price</a:t>
            </a:r>
            <a:endParaRPr/>
          </a:p>
        </p:txBody>
      </p:sp>
      <p:sp>
        <p:nvSpPr>
          <p:cNvPr id="443" name="Google Shape;443;p19"/>
          <p:cNvSpPr/>
          <p:nvPr/>
        </p:nvSpPr>
        <p:spPr>
          <a:xfrm>
            <a:off x="9265933" y="2119870"/>
            <a:ext cx="1260788" cy="322828"/>
          </a:xfrm>
          <a:prstGeom prst="rect">
            <a:avLst/>
          </a:prstGeom>
          <a:solidFill>
            <a:srgbClr val="E8E8E8"/>
          </a:solidFill>
          <a:ln cap="flat" cmpd="sng" w="127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Cost</a:t>
            </a:r>
            <a:endParaRPr/>
          </a:p>
        </p:txBody>
      </p:sp>
      <p:sp>
        <p:nvSpPr>
          <p:cNvPr id="444" name="Google Shape;444;p19"/>
          <p:cNvSpPr/>
          <p:nvPr/>
        </p:nvSpPr>
        <p:spPr>
          <a:xfrm>
            <a:off x="4331472" y="2048896"/>
            <a:ext cx="455612" cy="455608"/>
          </a:xfrm>
          <a:prstGeom prst="ellipse">
            <a:avLst/>
          </a:prstGeom>
          <a:solidFill>
            <a:schemeClr val="lt1"/>
          </a:solidFill>
          <a:ln cap="rnd" cmpd="sng" w="25400">
            <a:solidFill>
              <a:srgbClr val="E5E5E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=</a:t>
            </a:r>
            <a:endParaRPr/>
          </a:p>
        </p:txBody>
      </p:sp>
      <p:sp>
        <p:nvSpPr>
          <p:cNvPr id="445" name="Google Shape;445;p19"/>
          <p:cNvSpPr/>
          <p:nvPr/>
        </p:nvSpPr>
        <p:spPr>
          <a:xfrm>
            <a:off x="5867534" y="2048896"/>
            <a:ext cx="455612" cy="455608"/>
          </a:xfrm>
          <a:prstGeom prst="ellipse">
            <a:avLst/>
          </a:prstGeom>
          <a:solidFill>
            <a:schemeClr val="lt1"/>
          </a:solidFill>
          <a:ln cap="rnd" cmpd="sng" w="25400">
            <a:solidFill>
              <a:srgbClr val="E5E5E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5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X</a:t>
            </a:r>
            <a:endParaRPr/>
          </a:p>
        </p:txBody>
      </p:sp>
      <p:sp>
        <p:nvSpPr>
          <p:cNvPr id="446" name="Google Shape;446;p19"/>
          <p:cNvSpPr/>
          <p:nvPr/>
        </p:nvSpPr>
        <p:spPr>
          <a:xfrm>
            <a:off x="7392380" y="2048896"/>
            <a:ext cx="455612" cy="455608"/>
          </a:xfrm>
          <a:prstGeom prst="ellipse">
            <a:avLst/>
          </a:prstGeom>
          <a:solidFill>
            <a:schemeClr val="lt1"/>
          </a:solidFill>
          <a:ln cap="rnd" cmpd="sng" w="25400">
            <a:solidFill>
              <a:srgbClr val="E5E5E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5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X</a:t>
            </a:r>
            <a:endParaRPr/>
          </a:p>
        </p:txBody>
      </p:sp>
      <p:sp>
        <p:nvSpPr>
          <p:cNvPr id="447" name="Google Shape;447;p19"/>
          <p:cNvSpPr/>
          <p:nvPr/>
        </p:nvSpPr>
        <p:spPr>
          <a:xfrm>
            <a:off x="8917226" y="2046725"/>
            <a:ext cx="455612" cy="455608"/>
          </a:xfrm>
          <a:prstGeom prst="ellipse">
            <a:avLst/>
          </a:prstGeom>
          <a:solidFill>
            <a:schemeClr val="lt1"/>
          </a:solidFill>
          <a:ln cap="rnd" cmpd="sng" w="25400">
            <a:solidFill>
              <a:srgbClr val="E5E5E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-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20"/>
          <p:cNvSpPr/>
          <p:nvPr/>
        </p:nvSpPr>
        <p:spPr>
          <a:xfrm>
            <a:off x="10830601" y="4775229"/>
            <a:ext cx="1353904" cy="2069849"/>
          </a:xfrm>
          <a:prstGeom prst="rect">
            <a:avLst/>
          </a:prstGeom>
          <a:solidFill>
            <a:srgbClr val="D8D8D8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54" name="Google Shape;454;p20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455" name="Google Shape;455;p20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6" name="Google Shape;456;p20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7" name="Google Shape;457;p20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8" name="Google Shape;458;p20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9" name="Google Shape;459;p20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60" name="Google Shape;460;p20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61" name="Google Shape;461;p20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462" name="Google Shape;462;p20"/>
          <p:cNvSpPr txBox="1"/>
          <p:nvPr/>
        </p:nvSpPr>
        <p:spPr>
          <a:xfrm>
            <a:off x="748227" y="1031479"/>
            <a:ext cx="5575069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Poppins"/>
              <a:buNone/>
            </a:pPr>
            <a:r>
              <a:rPr b="1" lang="en-US" sz="2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B) Price Structures and Rules</a:t>
            </a:r>
            <a:endParaRPr/>
          </a:p>
        </p:txBody>
      </p:sp>
      <p:grpSp>
        <p:nvGrpSpPr>
          <p:cNvPr id="463" name="Google Shape;463;p20"/>
          <p:cNvGrpSpPr/>
          <p:nvPr/>
        </p:nvGrpSpPr>
        <p:grpSpPr>
          <a:xfrm>
            <a:off x="780123" y="557174"/>
            <a:ext cx="1448566" cy="425088"/>
            <a:chOff x="1523999" y="765175"/>
            <a:chExt cx="1002507" cy="294190"/>
          </a:xfrm>
        </p:grpSpPr>
        <p:sp>
          <p:nvSpPr>
            <p:cNvPr id="464" name="Google Shape;464;p20"/>
            <p:cNvSpPr/>
            <p:nvPr/>
          </p:nvSpPr>
          <p:spPr>
            <a:xfrm>
              <a:off x="1523999" y="765175"/>
              <a:ext cx="1002507" cy="2220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Pricing for Profit</a:t>
              </a:r>
              <a:endParaRPr/>
            </a:p>
          </p:txBody>
        </p:sp>
        <p:sp>
          <p:nvSpPr>
            <p:cNvPr id="465" name="Google Shape;465;p20"/>
            <p:cNvSpPr/>
            <p:nvPr/>
          </p:nvSpPr>
          <p:spPr>
            <a:xfrm flipH="1" rot="10800000">
              <a:off x="1524000" y="987188"/>
              <a:ext cx="72580" cy="7217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466" name="Google Shape;466;p20"/>
          <p:cNvSpPr/>
          <p:nvPr/>
        </p:nvSpPr>
        <p:spPr>
          <a:xfrm>
            <a:off x="1531619" y="2337155"/>
            <a:ext cx="3260695" cy="425087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01. </a:t>
            </a: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Capture the value through value based mark-ups.</a:t>
            </a:r>
            <a:endParaRPr/>
          </a:p>
        </p:txBody>
      </p:sp>
      <p:sp>
        <p:nvSpPr>
          <p:cNvPr id="467" name="Google Shape;467;p20"/>
          <p:cNvSpPr/>
          <p:nvPr/>
        </p:nvSpPr>
        <p:spPr>
          <a:xfrm>
            <a:off x="5335317" y="1666600"/>
            <a:ext cx="5107928" cy="425087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02. </a:t>
            </a: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Manage mark-downs through performance based discounts &amp; rebates.</a:t>
            </a:r>
            <a:endParaRPr/>
          </a:p>
        </p:txBody>
      </p:sp>
      <p:sp>
        <p:nvSpPr>
          <p:cNvPr id="468" name="Google Shape;468;p20"/>
          <p:cNvSpPr/>
          <p:nvPr/>
        </p:nvSpPr>
        <p:spPr>
          <a:xfrm>
            <a:off x="7845689" y="2335266"/>
            <a:ext cx="2623950" cy="425087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03. </a:t>
            </a:r>
            <a:r>
              <a:rPr lang="en-US" sz="9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Charge extra through service pricing.</a:t>
            </a:r>
            <a:endParaRPr/>
          </a:p>
        </p:txBody>
      </p:sp>
      <p:cxnSp>
        <p:nvCxnSpPr>
          <p:cNvPr id="469" name="Google Shape;469;p20"/>
          <p:cNvCxnSpPr/>
          <p:nvPr/>
        </p:nvCxnSpPr>
        <p:spPr>
          <a:xfrm>
            <a:off x="-3571" y="4177584"/>
            <a:ext cx="12252960" cy="0"/>
          </a:xfrm>
          <a:prstGeom prst="straightConnector1">
            <a:avLst/>
          </a:prstGeom>
          <a:noFill/>
          <a:ln cap="flat" cmpd="sng" w="19050">
            <a:solidFill>
              <a:srgbClr val="A5A5A5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470" name="Google Shape;470;p20"/>
          <p:cNvSpPr/>
          <p:nvPr/>
        </p:nvSpPr>
        <p:spPr>
          <a:xfrm>
            <a:off x="-399" y="4794780"/>
            <a:ext cx="1360246" cy="2069844"/>
          </a:xfrm>
          <a:prstGeom prst="rect">
            <a:avLst/>
          </a:prstGeom>
          <a:solidFill>
            <a:srgbClr val="D8D8D8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1" name="Google Shape;471;p20"/>
          <p:cNvSpPr/>
          <p:nvPr/>
        </p:nvSpPr>
        <p:spPr>
          <a:xfrm>
            <a:off x="1359847" y="4794777"/>
            <a:ext cx="1348826" cy="2069845"/>
          </a:xfrm>
          <a:prstGeom prst="rect">
            <a:avLst/>
          </a:prstGeom>
          <a:solidFill>
            <a:srgbClr val="A5A5A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2" name="Google Shape;472;p20"/>
          <p:cNvSpPr/>
          <p:nvPr/>
        </p:nvSpPr>
        <p:spPr>
          <a:xfrm>
            <a:off x="2708673" y="4794777"/>
            <a:ext cx="1357285" cy="2069846"/>
          </a:xfrm>
          <a:prstGeom prst="rect">
            <a:avLst/>
          </a:prstGeom>
          <a:solidFill>
            <a:srgbClr val="D8D8D8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3" name="Google Shape;473;p20"/>
          <p:cNvSpPr/>
          <p:nvPr/>
        </p:nvSpPr>
        <p:spPr>
          <a:xfrm>
            <a:off x="4065958" y="4794777"/>
            <a:ext cx="1348826" cy="2069847"/>
          </a:xfrm>
          <a:prstGeom prst="rect">
            <a:avLst/>
          </a:prstGeom>
          <a:solidFill>
            <a:srgbClr val="A5A5A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4" name="Google Shape;474;p20"/>
          <p:cNvSpPr/>
          <p:nvPr/>
        </p:nvSpPr>
        <p:spPr>
          <a:xfrm>
            <a:off x="5413518" y="4794775"/>
            <a:ext cx="1358552" cy="2069847"/>
          </a:xfrm>
          <a:prstGeom prst="rect">
            <a:avLst/>
          </a:prstGeom>
          <a:solidFill>
            <a:srgbClr val="D8D8D8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5" name="Google Shape;475;p20"/>
          <p:cNvSpPr/>
          <p:nvPr/>
        </p:nvSpPr>
        <p:spPr>
          <a:xfrm>
            <a:off x="6772069" y="4794775"/>
            <a:ext cx="1353904" cy="2069847"/>
          </a:xfrm>
          <a:prstGeom prst="rect">
            <a:avLst/>
          </a:prstGeom>
          <a:solidFill>
            <a:srgbClr val="A5A5A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6" name="Google Shape;476;p20"/>
          <p:cNvSpPr/>
          <p:nvPr/>
        </p:nvSpPr>
        <p:spPr>
          <a:xfrm>
            <a:off x="8125970" y="4794775"/>
            <a:ext cx="1353904" cy="2069849"/>
          </a:xfrm>
          <a:prstGeom prst="rect">
            <a:avLst/>
          </a:prstGeom>
          <a:solidFill>
            <a:srgbClr val="D8D8D8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7" name="Google Shape;477;p20"/>
          <p:cNvSpPr/>
          <p:nvPr/>
        </p:nvSpPr>
        <p:spPr>
          <a:xfrm>
            <a:off x="9479870" y="4794773"/>
            <a:ext cx="1353904" cy="2069849"/>
          </a:xfrm>
          <a:prstGeom prst="rect">
            <a:avLst/>
          </a:prstGeom>
          <a:solidFill>
            <a:srgbClr val="A5A5A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478" name="Google Shape;478;p20"/>
          <p:cNvCxnSpPr/>
          <p:nvPr/>
        </p:nvCxnSpPr>
        <p:spPr>
          <a:xfrm>
            <a:off x="-3571" y="4792638"/>
            <a:ext cx="12252960" cy="0"/>
          </a:xfrm>
          <a:prstGeom prst="straightConnector1">
            <a:avLst/>
          </a:prstGeom>
          <a:noFill/>
          <a:ln cap="flat" cmpd="sng" w="254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79" name="Google Shape;479;p20"/>
          <p:cNvSpPr txBox="1"/>
          <p:nvPr/>
        </p:nvSpPr>
        <p:spPr>
          <a:xfrm>
            <a:off x="203431" y="5278868"/>
            <a:ext cx="756563" cy="486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Base Price Lead Product</a:t>
            </a:r>
            <a:endParaRPr/>
          </a:p>
        </p:txBody>
      </p:sp>
      <p:sp>
        <p:nvSpPr>
          <p:cNvPr id="480" name="Google Shape;480;p20"/>
          <p:cNvSpPr txBox="1"/>
          <p:nvPr/>
        </p:nvSpPr>
        <p:spPr>
          <a:xfrm>
            <a:off x="1556970" y="5278868"/>
            <a:ext cx="977088" cy="486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Value of Product Differential</a:t>
            </a:r>
            <a:endParaRPr/>
          </a:p>
        </p:txBody>
      </p:sp>
      <p:sp>
        <p:nvSpPr>
          <p:cNvPr id="481" name="Google Shape;481;p20"/>
          <p:cNvSpPr txBox="1"/>
          <p:nvPr/>
        </p:nvSpPr>
        <p:spPr>
          <a:xfrm>
            <a:off x="2910509" y="5278868"/>
            <a:ext cx="912219" cy="69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Regional Market Differential</a:t>
            </a:r>
            <a:endParaRPr/>
          </a:p>
        </p:txBody>
      </p:sp>
      <p:sp>
        <p:nvSpPr>
          <p:cNvPr id="482" name="Google Shape;482;p20"/>
          <p:cNvSpPr txBox="1"/>
          <p:nvPr/>
        </p:nvSpPr>
        <p:spPr>
          <a:xfrm>
            <a:off x="4264050" y="5278868"/>
            <a:ext cx="756563" cy="486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Gross Price (Market)</a:t>
            </a:r>
            <a:endParaRPr/>
          </a:p>
        </p:txBody>
      </p:sp>
      <p:sp>
        <p:nvSpPr>
          <p:cNvPr id="483" name="Google Shape;483;p20"/>
          <p:cNvSpPr txBox="1"/>
          <p:nvPr/>
        </p:nvSpPr>
        <p:spPr>
          <a:xfrm>
            <a:off x="5564423" y="5278868"/>
            <a:ext cx="1136573" cy="486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Value of Customer Rewards</a:t>
            </a:r>
            <a:endParaRPr/>
          </a:p>
        </p:txBody>
      </p:sp>
      <p:sp>
        <p:nvSpPr>
          <p:cNvPr id="484" name="Google Shape;484;p20"/>
          <p:cNvSpPr txBox="1"/>
          <p:nvPr/>
        </p:nvSpPr>
        <p:spPr>
          <a:xfrm>
            <a:off x="6967499" y="5277778"/>
            <a:ext cx="756563" cy="280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Surcharge</a:t>
            </a:r>
            <a:endParaRPr/>
          </a:p>
        </p:txBody>
      </p:sp>
      <p:sp>
        <p:nvSpPr>
          <p:cNvPr id="485" name="Google Shape;485;p20"/>
          <p:cNvSpPr txBox="1"/>
          <p:nvPr/>
        </p:nvSpPr>
        <p:spPr>
          <a:xfrm>
            <a:off x="8333606" y="5277777"/>
            <a:ext cx="849178" cy="486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(Customer) Net Price</a:t>
            </a:r>
            <a:endParaRPr/>
          </a:p>
        </p:txBody>
      </p:sp>
      <p:sp>
        <p:nvSpPr>
          <p:cNvPr id="486" name="Google Shape;486;p20"/>
          <p:cNvSpPr txBox="1"/>
          <p:nvPr/>
        </p:nvSpPr>
        <p:spPr>
          <a:xfrm>
            <a:off x="11130858" y="5277777"/>
            <a:ext cx="756563" cy="486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Realized Price</a:t>
            </a:r>
            <a:endParaRPr/>
          </a:p>
        </p:txBody>
      </p:sp>
      <p:sp>
        <p:nvSpPr>
          <p:cNvPr id="487" name="Google Shape;487;p20"/>
          <p:cNvSpPr/>
          <p:nvPr/>
        </p:nvSpPr>
        <p:spPr>
          <a:xfrm>
            <a:off x="200297" y="4183514"/>
            <a:ext cx="958853" cy="609124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88" name="Google Shape;488;p20"/>
          <p:cNvSpPr/>
          <p:nvPr/>
        </p:nvSpPr>
        <p:spPr>
          <a:xfrm>
            <a:off x="1553545" y="3548331"/>
            <a:ext cx="958853" cy="639681"/>
          </a:xfrm>
          <a:prstGeom prst="rect">
            <a:avLst/>
          </a:prstGeom>
          <a:solidFill>
            <a:srgbClr val="C7DD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89" name="Google Shape;489;p20"/>
          <p:cNvSpPr/>
          <p:nvPr/>
        </p:nvSpPr>
        <p:spPr>
          <a:xfrm>
            <a:off x="2900613" y="3429749"/>
            <a:ext cx="958853" cy="297304"/>
          </a:xfrm>
          <a:prstGeom prst="rect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90" name="Google Shape;490;p20"/>
          <p:cNvSpPr/>
          <p:nvPr/>
        </p:nvSpPr>
        <p:spPr>
          <a:xfrm>
            <a:off x="4255705" y="3543826"/>
            <a:ext cx="958853" cy="1248812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91" name="Google Shape;491;p20"/>
          <p:cNvSpPr/>
          <p:nvPr/>
        </p:nvSpPr>
        <p:spPr>
          <a:xfrm>
            <a:off x="5612475" y="3543825"/>
            <a:ext cx="958853" cy="369745"/>
          </a:xfrm>
          <a:prstGeom prst="rect">
            <a:avLst/>
          </a:prstGeom>
          <a:solidFill>
            <a:srgbClr val="C7DD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92" name="Google Shape;492;p20"/>
          <p:cNvSpPr/>
          <p:nvPr/>
        </p:nvSpPr>
        <p:spPr>
          <a:xfrm>
            <a:off x="6967432" y="3698958"/>
            <a:ext cx="958853" cy="212545"/>
          </a:xfrm>
          <a:prstGeom prst="rect">
            <a:avLst/>
          </a:prstGeom>
          <a:solidFill>
            <a:srgbClr val="C7DD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93" name="Google Shape;493;p20"/>
          <p:cNvSpPr/>
          <p:nvPr/>
        </p:nvSpPr>
        <p:spPr>
          <a:xfrm>
            <a:off x="9657613" y="3911503"/>
            <a:ext cx="951342" cy="271295"/>
          </a:xfrm>
          <a:prstGeom prst="rect">
            <a:avLst/>
          </a:prstGeom>
          <a:solidFill>
            <a:srgbClr val="C7DDEB"/>
          </a:solidFill>
          <a:ln cap="flat" cmpd="sng" w="19050">
            <a:solidFill>
              <a:srgbClr val="C7DD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94" name="Google Shape;494;p20"/>
          <p:cNvGrpSpPr/>
          <p:nvPr/>
        </p:nvGrpSpPr>
        <p:grpSpPr>
          <a:xfrm>
            <a:off x="11010344" y="3897226"/>
            <a:ext cx="961187" cy="895411"/>
            <a:chOff x="11010344" y="3897226"/>
            <a:chExt cx="961187" cy="895411"/>
          </a:xfrm>
        </p:grpSpPr>
        <p:sp>
          <p:nvSpPr>
            <p:cNvPr id="495" name="Google Shape;495;p20"/>
            <p:cNvSpPr/>
            <p:nvPr/>
          </p:nvSpPr>
          <p:spPr>
            <a:xfrm>
              <a:off x="11012677" y="4167156"/>
              <a:ext cx="958853" cy="625481"/>
            </a:xfrm>
            <a:prstGeom prst="rect">
              <a:avLst/>
            </a:pr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96" name="Google Shape;496;p20"/>
            <p:cNvSpPr/>
            <p:nvPr/>
          </p:nvSpPr>
          <p:spPr>
            <a:xfrm>
              <a:off x="11010344" y="3897226"/>
              <a:ext cx="958853" cy="280358"/>
            </a:xfrm>
            <a:prstGeom prst="rect">
              <a:avLst/>
            </a:prstGeom>
            <a:solidFill>
              <a:schemeClr val="accent2"/>
            </a:solidFill>
            <a:ln cap="flat" cmpd="sng" w="1905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497" name="Google Shape;497;p20"/>
          <p:cNvSpPr/>
          <p:nvPr/>
        </p:nvSpPr>
        <p:spPr>
          <a:xfrm>
            <a:off x="8302175" y="3911503"/>
            <a:ext cx="958853" cy="874512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98" name="Google Shape;498;p20"/>
          <p:cNvSpPr txBox="1"/>
          <p:nvPr/>
        </p:nvSpPr>
        <p:spPr>
          <a:xfrm>
            <a:off x="9776958" y="5283859"/>
            <a:ext cx="849178" cy="280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Price Gap</a:t>
            </a:r>
            <a:endParaRPr/>
          </a:p>
        </p:txBody>
      </p:sp>
      <p:grpSp>
        <p:nvGrpSpPr>
          <p:cNvPr id="499" name="Google Shape;499;p20"/>
          <p:cNvGrpSpPr/>
          <p:nvPr/>
        </p:nvGrpSpPr>
        <p:grpSpPr>
          <a:xfrm>
            <a:off x="88" y="4777648"/>
            <a:ext cx="12184417" cy="338245"/>
            <a:chOff x="88" y="4777648"/>
            <a:chExt cx="12184417" cy="338245"/>
          </a:xfrm>
        </p:grpSpPr>
        <p:cxnSp>
          <p:nvCxnSpPr>
            <p:cNvPr id="500" name="Google Shape;500;p20"/>
            <p:cNvCxnSpPr/>
            <p:nvPr/>
          </p:nvCxnSpPr>
          <p:spPr>
            <a:xfrm rot="10800000">
              <a:off x="12184505" y="477764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1" name="Google Shape;501;p20"/>
            <p:cNvCxnSpPr/>
            <p:nvPr/>
          </p:nvCxnSpPr>
          <p:spPr>
            <a:xfrm rot="10800000">
              <a:off x="88" y="477764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2" name="Google Shape;502;p20"/>
            <p:cNvCxnSpPr/>
            <p:nvPr/>
          </p:nvCxnSpPr>
          <p:spPr>
            <a:xfrm rot="10800000">
              <a:off x="1350822" y="477764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3" name="Google Shape;503;p20"/>
            <p:cNvCxnSpPr/>
            <p:nvPr/>
          </p:nvCxnSpPr>
          <p:spPr>
            <a:xfrm rot="10800000">
              <a:off x="2707234" y="479263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4" name="Google Shape;504;p20"/>
            <p:cNvCxnSpPr/>
            <p:nvPr/>
          </p:nvCxnSpPr>
          <p:spPr>
            <a:xfrm rot="10800000">
              <a:off x="4059976" y="479263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5" name="Google Shape;505;p20"/>
            <p:cNvCxnSpPr/>
            <p:nvPr/>
          </p:nvCxnSpPr>
          <p:spPr>
            <a:xfrm rot="10800000">
              <a:off x="5413517" y="479263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6" name="Google Shape;506;p20"/>
            <p:cNvCxnSpPr/>
            <p:nvPr/>
          </p:nvCxnSpPr>
          <p:spPr>
            <a:xfrm rot="10800000">
              <a:off x="6765529" y="479263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7" name="Google Shape;507;p20"/>
            <p:cNvCxnSpPr/>
            <p:nvPr/>
          </p:nvCxnSpPr>
          <p:spPr>
            <a:xfrm rot="10800000">
              <a:off x="8121979" y="479263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8" name="Google Shape;508;p20"/>
            <p:cNvCxnSpPr/>
            <p:nvPr/>
          </p:nvCxnSpPr>
          <p:spPr>
            <a:xfrm rot="10800000">
              <a:off x="9466621" y="4792638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9" name="Google Shape;509;p20"/>
            <p:cNvCxnSpPr/>
            <p:nvPr/>
          </p:nvCxnSpPr>
          <p:spPr>
            <a:xfrm rot="10800000">
              <a:off x="10819968" y="4792637"/>
              <a:ext cx="0" cy="323255"/>
            </a:xfrm>
            <a:prstGeom prst="straightConnector1">
              <a:avLst/>
            </a:pr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21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516" name="Google Shape;516;p21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17" name="Google Shape;517;p21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18" name="Google Shape;518;p21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19" name="Google Shape;519;p21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20" name="Google Shape;520;p21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21" name="Google Shape;521;p21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22" name="Google Shape;522;p21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523" name="Google Shape;523;p21"/>
          <p:cNvSpPr txBox="1"/>
          <p:nvPr/>
        </p:nvSpPr>
        <p:spPr>
          <a:xfrm>
            <a:off x="748227" y="1031479"/>
            <a:ext cx="699284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Poppins"/>
              <a:buNone/>
            </a:pPr>
            <a:r>
              <a:rPr b="1" lang="en-US" sz="2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Internal and External Factors</a:t>
            </a:r>
            <a:endParaRPr/>
          </a:p>
        </p:txBody>
      </p:sp>
      <p:grpSp>
        <p:nvGrpSpPr>
          <p:cNvPr id="524" name="Google Shape;524;p21"/>
          <p:cNvGrpSpPr/>
          <p:nvPr/>
        </p:nvGrpSpPr>
        <p:grpSpPr>
          <a:xfrm>
            <a:off x="780122" y="557174"/>
            <a:ext cx="2266173" cy="425088"/>
            <a:chOff x="1523998" y="765175"/>
            <a:chExt cx="1568347" cy="294190"/>
          </a:xfrm>
        </p:grpSpPr>
        <p:sp>
          <p:nvSpPr>
            <p:cNvPr id="525" name="Google Shape;525;p21"/>
            <p:cNvSpPr/>
            <p:nvPr/>
          </p:nvSpPr>
          <p:spPr>
            <a:xfrm>
              <a:off x="1523998" y="765175"/>
              <a:ext cx="1568347" cy="2220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Factors for Price Determination</a:t>
              </a:r>
              <a:endParaRPr/>
            </a:p>
          </p:txBody>
        </p:sp>
        <p:sp>
          <p:nvSpPr>
            <p:cNvPr id="526" name="Google Shape;526;p21"/>
            <p:cNvSpPr/>
            <p:nvPr/>
          </p:nvSpPr>
          <p:spPr>
            <a:xfrm flipH="1" rot="10800000">
              <a:off x="1524000" y="987188"/>
              <a:ext cx="72580" cy="7217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27" name="Google Shape;527;p21"/>
          <p:cNvSpPr/>
          <p:nvPr/>
        </p:nvSpPr>
        <p:spPr>
          <a:xfrm>
            <a:off x="5608391" y="2319376"/>
            <a:ext cx="487082" cy="864226"/>
          </a:xfrm>
          <a:custGeom>
            <a:rect b="b" l="l" r="r" t="t"/>
            <a:pathLst>
              <a:path extrusionOk="0" h="566" w="319">
                <a:moveTo>
                  <a:pt x="319" y="566"/>
                </a:moveTo>
                <a:lnTo>
                  <a:pt x="0" y="378"/>
                </a:lnTo>
                <a:lnTo>
                  <a:pt x="0" y="0"/>
                </a:lnTo>
                <a:lnTo>
                  <a:pt x="319" y="188"/>
                </a:lnTo>
                <a:lnTo>
                  <a:pt x="319" y="566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28" name="Google Shape;528;p21"/>
          <p:cNvSpPr/>
          <p:nvPr/>
        </p:nvSpPr>
        <p:spPr>
          <a:xfrm>
            <a:off x="6095473" y="2327011"/>
            <a:ext cx="487082" cy="856592"/>
          </a:xfrm>
          <a:custGeom>
            <a:rect b="b" l="l" r="r" t="t"/>
            <a:pathLst>
              <a:path extrusionOk="0" h="561" w="319">
                <a:moveTo>
                  <a:pt x="0" y="561"/>
                </a:moveTo>
                <a:lnTo>
                  <a:pt x="319" y="378"/>
                </a:lnTo>
                <a:lnTo>
                  <a:pt x="319" y="0"/>
                </a:lnTo>
                <a:lnTo>
                  <a:pt x="0" y="183"/>
                </a:lnTo>
                <a:lnTo>
                  <a:pt x="0" y="561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29" name="Google Shape;529;p21"/>
          <p:cNvSpPr/>
          <p:nvPr/>
        </p:nvSpPr>
        <p:spPr>
          <a:xfrm>
            <a:off x="5608391" y="2035372"/>
            <a:ext cx="974163" cy="571061"/>
          </a:xfrm>
          <a:custGeom>
            <a:rect b="b" l="l" r="r" t="t"/>
            <a:pathLst>
              <a:path extrusionOk="0" h="374" w="638">
                <a:moveTo>
                  <a:pt x="0" y="186"/>
                </a:moveTo>
                <a:lnTo>
                  <a:pt x="319" y="0"/>
                </a:lnTo>
                <a:lnTo>
                  <a:pt x="638" y="191"/>
                </a:lnTo>
                <a:lnTo>
                  <a:pt x="319" y="374"/>
                </a:lnTo>
                <a:lnTo>
                  <a:pt x="0" y="186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0" name="Google Shape;530;p21"/>
          <p:cNvSpPr/>
          <p:nvPr/>
        </p:nvSpPr>
        <p:spPr>
          <a:xfrm>
            <a:off x="6611566" y="2615716"/>
            <a:ext cx="490136" cy="871861"/>
          </a:xfrm>
          <a:custGeom>
            <a:rect b="b" l="l" r="r" t="t"/>
            <a:pathLst>
              <a:path extrusionOk="0" h="571" w="321">
                <a:moveTo>
                  <a:pt x="0" y="571"/>
                </a:moveTo>
                <a:lnTo>
                  <a:pt x="321" y="381"/>
                </a:lnTo>
                <a:lnTo>
                  <a:pt x="321" y="0"/>
                </a:lnTo>
                <a:lnTo>
                  <a:pt x="0" y="191"/>
                </a:lnTo>
                <a:lnTo>
                  <a:pt x="0" y="57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1" name="Google Shape;531;p21"/>
          <p:cNvSpPr/>
          <p:nvPr/>
        </p:nvSpPr>
        <p:spPr>
          <a:xfrm>
            <a:off x="6124484" y="2624756"/>
            <a:ext cx="487082" cy="859646"/>
          </a:xfrm>
          <a:custGeom>
            <a:rect b="b" l="l" r="r" t="t"/>
            <a:pathLst>
              <a:path extrusionOk="0" h="563" w="319">
                <a:moveTo>
                  <a:pt x="319" y="563"/>
                </a:moveTo>
                <a:lnTo>
                  <a:pt x="0" y="378"/>
                </a:lnTo>
                <a:lnTo>
                  <a:pt x="0" y="0"/>
                </a:lnTo>
                <a:lnTo>
                  <a:pt x="319" y="183"/>
                </a:lnTo>
                <a:lnTo>
                  <a:pt x="319" y="56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2" name="Google Shape;532;p21"/>
          <p:cNvSpPr/>
          <p:nvPr/>
        </p:nvSpPr>
        <p:spPr>
          <a:xfrm>
            <a:off x="6128278" y="2336293"/>
            <a:ext cx="974163" cy="571061"/>
          </a:xfrm>
          <a:custGeom>
            <a:rect b="b" l="l" r="r" t="t"/>
            <a:pathLst>
              <a:path extrusionOk="0" h="374" w="638">
                <a:moveTo>
                  <a:pt x="638" y="186"/>
                </a:moveTo>
                <a:lnTo>
                  <a:pt x="321" y="0"/>
                </a:lnTo>
                <a:lnTo>
                  <a:pt x="0" y="191"/>
                </a:lnTo>
                <a:lnTo>
                  <a:pt x="319" y="374"/>
                </a:lnTo>
                <a:lnTo>
                  <a:pt x="638" y="18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3" name="Google Shape;533;p21"/>
          <p:cNvSpPr/>
          <p:nvPr/>
        </p:nvSpPr>
        <p:spPr>
          <a:xfrm>
            <a:off x="5092298" y="2606433"/>
            <a:ext cx="487082" cy="867280"/>
          </a:xfrm>
          <a:custGeom>
            <a:rect b="b" l="l" r="r" t="t"/>
            <a:pathLst>
              <a:path extrusionOk="0" h="568" w="319">
                <a:moveTo>
                  <a:pt x="319" y="568"/>
                </a:moveTo>
                <a:lnTo>
                  <a:pt x="0" y="380"/>
                </a:lnTo>
                <a:lnTo>
                  <a:pt x="0" y="0"/>
                </a:lnTo>
                <a:lnTo>
                  <a:pt x="319" y="187"/>
                </a:lnTo>
                <a:lnTo>
                  <a:pt x="319" y="5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4" name="Google Shape;534;p21"/>
          <p:cNvSpPr/>
          <p:nvPr/>
        </p:nvSpPr>
        <p:spPr>
          <a:xfrm>
            <a:off x="5579380" y="2612541"/>
            <a:ext cx="487082" cy="861172"/>
          </a:xfrm>
          <a:custGeom>
            <a:rect b="b" l="l" r="r" t="t"/>
            <a:pathLst>
              <a:path extrusionOk="0" h="564" w="319">
                <a:moveTo>
                  <a:pt x="0" y="564"/>
                </a:moveTo>
                <a:lnTo>
                  <a:pt x="319" y="381"/>
                </a:lnTo>
                <a:lnTo>
                  <a:pt x="319" y="0"/>
                </a:lnTo>
                <a:lnTo>
                  <a:pt x="0" y="183"/>
                </a:lnTo>
                <a:lnTo>
                  <a:pt x="0" y="56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5" name="Google Shape;535;p21"/>
          <p:cNvSpPr/>
          <p:nvPr/>
        </p:nvSpPr>
        <p:spPr>
          <a:xfrm>
            <a:off x="5092298" y="2330805"/>
            <a:ext cx="974163" cy="564953"/>
          </a:xfrm>
          <a:custGeom>
            <a:rect b="b" l="l" r="r" t="t"/>
            <a:pathLst>
              <a:path extrusionOk="0" h="370" w="638">
                <a:moveTo>
                  <a:pt x="0" y="185"/>
                </a:moveTo>
                <a:lnTo>
                  <a:pt x="319" y="0"/>
                </a:lnTo>
                <a:lnTo>
                  <a:pt x="638" y="187"/>
                </a:lnTo>
                <a:lnTo>
                  <a:pt x="319" y="370"/>
                </a:lnTo>
                <a:lnTo>
                  <a:pt x="0" y="18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6" name="Google Shape;536;p21"/>
          <p:cNvSpPr/>
          <p:nvPr/>
        </p:nvSpPr>
        <p:spPr>
          <a:xfrm>
            <a:off x="5608391" y="2917921"/>
            <a:ext cx="487082" cy="867280"/>
          </a:xfrm>
          <a:custGeom>
            <a:rect b="b" l="l" r="r" t="t"/>
            <a:pathLst>
              <a:path extrusionOk="0" h="568" w="319">
                <a:moveTo>
                  <a:pt x="319" y="568"/>
                </a:moveTo>
                <a:lnTo>
                  <a:pt x="0" y="381"/>
                </a:lnTo>
                <a:lnTo>
                  <a:pt x="0" y="0"/>
                </a:lnTo>
                <a:lnTo>
                  <a:pt x="319" y="190"/>
                </a:lnTo>
                <a:lnTo>
                  <a:pt x="319" y="568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7" name="Google Shape;537;p21"/>
          <p:cNvSpPr/>
          <p:nvPr/>
        </p:nvSpPr>
        <p:spPr>
          <a:xfrm>
            <a:off x="6095473" y="2925556"/>
            <a:ext cx="487082" cy="859646"/>
          </a:xfrm>
          <a:custGeom>
            <a:rect b="b" l="l" r="r" t="t"/>
            <a:pathLst>
              <a:path extrusionOk="0" h="563" w="319">
                <a:moveTo>
                  <a:pt x="0" y="563"/>
                </a:moveTo>
                <a:lnTo>
                  <a:pt x="319" y="380"/>
                </a:lnTo>
                <a:lnTo>
                  <a:pt x="319" y="0"/>
                </a:lnTo>
                <a:lnTo>
                  <a:pt x="0" y="185"/>
                </a:lnTo>
                <a:lnTo>
                  <a:pt x="0" y="56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8" name="Google Shape;538;p21"/>
          <p:cNvSpPr/>
          <p:nvPr/>
        </p:nvSpPr>
        <p:spPr>
          <a:xfrm>
            <a:off x="5608391" y="2638498"/>
            <a:ext cx="974163" cy="569535"/>
          </a:xfrm>
          <a:custGeom>
            <a:rect b="b" l="l" r="r" t="t"/>
            <a:pathLst>
              <a:path extrusionOk="0" h="373" w="638">
                <a:moveTo>
                  <a:pt x="0" y="186"/>
                </a:moveTo>
                <a:lnTo>
                  <a:pt x="319" y="0"/>
                </a:lnTo>
                <a:lnTo>
                  <a:pt x="638" y="188"/>
                </a:lnTo>
                <a:lnTo>
                  <a:pt x="319" y="373"/>
                </a:lnTo>
                <a:lnTo>
                  <a:pt x="0" y="186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39" name="Google Shape;539;p21"/>
          <p:cNvSpPr/>
          <p:nvPr/>
        </p:nvSpPr>
        <p:spPr>
          <a:xfrm>
            <a:off x="7123077" y="4108904"/>
            <a:ext cx="497770" cy="864226"/>
          </a:xfrm>
          <a:custGeom>
            <a:rect b="b" l="l" r="r" t="t"/>
            <a:pathLst>
              <a:path extrusionOk="0" h="566" w="326">
                <a:moveTo>
                  <a:pt x="0" y="566"/>
                </a:moveTo>
                <a:lnTo>
                  <a:pt x="326" y="378"/>
                </a:lnTo>
                <a:lnTo>
                  <a:pt x="326" y="0"/>
                </a:lnTo>
                <a:lnTo>
                  <a:pt x="0" y="188"/>
                </a:lnTo>
                <a:lnTo>
                  <a:pt x="0" y="5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0" name="Google Shape;540;p21"/>
          <p:cNvSpPr/>
          <p:nvPr/>
        </p:nvSpPr>
        <p:spPr>
          <a:xfrm>
            <a:off x="6643630" y="4116539"/>
            <a:ext cx="479447" cy="856592"/>
          </a:xfrm>
          <a:custGeom>
            <a:rect b="b" l="l" r="r" t="t"/>
            <a:pathLst>
              <a:path extrusionOk="0" h="561" w="314">
                <a:moveTo>
                  <a:pt x="314" y="561"/>
                </a:moveTo>
                <a:lnTo>
                  <a:pt x="0" y="378"/>
                </a:lnTo>
                <a:lnTo>
                  <a:pt x="0" y="0"/>
                </a:lnTo>
                <a:lnTo>
                  <a:pt x="314" y="183"/>
                </a:lnTo>
                <a:lnTo>
                  <a:pt x="314" y="561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1" name="Google Shape;541;p21"/>
          <p:cNvSpPr/>
          <p:nvPr/>
        </p:nvSpPr>
        <p:spPr>
          <a:xfrm>
            <a:off x="6643630" y="3829481"/>
            <a:ext cx="974163" cy="566481"/>
          </a:xfrm>
          <a:custGeom>
            <a:rect b="b" l="l" r="r" t="t"/>
            <a:pathLst>
              <a:path extrusionOk="0" h="371" w="638">
                <a:moveTo>
                  <a:pt x="638" y="183"/>
                </a:moveTo>
                <a:lnTo>
                  <a:pt x="319" y="0"/>
                </a:lnTo>
                <a:lnTo>
                  <a:pt x="0" y="188"/>
                </a:lnTo>
                <a:lnTo>
                  <a:pt x="314" y="371"/>
                </a:lnTo>
                <a:lnTo>
                  <a:pt x="638" y="183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2" name="Google Shape;542;p21"/>
          <p:cNvSpPr/>
          <p:nvPr/>
        </p:nvSpPr>
        <p:spPr>
          <a:xfrm>
            <a:off x="6603931" y="4409704"/>
            <a:ext cx="497770" cy="868807"/>
          </a:xfrm>
          <a:custGeom>
            <a:rect b="b" l="l" r="r" t="t"/>
            <a:pathLst>
              <a:path extrusionOk="0" h="569" w="326">
                <a:moveTo>
                  <a:pt x="0" y="569"/>
                </a:moveTo>
                <a:lnTo>
                  <a:pt x="326" y="381"/>
                </a:lnTo>
                <a:lnTo>
                  <a:pt x="326" y="0"/>
                </a:lnTo>
                <a:lnTo>
                  <a:pt x="0" y="188"/>
                </a:lnTo>
                <a:lnTo>
                  <a:pt x="0" y="5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3" name="Google Shape;543;p21"/>
          <p:cNvSpPr/>
          <p:nvPr/>
        </p:nvSpPr>
        <p:spPr>
          <a:xfrm>
            <a:off x="6124484" y="4417338"/>
            <a:ext cx="479447" cy="861172"/>
          </a:xfrm>
          <a:custGeom>
            <a:rect b="b" l="l" r="r" t="t"/>
            <a:pathLst>
              <a:path extrusionOk="0" h="564" w="314">
                <a:moveTo>
                  <a:pt x="314" y="564"/>
                </a:moveTo>
                <a:lnTo>
                  <a:pt x="0" y="380"/>
                </a:lnTo>
                <a:lnTo>
                  <a:pt x="0" y="0"/>
                </a:lnTo>
                <a:lnTo>
                  <a:pt x="314" y="183"/>
                </a:lnTo>
                <a:lnTo>
                  <a:pt x="314" y="56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4" name="Google Shape;544;p21"/>
          <p:cNvSpPr/>
          <p:nvPr/>
        </p:nvSpPr>
        <p:spPr>
          <a:xfrm>
            <a:off x="6124484" y="4130280"/>
            <a:ext cx="974163" cy="566481"/>
          </a:xfrm>
          <a:custGeom>
            <a:rect b="b" l="l" r="r" t="t"/>
            <a:pathLst>
              <a:path extrusionOk="0" h="371" w="638">
                <a:moveTo>
                  <a:pt x="638" y="186"/>
                </a:moveTo>
                <a:lnTo>
                  <a:pt x="321" y="0"/>
                </a:lnTo>
                <a:lnTo>
                  <a:pt x="0" y="188"/>
                </a:lnTo>
                <a:lnTo>
                  <a:pt x="314" y="371"/>
                </a:lnTo>
                <a:lnTo>
                  <a:pt x="638" y="18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5" name="Google Shape;545;p21"/>
          <p:cNvSpPr/>
          <p:nvPr/>
        </p:nvSpPr>
        <p:spPr>
          <a:xfrm>
            <a:off x="4573152" y="4101270"/>
            <a:ext cx="497770" cy="864226"/>
          </a:xfrm>
          <a:custGeom>
            <a:rect b="b" l="l" r="r" t="t"/>
            <a:pathLst>
              <a:path extrusionOk="0" h="566" w="326">
                <a:moveTo>
                  <a:pt x="326" y="566"/>
                </a:moveTo>
                <a:lnTo>
                  <a:pt x="0" y="378"/>
                </a:lnTo>
                <a:lnTo>
                  <a:pt x="0" y="0"/>
                </a:lnTo>
                <a:lnTo>
                  <a:pt x="326" y="188"/>
                </a:lnTo>
                <a:lnTo>
                  <a:pt x="326" y="566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6" name="Google Shape;546;p21"/>
          <p:cNvSpPr/>
          <p:nvPr/>
        </p:nvSpPr>
        <p:spPr>
          <a:xfrm>
            <a:off x="5070922" y="4108904"/>
            <a:ext cx="474867" cy="856592"/>
          </a:xfrm>
          <a:custGeom>
            <a:rect b="b" l="l" r="r" t="t"/>
            <a:pathLst>
              <a:path extrusionOk="0" h="561" w="311">
                <a:moveTo>
                  <a:pt x="0" y="561"/>
                </a:moveTo>
                <a:lnTo>
                  <a:pt x="311" y="378"/>
                </a:lnTo>
                <a:lnTo>
                  <a:pt x="311" y="0"/>
                </a:lnTo>
                <a:lnTo>
                  <a:pt x="0" y="183"/>
                </a:lnTo>
                <a:lnTo>
                  <a:pt x="0" y="561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7" name="Google Shape;547;p21"/>
          <p:cNvSpPr/>
          <p:nvPr/>
        </p:nvSpPr>
        <p:spPr>
          <a:xfrm>
            <a:off x="4573152" y="3821846"/>
            <a:ext cx="972637" cy="566481"/>
          </a:xfrm>
          <a:custGeom>
            <a:rect b="b" l="l" r="r" t="t"/>
            <a:pathLst>
              <a:path extrusionOk="0" h="371" w="637">
                <a:moveTo>
                  <a:pt x="0" y="183"/>
                </a:moveTo>
                <a:lnTo>
                  <a:pt x="318" y="0"/>
                </a:lnTo>
                <a:lnTo>
                  <a:pt x="637" y="188"/>
                </a:lnTo>
                <a:lnTo>
                  <a:pt x="326" y="371"/>
                </a:lnTo>
                <a:lnTo>
                  <a:pt x="0" y="183"/>
                </a:lnTo>
                <a:close/>
              </a:path>
            </a:pathLst>
          </a:custGeom>
          <a:solidFill>
            <a:srgbClr val="BFBDBE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8" name="Google Shape;548;p21"/>
          <p:cNvSpPr/>
          <p:nvPr/>
        </p:nvSpPr>
        <p:spPr>
          <a:xfrm>
            <a:off x="5092298" y="4403596"/>
            <a:ext cx="494716" cy="867280"/>
          </a:xfrm>
          <a:custGeom>
            <a:rect b="b" l="l" r="r" t="t"/>
            <a:pathLst>
              <a:path extrusionOk="0" h="568" w="324">
                <a:moveTo>
                  <a:pt x="324" y="568"/>
                </a:moveTo>
                <a:lnTo>
                  <a:pt x="0" y="380"/>
                </a:lnTo>
                <a:lnTo>
                  <a:pt x="0" y="0"/>
                </a:lnTo>
                <a:lnTo>
                  <a:pt x="324" y="187"/>
                </a:lnTo>
                <a:lnTo>
                  <a:pt x="324" y="5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49" name="Google Shape;549;p21"/>
          <p:cNvSpPr/>
          <p:nvPr/>
        </p:nvSpPr>
        <p:spPr>
          <a:xfrm>
            <a:off x="5587014" y="4409704"/>
            <a:ext cx="479447" cy="861172"/>
          </a:xfrm>
          <a:custGeom>
            <a:rect b="b" l="l" r="r" t="t"/>
            <a:pathLst>
              <a:path extrusionOk="0" h="564" w="314">
                <a:moveTo>
                  <a:pt x="0" y="564"/>
                </a:moveTo>
                <a:lnTo>
                  <a:pt x="314" y="381"/>
                </a:lnTo>
                <a:lnTo>
                  <a:pt x="314" y="0"/>
                </a:lnTo>
                <a:lnTo>
                  <a:pt x="0" y="183"/>
                </a:lnTo>
                <a:lnTo>
                  <a:pt x="0" y="56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0" name="Google Shape;550;p21"/>
          <p:cNvSpPr/>
          <p:nvPr/>
        </p:nvSpPr>
        <p:spPr>
          <a:xfrm>
            <a:off x="5092298" y="4122646"/>
            <a:ext cx="974163" cy="566481"/>
          </a:xfrm>
          <a:custGeom>
            <a:rect b="b" l="l" r="r" t="t"/>
            <a:pathLst>
              <a:path extrusionOk="0" h="371" w="638">
                <a:moveTo>
                  <a:pt x="0" y="184"/>
                </a:moveTo>
                <a:lnTo>
                  <a:pt x="319" y="0"/>
                </a:lnTo>
                <a:lnTo>
                  <a:pt x="638" y="188"/>
                </a:lnTo>
                <a:lnTo>
                  <a:pt x="324" y="371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1" name="Google Shape;551;p21"/>
          <p:cNvSpPr/>
          <p:nvPr/>
        </p:nvSpPr>
        <p:spPr>
          <a:xfrm>
            <a:off x="5608391" y="4707449"/>
            <a:ext cx="487082" cy="867280"/>
          </a:xfrm>
          <a:custGeom>
            <a:rect b="b" l="l" r="r" t="t"/>
            <a:pathLst>
              <a:path extrusionOk="0" h="568" w="319">
                <a:moveTo>
                  <a:pt x="319" y="568"/>
                </a:moveTo>
                <a:lnTo>
                  <a:pt x="0" y="381"/>
                </a:lnTo>
                <a:lnTo>
                  <a:pt x="0" y="0"/>
                </a:lnTo>
                <a:lnTo>
                  <a:pt x="319" y="188"/>
                </a:lnTo>
                <a:lnTo>
                  <a:pt x="319" y="568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2" name="Google Shape;552;p21"/>
          <p:cNvSpPr/>
          <p:nvPr/>
        </p:nvSpPr>
        <p:spPr>
          <a:xfrm>
            <a:off x="6095473" y="4715084"/>
            <a:ext cx="487082" cy="859646"/>
          </a:xfrm>
          <a:custGeom>
            <a:rect b="b" l="l" r="r" t="t"/>
            <a:pathLst>
              <a:path extrusionOk="0" h="563" w="319">
                <a:moveTo>
                  <a:pt x="0" y="563"/>
                </a:moveTo>
                <a:lnTo>
                  <a:pt x="319" y="380"/>
                </a:lnTo>
                <a:lnTo>
                  <a:pt x="319" y="0"/>
                </a:lnTo>
                <a:lnTo>
                  <a:pt x="0" y="183"/>
                </a:lnTo>
                <a:lnTo>
                  <a:pt x="0" y="563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3" name="Google Shape;553;p21"/>
          <p:cNvSpPr/>
          <p:nvPr/>
        </p:nvSpPr>
        <p:spPr>
          <a:xfrm>
            <a:off x="5608391" y="4428027"/>
            <a:ext cx="974163" cy="566481"/>
          </a:xfrm>
          <a:custGeom>
            <a:rect b="b" l="l" r="r" t="t"/>
            <a:pathLst>
              <a:path extrusionOk="0" h="371" w="638">
                <a:moveTo>
                  <a:pt x="0" y="186"/>
                </a:moveTo>
                <a:lnTo>
                  <a:pt x="319" y="0"/>
                </a:lnTo>
                <a:lnTo>
                  <a:pt x="638" y="188"/>
                </a:lnTo>
                <a:lnTo>
                  <a:pt x="319" y="371"/>
                </a:lnTo>
                <a:lnTo>
                  <a:pt x="0" y="186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4" name="Google Shape;554;p21"/>
          <p:cNvSpPr/>
          <p:nvPr/>
        </p:nvSpPr>
        <p:spPr>
          <a:xfrm>
            <a:off x="7123077" y="3505596"/>
            <a:ext cx="497770" cy="867280"/>
          </a:xfrm>
          <a:custGeom>
            <a:rect b="b" l="l" r="r" t="t"/>
            <a:pathLst>
              <a:path extrusionOk="0" h="568" w="326">
                <a:moveTo>
                  <a:pt x="0" y="568"/>
                </a:moveTo>
                <a:lnTo>
                  <a:pt x="326" y="380"/>
                </a:lnTo>
                <a:lnTo>
                  <a:pt x="326" y="0"/>
                </a:lnTo>
                <a:lnTo>
                  <a:pt x="0" y="187"/>
                </a:lnTo>
                <a:lnTo>
                  <a:pt x="0" y="5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5" name="Google Shape;555;p21"/>
          <p:cNvSpPr/>
          <p:nvPr/>
        </p:nvSpPr>
        <p:spPr>
          <a:xfrm>
            <a:off x="6643630" y="3511703"/>
            <a:ext cx="479447" cy="861172"/>
          </a:xfrm>
          <a:custGeom>
            <a:rect b="b" l="l" r="r" t="t"/>
            <a:pathLst>
              <a:path extrusionOk="0" h="564" w="314">
                <a:moveTo>
                  <a:pt x="314" y="564"/>
                </a:moveTo>
                <a:lnTo>
                  <a:pt x="0" y="381"/>
                </a:lnTo>
                <a:lnTo>
                  <a:pt x="0" y="0"/>
                </a:lnTo>
                <a:lnTo>
                  <a:pt x="314" y="183"/>
                </a:lnTo>
                <a:lnTo>
                  <a:pt x="314" y="5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6" name="Google Shape;556;p21"/>
          <p:cNvSpPr/>
          <p:nvPr/>
        </p:nvSpPr>
        <p:spPr>
          <a:xfrm>
            <a:off x="6643630" y="3230936"/>
            <a:ext cx="974163" cy="564953"/>
          </a:xfrm>
          <a:custGeom>
            <a:rect b="b" l="l" r="r" t="t"/>
            <a:pathLst>
              <a:path extrusionOk="0" h="370" w="638">
                <a:moveTo>
                  <a:pt x="638" y="185"/>
                </a:moveTo>
                <a:lnTo>
                  <a:pt x="319" y="0"/>
                </a:lnTo>
                <a:lnTo>
                  <a:pt x="0" y="187"/>
                </a:lnTo>
                <a:lnTo>
                  <a:pt x="314" y="370"/>
                </a:lnTo>
                <a:lnTo>
                  <a:pt x="638" y="1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7" name="Google Shape;557;p21"/>
          <p:cNvSpPr/>
          <p:nvPr/>
        </p:nvSpPr>
        <p:spPr>
          <a:xfrm>
            <a:off x="6603931" y="3814212"/>
            <a:ext cx="497770" cy="864226"/>
          </a:xfrm>
          <a:custGeom>
            <a:rect b="b" l="l" r="r" t="t"/>
            <a:pathLst>
              <a:path extrusionOk="0" h="566" w="326">
                <a:moveTo>
                  <a:pt x="0" y="566"/>
                </a:moveTo>
                <a:lnTo>
                  <a:pt x="326" y="378"/>
                </a:lnTo>
                <a:lnTo>
                  <a:pt x="326" y="0"/>
                </a:lnTo>
                <a:lnTo>
                  <a:pt x="0" y="188"/>
                </a:lnTo>
                <a:lnTo>
                  <a:pt x="0" y="566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8" name="Google Shape;558;p21"/>
          <p:cNvSpPr/>
          <p:nvPr/>
        </p:nvSpPr>
        <p:spPr>
          <a:xfrm>
            <a:off x="6124484" y="3821846"/>
            <a:ext cx="479447" cy="856592"/>
          </a:xfrm>
          <a:custGeom>
            <a:rect b="b" l="l" r="r" t="t"/>
            <a:pathLst>
              <a:path extrusionOk="0" h="561" w="314">
                <a:moveTo>
                  <a:pt x="314" y="561"/>
                </a:moveTo>
                <a:lnTo>
                  <a:pt x="0" y="378"/>
                </a:lnTo>
                <a:lnTo>
                  <a:pt x="0" y="0"/>
                </a:lnTo>
                <a:lnTo>
                  <a:pt x="314" y="183"/>
                </a:lnTo>
                <a:lnTo>
                  <a:pt x="314" y="561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9" name="Google Shape;559;p21"/>
          <p:cNvSpPr/>
          <p:nvPr/>
        </p:nvSpPr>
        <p:spPr>
          <a:xfrm>
            <a:off x="6124484" y="3534789"/>
            <a:ext cx="974163" cy="566481"/>
          </a:xfrm>
          <a:custGeom>
            <a:rect b="b" l="l" r="r" t="t"/>
            <a:pathLst>
              <a:path extrusionOk="0" h="371" w="638">
                <a:moveTo>
                  <a:pt x="638" y="183"/>
                </a:moveTo>
                <a:lnTo>
                  <a:pt x="321" y="0"/>
                </a:lnTo>
                <a:lnTo>
                  <a:pt x="0" y="188"/>
                </a:lnTo>
                <a:lnTo>
                  <a:pt x="314" y="371"/>
                </a:lnTo>
                <a:lnTo>
                  <a:pt x="638" y="183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0" name="Google Shape;560;p21"/>
          <p:cNvSpPr/>
          <p:nvPr/>
        </p:nvSpPr>
        <p:spPr>
          <a:xfrm>
            <a:off x="4573152" y="3496375"/>
            <a:ext cx="497770" cy="867280"/>
          </a:xfrm>
          <a:custGeom>
            <a:rect b="b" l="l" r="r" t="t"/>
            <a:pathLst>
              <a:path extrusionOk="0" h="568" w="326">
                <a:moveTo>
                  <a:pt x="326" y="568"/>
                </a:moveTo>
                <a:lnTo>
                  <a:pt x="0" y="380"/>
                </a:lnTo>
                <a:lnTo>
                  <a:pt x="0" y="0"/>
                </a:lnTo>
                <a:lnTo>
                  <a:pt x="326" y="188"/>
                </a:lnTo>
                <a:lnTo>
                  <a:pt x="326" y="5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1" name="Google Shape;561;p21"/>
          <p:cNvSpPr/>
          <p:nvPr/>
        </p:nvSpPr>
        <p:spPr>
          <a:xfrm>
            <a:off x="5070922" y="3510359"/>
            <a:ext cx="474867" cy="859646"/>
          </a:xfrm>
          <a:custGeom>
            <a:rect b="b" l="l" r="r" t="t"/>
            <a:pathLst>
              <a:path extrusionOk="0" h="563" w="311">
                <a:moveTo>
                  <a:pt x="0" y="563"/>
                </a:moveTo>
                <a:lnTo>
                  <a:pt x="311" y="380"/>
                </a:lnTo>
                <a:lnTo>
                  <a:pt x="311" y="0"/>
                </a:lnTo>
                <a:lnTo>
                  <a:pt x="0" y="183"/>
                </a:lnTo>
                <a:lnTo>
                  <a:pt x="0" y="56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2" name="Google Shape;562;p21"/>
          <p:cNvSpPr/>
          <p:nvPr/>
        </p:nvSpPr>
        <p:spPr>
          <a:xfrm>
            <a:off x="4573152" y="3223301"/>
            <a:ext cx="972637" cy="566481"/>
          </a:xfrm>
          <a:custGeom>
            <a:rect b="b" l="l" r="r" t="t"/>
            <a:pathLst>
              <a:path extrusionOk="0" h="371" w="637">
                <a:moveTo>
                  <a:pt x="0" y="183"/>
                </a:moveTo>
                <a:lnTo>
                  <a:pt x="318" y="0"/>
                </a:lnTo>
                <a:lnTo>
                  <a:pt x="637" y="188"/>
                </a:lnTo>
                <a:lnTo>
                  <a:pt x="326" y="371"/>
                </a:lnTo>
                <a:lnTo>
                  <a:pt x="0" y="1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3" name="Google Shape;563;p21"/>
          <p:cNvSpPr/>
          <p:nvPr/>
        </p:nvSpPr>
        <p:spPr>
          <a:xfrm>
            <a:off x="5092298" y="3808105"/>
            <a:ext cx="494716" cy="862700"/>
          </a:xfrm>
          <a:custGeom>
            <a:rect b="b" l="l" r="r" t="t"/>
            <a:pathLst>
              <a:path extrusionOk="0" h="565" w="324">
                <a:moveTo>
                  <a:pt x="324" y="565"/>
                </a:moveTo>
                <a:lnTo>
                  <a:pt x="0" y="378"/>
                </a:lnTo>
                <a:lnTo>
                  <a:pt x="0" y="0"/>
                </a:lnTo>
                <a:lnTo>
                  <a:pt x="324" y="187"/>
                </a:lnTo>
                <a:lnTo>
                  <a:pt x="324" y="565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4" name="Google Shape;564;p21"/>
          <p:cNvSpPr/>
          <p:nvPr/>
        </p:nvSpPr>
        <p:spPr>
          <a:xfrm>
            <a:off x="5587014" y="3814212"/>
            <a:ext cx="479447" cy="856592"/>
          </a:xfrm>
          <a:custGeom>
            <a:rect b="b" l="l" r="r" t="t"/>
            <a:pathLst>
              <a:path extrusionOk="0" h="561" w="314">
                <a:moveTo>
                  <a:pt x="0" y="561"/>
                </a:moveTo>
                <a:lnTo>
                  <a:pt x="314" y="378"/>
                </a:lnTo>
                <a:lnTo>
                  <a:pt x="314" y="0"/>
                </a:lnTo>
                <a:lnTo>
                  <a:pt x="0" y="183"/>
                </a:lnTo>
                <a:lnTo>
                  <a:pt x="0" y="561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5" name="Google Shape;565;p21"/>
          <p:cNvSpPr/>
          <p:nvPr/>
        </p:nvSpPr>
        <p:spPr>
          <a:xfrm>
            <a:off x="5092298" y="3528681"/>
            <a:ext cx="974163" cy="564953"/>
          </a:xfrm>
          <a:custGeom>
            <a:rect b="b" l="l" r="r" t="t"/>
            <a:pathLst>
              <a:path extrusionOk="0" h="370" w="638">
                <a:moveTo>
                  <a:pt x="0" y="183"/>
                </a:moveTo>
                <a:lnTo>
                  <a:pt x="319" y="0"/>
                </a:lnTo>
                <a:lnTo>
                  <a:pt x="638" y="187"/>
                </a:lnTo>
                <a:lnTo>
                  <a:pt x="324" y="370"/>
                </a:lnTo>
                <a:lnTo>
                  <a:pt x="0" y="183"/>
                </a:lnTo>
                <a:close/>
              </a:path>
            </a:pathLst>
          </a:custGeom>
          <a:solidFill>
            <a:srgbClr val="BFBDBE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6" name="Google Shape;566;p21"/>
          <p:cNvSpPr/>
          <p:nvPr/>
        </p:nvSpPr>
        <p:spPr>
          <a:xfrm>
            <a:off x="5608391" y="4111958"/>
            <a:ext cx="487082" cy="864226"/>
          </a:xfrm>
          <a:custGeom>
            <a:rect b="b" l="l" r="r" t="t"/>
            <a:pathLst>
              <a:path extrusionOk="0" h="566" w="319">
                <a:moveTo>
                  <a:pt x="319" y="566"/>
                </a:moveTo>
                <a:lnTo>
                  <a:pt x="0" y="378"/>
                </a:lnTo>
                <a:lnTo>
                  <a:pt x="0" y="0"/>
                </a:lnTo>
                <a:lnTo>
                  <a:pt x="319" y="188"/>
                </a:lnTo>
                <a:lnTo>
                  <a:pt x="319" y="566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7" name="Google Shape;567;p21"/>
          <p:cNvSpPr/>
          <p:nvPr/>
        </p:nvSpPr>
        <p:spPr>
          <a:xfrm>
            <a:off x="6095473" y="4119593"/>
            <a:ext cx="487082" cy="856592"/>
          </a:xfrm>
          <a:custGeom>
            <a:rect b="b" l="l" r="r" t="t"/>
            <a:pathLst>
              <a:path extrusionOk="0" h="561" w="319">
                <a:moveTo>
                  <a:pt x="0" y="561"/>
                </a:moveTo>
                <a:lnTo>
                  <a:pt x="319" y="378"/>
                </a:lnTo>
                <a:lnTo>
                  <a:pt x="319" y="0"/>
                </a:lnTo>
                <a:lnTo>
                  <a:pt x="0" y="183"/>
                </a:lnTo>
                <a:lnTo>
                  <a:pt x="0" y="561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8" name="Google Shape;568;p21"/>
          <p:cNvSpPr/>
          <p:nvPr/>
        </p:nvSpPr>
        <p:spPr>
          <a:xfrm>
            <a:off x="5608391" y="3832535"/>
            <a:ext cx="974163" cy="566481"/>
          </a:xfrm>
          <a:custGeom>
            <a:rect b="b" l="l" r="r" t="t"/>
            <a:pathLst>
              <a:path extrusionOk="0" h="371" w="638">
                <a:moveTo>
                  <a:pt x="0" y="183"/>
                </a:moveTo>
                <a:lnTo>
                  <a:pt x="319" y="0"/>
                </a:lnTo>
                <a:lnTo>
                  <a:pt x="638" y="188"/>
                </a:lnTo>
                <a:lnTo>
                  <a:pt x="319" y="371"/>
                </a:lnTo>
                <a:lnTo>
                  <a:pt x="0" y="183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9" name="Google Shape;569;p21"/>
          <p:cNvSpPr/>
          <p:nvPr/>
        </p:nvSpPr>
        <p:spPr>
          <a:xfrm>
            <a:off x="7123077" y="2914867"/>
            <a:ext cx="497770" cy="864226"/>
          </a:xfrm>
          <a:custGeom>
            <a:rect b="b" l="l" r="r" t="t"/>
            <a:pathLst>
              <a:path extrusionOk="0" h="566" w="326">
                <a:moveTo>
                  <a:pt x="0" y="566"/>
                </a:moveTo>
                <a:lnTo>
                  <a:pt x="326" y="378"/>
                </a:lnTo>
                <a:lnTo>
                  <a:pt x="326" y="0"/>
                </a:lnTo>
                <a:lnTo>
                  <a:pt x="0" y="188"/>
                </a:lnTo>
                <a:lnTo>
                  <a:pt x="0" y="566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0" name="Google Shape;570;p21"/>
          <p:cNvSpPr/>
          <p:nvPr/>
        </p:nvSpPr>
        <p:spPr>
          <a:xfrm>
            <a:off x="6643630" y="2922502"/>
            <a:ext cx="479447" cy="856592"/>
          </a:xfrm>
          <a:custGeom>
            <a:rect b="b" l="l" r="r" t="t"/>
            <a:pathLst>
              <a:path extrusionOk="0" h="561" w="314">
                <a:moveTo>
                  <a:pt x="314" y="561"/>
                </a:moveTo>
                <a:lnTo>
                  <a:pt x="0" y="378"/>
                </a:lnTo>
                <a:lnTo>
                  <a:pt x="0" y="0"/>
                </a:lnTo>
                <a:lnTo>
                  <a:pt x="314" y="183"/>
                </a:lnTo>
                <a:lnTo>
                  <a:pt x="314" y="561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1" name="Google Shape;571;p21"/>
          <p:cNvSpPr/>
          <p:nvPr/>
        </p:nvSpPr>
        <p:spPr>
          <a:xfrm>
            <a:off x="6643630" y="2635445"/>
            <a:ext cx="974163" cy="566481"/>
          </a:xfrm>
          <a:custGeom>
            <a:rect b="b" l="l" r="r" t="t"/>
            <a:pathLst>
              <a:path extrusionOk="0" h="371" w="638">
                <a:moveTo>
                  <a:pt x="638" y="183"/>
                </a:moveTo>
                <a:lnTo>
                  <a:pt x="319" y="0"/>
                </a:lnTo>
                <a:lnTo>
                  <a:pt x="0" y="188"/>
                </a:lnTo>
                <a:lnTo>
                  <a:pt x="314" y="371"/>
                </a:lnTo>
                <a:lnTo>
                  <a:pt x="638" y="18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2" name="Google Shape;572;p21"/>
          <p:cNvSpPr/>
          <p:nvPr/>
        </p:nvSpPr>
        <p:spPr>
          <a:xfrm>
            <a:off x="6603931" y="3215667"/>
            <a:ext cx="497770" cy="867280"/>
          </a:xfrm>
          <a:custGeom>
            <a:rect b="b" l="l" r="r" t="t"/>
            <a:pathLst>
              <a:path extrusionOk="0" h="568" w="326">
                <a:moveTo>
                  <a:pt x="0" y="568"/>
                </a:moveTo>
                <a:lnTo>
                  <a:pt x="326" y="380"/>
                </a:lnTo>
                <a:lnTo>
                  <a:pt x="326" y="0"/>
                </a:lnTo>
                <a:lnTo>
                  <a:pt x="0" y="188"/>
                </a:lnTo>
                <a:lnTo>
                  <a:pt x="0" y="568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3" name="Google Shape;573;p21"/>
          <p:cNvSpPr/>
          <p:nvPr/>
        </p:nvSpPr>
        <p:spPr>
          <a:xfrm>
            <a:off x="6124484" y="3223301"/>
            <a:ext cx="479447" cy="859646"/>
          </a:xfrm>
          <a:custGeom>
            <a:rect b="b" l="l" r="r" t="t"/>
            <a:pathLst>
              <a:path extrusionOk="0" h="563" w="314">
                <a:moveTo>
                  <a:pt x="314" y="563"/>
                </a:moveTo>
                <a:lnTo>
                  <a:pt x="0" y="380"/>
                </a:lnTo>
                <a:lnTo>
                  <a:pt x="0" y="0"/>
                </a:lnTo>
                <a:lnTo>
                  <a:pt x="314" y="183"/>
                </a:lnTo>
                <a:lnTo>
                  <a:pt x="314" y="563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4" name="Google Shape;574;p21"/>
          <p:cNvSpPr/>
          <p:nvPr/>
        </p:nvSpPr>
        <p:spPr>
          <a:xfrm>
            <a:off x="6124484" y="2936244"/>
            <a:ext cx="974163" cy="566481"/>
          </a:xfrm>
          <a:custGeom>
            <a:rect b="b" l="l" r="r" t="t"/>
            <a:pathLst>
              <a:path extrusionOk="0" h="371" w="638">
                <a:moveTo>
                  <a:pt x="638" y="183"/>
                </a:moveTo>
                <a:lnTo>
                  <a:pt x="321" y="0"/>
                </a:lnTo>
                <a:lnTo>
                  <a:pt x="0" y="188"/>
                </a:lnTo>
                <a:lnTo>
                  <a:pt x="314" y="371"/>
                </a:lnTo>
                <a:lnTo>
                  <a:pt x="638" y="18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5" name="Google Shape;575;p21"/>
          <p:cNvSpPr/>
          <p:nvPr/>
        </p:nvSpPr>
        <p:spPr>
          <a:xfrm>
            <a:off x="4573152" y="2907233"/>
            <a:ext cx="497770" cy="864226"/>
          </a:xfrm>
          <a:custGeom>
            <a:rect b="b" l="l" r="r" t="t"/>
            <a:pathLst>
              <a:path extrusionOk="0" h="566" w="326">
                <a:moveTo>
                  <a:pt x="326" y="566"/>
                </a:moveTo>
                <a:lnTo>
                  <a:pt x="0" y="378"/>
                </a:lnTo>
                <a:lnTo>
                  <a:pt x="0" y="0"/>
                </a:lnTo>
                <a:lnTo>
                  <a:pt x="326" y="188"/>
                </a:lnTo>
                <a:lnTo>
                  <a:pt x="326" y="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6" name="Google Shape;576;p21"/>
          <p:cNvSpPr/>
          <p:nvPr/>
        </p:nvSpPr>
        <p:spPr>
          <a:xfrm>
            <a:off x="5070922" y="2914867"/>
            <a:ext cx="474867" cy="856592"/>
          </a:xfrm>
          <a:custGeom>
            <a:rect b="b" l="l" r="r" t="t"/>
            <a:pathLst>
              <a:path extrusionOk="0" h="561" w="311">
                <a:moveTo>
                  <a:pt x="0" y="561"/>
                </a:moveTo>
                <a:lnTo>
                  <a:pt x="311" y="378"/>
                </a:lnTo>
                <a:lnTo>
                  <a:pt x="311" y="0"/>
                </a:lnTo>
                <a:lnTo>
                  <a:pt x="0" y="183"/>
                </a:lnTo>
                <a:lnTo>
                  <a:pt x="0" y="561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7" name="Google Shape;577;p21"/>
          <p:cNvSpPr/>
          <p:nvPr/>
        </p:nvSpPr>
        <p:spPr>
          <a:xfrm>
            <a:off x="4573152" y="2627810"/>
            <a:ext cx="972637" cy="566481"/>
          </a:xfrm>
          <a:custGeom>
            <a:rect b="b" l="l" r="r" t="t"/>
            <a:pathLst>
              <a:path extrusionOk="0" h="371" w="637">
                <a:moveTo>
                  <a:pt x="0" y="183"/>
                </a:moveTo>
                <a:lnTo>
                  <a:pt x="318" y="0"/>
                </a:lnTo>
                <a:lnTo>
                  <a:pt x="637" y="188"/>
                </a:lnTo>
                <a:lnTo>
                  <a:pt x="326" y="371"/>
                </a:lnTo>
                <a:lnTo>
                  <a:pt x="0" y="18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8" name="Google Shape;578;p21"/>
          <p:cNvSpPr/>
          <p:nvPr/>
        </p:nvSpPr>
        <p:spPr>
          <a:xfrm>
            <a:off x="5092298" y="3208032"/>
            <a:ext cx="494716" cy="868807"/>
          </a:xfrm>
          <a:custGeom>
            <a:rect b="b" l="l" r="r" t="t"/>
            <a:pathLst>
              <a:path extrusionOk="0" h="569" w="324">
                <a:moveTo>
                  <a:pt x="324" y="569"/>
                </a:moveTo>
                <a:lnTo>
                  <a:pt x="0" y="378"/>
                </a:lnTo>
                <a:lnTo>
                  <a:pt x="0" y="0"/>
                </a:lnTo>
                <a:lnTo>
                  <a:pt x="324" y="188"/>
                </a:lnTo>
                <a:lnTo>
                  <a:pt x="324" y="569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9" name="Google Shape;579;p21"/>
          <p:cNvSpPr/>
          <p:nvPr/>
        </p:nvSpPr>
        <p:spPr>
          <a:xfrm>
            <a:off x="5587014" y="3215667"/>
            <a:ext cx="479447" cy="861172"/>
          </a:xfrm>
          <a:custGeom>
            <a:rect b="b" l="l" r="r" t="t"/>
            <a:pathLst>
              <a:path extrusionOk="0" h="564" w="314">
                <a:moveTo>
                  <a:pt x="0" y="564"/>
                </a:moveTo>
                <a:lnTo>
                  <a:pt x="314" y="380"/>
                </a:lnTo>
                <a:lnTo>
                  <a:pt x="314" y="0"/>
                </a:lnTo>
                <a:lnTo>
                  <a:pt x="0" y="183"/>
                </a:lnTo>
                <a:lnTo>
                  <a:pt x="0" y="56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0" name="Google Shape;580;p21"/>
          <p:cNvSpPr/>
          <p:nvPr/>
        </p:nvSpPr>
        <p:spPr>
          <a:xfrm>
            <a:off x="5092298" y="2928610"/>
            <a:ext cx="974163" cy="566481"/>
          </a:xfrm>
          <a:custGeom>
            <a:rect b="b" l="l" r="r" t="t"/>
            <a:pathLst>
              <a:path extrusionOk="0" h="371" w="638">
                <a:moveTo>
                  <a:pt x="0" y="183"/>
                </a:moveTo>
                <a:lnTo>
                  <a:pt x="319" y="0"/>
                </a:lnTo>
                <a:lnTo>
                  <a:pt x="638" y="188"/>
                </a:lnTo>
                <a:lnTo>
                  <a:pt x="324" y="371"/>
                </a:lnTo>
                <a:lnTo>
                  <a:pt x="0" y="18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1" name="Google Shape;581;p21"/>
          <p:cNvSpPr/>
          <p:nvPr/>
        </p:nvSpPr>
        <p:spPr>
          <a:xfrm>
            <a:off x="5608391" y="3513412"/>
            <a:ext cx="487082" cy="867280"/>
          </a:xfrm>
          <a:custGeom>
            <a:rect b="b" l="l" r="r" t="t"/>
            <a:pathLst>
              <a:path extrusionOk="0" h="568" w="319">
                <a:moveTo>
                  <a:pt x="319" y="568"/>
                </a:moveTo>
                <a:lnTo>
                  <a:pt x="0" y="380"/>
                </a:lnTo>
                <a:lnTo>
                  <a:pt x="0" y="0"/>
                </a:lnTo>
                <a:lnTo>
                  <a:pt x="319" y="188"/>
                </a:lnTo>
                <a:lnTo>
                  <a:pt x="319" y="568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2" name="Google Shape;582;p21"/>
          <p:cNvSpPr/>
          <p:nvPr/>
        </p:nvSpPr>
        <p:spPr>
          <a:xfrm>
            <a:off x="6095473" y="3521047"/>
            <a:ext cx="487082" cy="859646"/>
          </a:xfrm>
          <a:custGeom>
            <a:rect b="b" l="l" r="r" t="t"/>
            <a:pathLst>
              <a:path extrusionOk="0" h="563" w="319">
                <a:moveTo>
                  <a:pt x="0" y="563"/>
                </a:moveTo>
                <a:lnTo>
                  <a:pt x="319" y="380"/>
                </a:lnTo>
                <a:lnTo>
                  <a:pt x="319" y="0"/>
                </a:lnTo>
                <a:lnTo>
                  <a:pt x="0" y="183"/>
                </a:lnTo>
                <a:lnTo>
                  <a:pt x="0" y="563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3" name="Google Shape;583;p21"/>
          <p:cNvSpPr/>
          <p:nvPr/>
        </p:nvSpPr>
        <p:spPr>
          <a:xfrm>
            <a:off x="5608391" y="3233990"/>
            <a:ext cx="974163" cy="566481"/>
          </a:xfrm>
          <a:custGeom>
            <a:rect b="b" l="l" r="r" t="t"/>
            <a:pathLst>
              <a:path extrusionOk="0" h="371" w="638">
                <a:moveTo>
                  <a:pt x="0" y="183"/>
                </a:moveTo>
                <a:lnTo>
                  <a:pt x="319" y="0"/>
                </a:lnTo>
                <a:lnTo>
                  <a:pt x="638" y="188"/>
                </a:lnTo>
                <a:lnTo>
                  <a:pt x="319" y="371"/>
                </a:lnTo>
                <a:lnTo>
                  <a:pt x="0" y="183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584" name="Google Shape;584;p21"/>
          <p:cNvCxnSpPr/>
          <p:nvPr/>
        </p:nvCxnSpPr>
        <p:spPr>
          <a:xfrm>
            <a:off x="3909857" y="3414191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5" name="Google Shape;585;p21"/>
          <p:cNvCxnSpPr/>
          <p:nvPr/>
        </p:nvCxnSpPr>
        <p:spPr>
          <a:xfrm>
            <a:off x="3909857" y="3977773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6" name="Google Shape;586;p21"/>
          <p:cNvCxnSpPr/>
          <p:nvPr/>
        </p:nvCxnSpPr>
        <p:spPr>
          <a:xfrm>
            <a:off x="3909857" y="4540344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7" name="Google Shape;587;p21"/>
          <p:cNvCxnSpPr/>
          <p:nvPr/>
        </p:nvCxnSpPr>
        <p:spPr>
          <a:xfrm>
            <a:off x="3909857" y="5102915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88" name="Google Shape;588;p21"/>
          <p:cNvSpPr txBox="1"/>
          <p:nvPr/>
        </p:nvSpPr>
        <p:spPr>
          <a:xfrm>
            <a:off x="1882321" y="3428063"/>
            <a:ext cx="1868930" cy="1946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Marketing Objective</a:t>
            </a:r>
            <a:endParaRPr/>
          </a:p>
        </p:txBody>
      </p:sp>
      <p:sp>
        <p:nvSpPr>
          <p:cNvPr id="589" name="Google Shape;589;p21"/>
          <p:cNvSpPr txBox="1"/>
          <p:nvPr/>
        </p:nvSpPr>
        <p:spPr>
          <a:xfrm>
            <a:off x="1877808" y="3991645"/>
            <a:ext cx="1868930" cy="1946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Marketing Mix</a:t>
            </a:r>
            <a:endParaRPr/>
          </a:p>
        </p:txBody>
      </p:sp>
      <p:sp>
        <p:nvSpPr>
          <p:cNvPr id="590" name="Google Shape;590;p21"/>
          <p:cNvSpPr txBox="1"/>
          <p:nvPr/>
        </p:nvSpPr>
        <p:spPr>
          <a:xfrm>
            <a:off x="1877827" y="4554216"/>
            <a:ext cx="1868930" cy="1946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Cost</a:t>
            </a:r>
            <a:endParaRPr/>
          </a:p>
        </p:txBody>
      </p:sp>
      <p:sp>
        <p:nvSpPr>
          <p:cNvPr id="591" name="Google Shape;591;p21"/>
          <p:cNvSpPr txBox="1"/>
          <p:nvPr/>
        </p:nvSpPr>
        <p:spPr>
          <a:xfrm>
            <a:off x="1407349" y="5116787"/>
            <a:ext cx="2343697" cy="1946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Organizational Consideration</a:t>
            </a:r>
            <a:endParaRPr/>
          </a:p>
        </p:txBody>
      </p:sp>
      <p:cxnSp>
        <p:nvCxnSpPr>
          <p:cNvPr id="592" name="Google Shape;592;p21"/>
          <p:cNvCxnSpPr/>
          <p:nvPr/>
        </p:nvCxnSpPr>
        <p:spPr>
          <a:xfrm>
            <a:off x="8282143" y="3408224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3" name="Google Shape;593;p21"/>
          <p:cNvCxnSpPr/>
          <p:nvPr/>
        </p:nvCxnSpPr>
        <p:spPr>
          <a:xfrm>
            <a:off x="8282143" y="3971806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4" name="Google Shape;594;p21"/>
          <p:cNvCxnSpPr/>
          <p:nvPr/>
        </p:nvCxnSpPr>
        <p:spPr>
          <a:xfrm>
            <a:off x="8282143" y="4534377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5" name="Google Shape;595;p21"/>
          <p:cNvCxnSpPr/>
          <p:nvPr/>
        </p:nvCxnSpPr>
        <p:spPr>
          <a:xfrm>
            <a:off x="8282143" y="5096948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96" name="Google Shape;596;p21"/>
          <p:cNvSpPr txBox="1"/>
          <p:nvPr/>
        </p:nvSpPr>
        <p:spPr>
          <a:xfrm>
            <a:off x="8445263" y="3422096"/>
            <a:ext cx="1868930" cy="1946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Market &amp; Buyer’s</a:t>
            </a:r>
            <a:endParaRPr/>
          </a:p>
        </p:txBody>
      </p:sp>
      <p:sp>
        <p:nvSpPr>
          <p:cNvPr id="597" name="Google Shape;597;p21"/>
          <p:cNvSpPr txBox="1"/>
          <p:nvPr/>
        </p:nvSpPr>
        <p:spPr>
          <a:xfrm>
            <a:off x="8445262" y="3985678"/>
            <a:ext cx="2231203" cy="3978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State (define mini. &amp; max. price)</a:t>
            </a:r>
            <a:endParaRPr/>
          </a:p>
        </p:txBody>
      </p:sp>
      <p:sp>
        <p:nvSpPr>
          <p:cNvPr id="598" name="Google Shape;598;p21"/>
          <p:cNvSpPr txBox="1"/>
          <p:nvPr/>
        </p:nvSpPr>
        <p:spPr>
          <a:xfrm>
            <a:off x="8445263" y="4548249"/>
            <a:ext cx="1868930" cy="1946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Strong Retail Chains</a:t>
            </a:r>
            <a:endParaRPr/>
          </a:p>
        </p:txBody>
      </p:sp>
      <p:sp>
        <p:nvSpPr>
          <p:cNvPr id="599" name="Google Shape;599;p21"/>
          <p:cNvSpPr txBox="1"/>
          <p:nvPr/>
        </p:nvSpPr>
        <p:spPr>
          <a:xfrm>
            <a:off x="8445262" y="5110820"/>
            <a:ext cx="2343697" cy="1946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Competitions</a:t>
            </a:r>
            <a:endParaRPr/>
          </a:p>
        </p:txBody>
      </p:sp>
      <p:sp>
        <p:nvSpPr>
          <p:cNvPr id="600" name="Google Shape;600;p21"/>
          <p:cNvSpPr/>
          <p:nvPr/>
        </p:nvSpPr>
        <p:spPr>
          <a:xfrm>
            <a:off x="2158669" y="2415760"/>
            <a:ext cx="1775252" cy="425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INTERNAL FACTORS</a:t>
            </a:r>
            <a:endParaRPr/>
          </a:p>
        </p:txBody>
      </p:sp>
      <p:sp>
        <p:nvSpPr>
          <p:cNvPr id="601" name="Google Shape;601;p21"/>
          <p:cNvSpPr/>
          <p:nvPr/>
        </p:nvSpPr>
        <p:spPr>
          <a:xfrm>
            <a:off x="8258079" y="2422901"/>
            <a:ext cx="1775252" cy="425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EXTERNAL FACTORS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6" name="Google Shape;606;p22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607" name="Google Shape;607;p22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08" name="Google Shape;608;p22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09" name="Google Shape;609;p22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10" name="Google Shape;610;p22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11" name="Google Shape;611;p22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12" name="Google Shape;612;p22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13" name="Google Shape;613;p22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614" name="Google Shape;614;p22"/>
          <p:cNvSpPr txBox="1"/>
          <p:nvPr/>
        </p:nvSpPr>
        <p:spPr>
          <a:xfrm>
            <a:off x="748227" y="1031479"/>
            <a:ext cx="699284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Poppins"/>
              <a:buNone/>
            </a:pPr>
            <a:r>
              <a:rPr b="1" lang="en-US" sz="2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Price Determination Factors</a:t>
            </a:r>
            <a:endParaRPr/>
          </a:p>
        </p:txBody>
      </p:sp>
      <p:grpSp>
        <p:nvGrpSpPr>
          <p:cNvPr id="615" name="Google Shape;615;p22"/>
          <p:cNvGrpSpPr/>
          <p:nvPr/>
        </p:nvGrpSpPr>
        <p:grpSpPr>
          <a:xfrm>
            <a:off x="780122" y="557174"/>
            <a:ext cx="2266173" cy="425088"/>
            <a:chOff x="1523998" y="765175"/>
            <a:chExt cx="1568347" cy="294190"/>
          </a:xfrm>
        </p:grpSpPr>
        <p:sp>
          <p:nvSpPr>
            <p:cNvPr id="616" name="Google Shape;616;p22"/>
            <p:cNvSpPr/>
            <p:nvPr/>
          </p:nvSpPr>
          <p:spPr>
            <a:xfrm>
              <a:off x="1523998" y="765175"/>
              <a:ext cx="1568347" cy="2220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Factors for Price Determination</a:t>
              </a:r>
              <a:endParaRPr/>
            </a:p>
          </p:txBody>
        </p:sp>
        <p:sp>
          <p:nvSpPr>
            <p:cNvPr id="617" name="Google Shape;617;p22"/>
            <p:cNvSpPr/>
            <p:nvPr/>
          </p:nvSpPr>
          <p:spPr>
            <a:xfrm flipH="1" rot="10800000">
              <a:off x="1524000" y="987188"/>
              <a:ext cx="72580" cy="7217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18" name="Google Shape;618;p22"/>
          <p:cNvGrpSpPr/>
          <p:nvPr/>
        </p:nvGrpSpPr>
        <p:grpSpPr>
          <a:xfrm>
            <a:off x="1519062" y="2288217"/>
            <a:ext cx="9416397" cy="3241735"/>
            <a:chOff x="1230" y="227990"/>
            <a:chExt cx="9416397" cy="3241735"/>
          </a:xfrm>
        </p:grpSpPr>
        <p:sp>
          <p:nvSpPr>
            <p:cNvPr id="619" name="Google Shape;619;p22"/>
            <p:cNvSpPr/>
            <p:nvPr/>
          </p:nvSpPr>
          <p:spPr>
            <a:xfrm>
              <a:off x="1230" y="969670"/>
              <a:ext cx="1855129" cy="1829089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22"/>
            <p:cNvSpPr txBox="1"/>
            <p:nvPr/>
          </p:nvSpPr>
          <p:spPr>
            <a:xfrm>
              <a:off x="43322" y="1011762"/>
              <a:ext cx="1770945" cy="135295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182875" spcFirstLastPara="1" rIns="182875" wrap="square" tIns="365750">
              <a:noAutofit/>
            </a:bodyPr>
            <a:lstStyle/>
            <a:p>
              <a:pPr indent="0" lvl="1" marL="0" marR="0" rtl="0" algn="ctr">
                <a:lnSpc>
                  <a:spcPct val="14222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The price is based on customer response and demand.</a:t>
              </a:r>
              <a:endParaRPr/>
            </a:p>
          </p:txBody>
        </p:sp>
        <p:sp>
          <p:nvSpPr>
            <p:cNvPr id="621" name="Google Shape;621;p22"/>
            <p:cNvSpPr/>
            <p:nvPr/>
          </p:nvSpPr>
          <p:spPr>
            <a:xfrm>
              <a:off x="1041840" y="1285509"/>
              <a:ext cx="2184216" cy="2184216"/>
            </a:xfrm>
            <a:custGeom>
              <a:rect b="b" l="l" r="r" t="t"/>
              <a:pathLst>
                <a:path extrusionOk="0" h="120000" w="120000">
                  <a:moveTo>
                    <a:pt x="8595" y="84620"/>
                  </a:moveTo>
                  <a:lnTo>
                    <a:pt x="12658" y="82674"/>
                  </a:lnTo>
                  <a:lnTo>
                    <a:pt x="12658" y="82674"/>
                  </a:lnTo>
                  <a:cubicBezTo>
                    <a:pt x="20242" y="98510"/>
                    <a:pt x="35243" y="109505"/>
                    <a:pt x="52627" y="111971"/>
                  </a:cubicBezTo>
                  <a:cubicBezTo>
                    <a:pt x="70012" y="114437"/>
                    <a:pt x="87478" y="108048"/>
                    <a:pt x="99168" y="94947"/>
                  </a:cubicBezTo>
                  <a:lnTo>
                    <a:pt x="96684" y="93297"/>
                  </a:lnTo>
                  <a:lnTo>
                    <a:pt x="105602" y="90289"/>
                  </a:lnTo>
                  <a:lnTo>
                    <a:pt x="105440" y="99113"/>
                  </a:lnTo>
                  <a:lnTo>
                    <a:pt x="102955" y="97462"/>
                  </a:lnTo>
                  <a:lnTo>
                    <a:pt x="102955" y="97462"/>
                  </a:lnTo>
                  <a:cubicBezTo>
                    <a:pt x="90349" y="111917"/>
                    <a:pt x="71318" y="119062"/>
                    <a:pt x="52313" y="116476"/>
                  </a:cubicBezTo>
                  <a:cubicBezTo>
                    <a:pt x="33309" y="113889"/>
                    <a:pt x="16880" y="101918"/>
                    <a:pt x="8595" y="8462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22"/>
            <p:cNvSpPr/>
            <p:nvPr/>
          </p:nvSpPr>
          <p:spPr>
            <a:xfrm>
              <a:off x="413481" y="2443112"/>
              <a:ext cx="1649003" cy="412299"/>
            </a:xfrm>
            <a:prstGeom prst="rect">
              <a:avLst/>
            </a:prstGeom>
            <a:solidFill>
              <a:srgbClr val="FF5A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22"/>
            <p:cNvSpPr txBox="1"/>
            <p:nvPr/>
          </p:nvSpPr>
          <p:spPr>
            <a:xfrm>
              <a:off x="413481" y="2443112"/>
              <a:ext cx="1649003" cy="412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18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Poppins"/>
                <a:buNone/>
              </a:pPr>
              <a:r>
                <a:rPr b="1" i="0" lang="en-US" sz="1000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DEMAND BASED</a:t>
              </a:r>
              <a:endParaRPr/>
            </a:p>
          </p:txBody>
        </p:sp>
        <p:sp>
          <p:nvSpPr>
            <p:cNvPr id="624" name="Google Shape;624;p22"/>
            <p:cNvSpPr/>
            <p:nvPr/>
          </p:nvSpPr>
          <p:spPr>
            <a:xfrm>
              <a:off x="2452944" y="967534"/>
              <a:ext cx="1855129" cy="1829089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22"/>
            <p:cNvSpPr txBox="1"/>
            <p:nvPr/>
          </p:nvSpPr>
          <p:spPr>
            <a:xfrm>
              <a:off x="2495036" y="1401574"/>
              <a:ext cx="1770945" cy="13529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82875" spcFirstLastPara="1" rIns="182875" wrap="square" tIns="0">
              <a:noAutofit/>
            </a:bodyPr>
            <a:lstStyle/>
            <a:p>
              <a:pPr indent="0" lvl="1" marL="0" marR="0" rtl="0" algn="ctr">
                <a:lnSpc>
                  <a:spcPct val="14222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The price is based on the products that competitors.</a:t>
              </a:r>
              <a:endParaRPr/>
            </a:p>
          </p:txBody>
        </p:sp>
        <p:sp>
          <p:nvSpPr>
            <p:cNvPr id="626" name="Google Shape;626;p22"/>
            <p:cNvSpPr/>
            <p:nvPr/>
          </p:nvSpPr>
          <p:spPr>
            <a:xfrm>
              <a:off x="3500653" y="227990"/>
              <a:ext cx="2420744" cy="2420744"/>
            </a:xfrm>
            <a:custGeom>
              <a:rect b="b" l="l" r="r" t="t"/>
              <a:pathLst>
                <a:path extrusionOk="0" h="120000" w="120000">
                  <a:moveTo>
                    <a:pt x="8514" y="34873"/>
                  </a:moveTo>
                  <a:lnTo>
                    <a:pt x="8514" y="34873"/>
                  </a:lnTo>
                  <a:cubicBezTo>
                    <a:pt x="17029" y="17426"/>
                    <a:pt x="33800" y="5479"/>
                    <a:pt x="53071" y="3131"/>
                  </a:cubicBezTo>
                  <a:cubicBezTo>
                    <a:pt x="72342" y="783"/>
                    <a:pt x="91492" y="8354"/>
                    <a:pt x="103946" y="23246"/>
                  </a:cubicBezTo>
                  <a:lnTo>
                    <a:pt x="106203" y="21771"/>
                  </a:lnTo>
                  <a:lnTo>
                    <a:pt x="106253" y="29767"/>
                  </a:lnTo>
                  <a:lnTo>
                    <a:pt x="98263" y="26961"/>
                  </a:lnTo>
                  <a:lnTo>
                    <a:pt x="100519" y="25487"/>
                  </a:lnTo>
                  <a:lnTo>
                    <a:pt x="100519" y="25487"/>
                  </a:lnTo>
                  <a:cubicBezTo>
                    <a:pt x="88879" y="11821"/>
                    <a:pt x="71134" y="4943"/>
                    <a:pt x="53324" y="7195"/>
                  </a:cubicBezTo>
                  <a:cubicBezTo>
                    <a:pt x="35515" y="9446"/>
                    <a:pt x="20040" y="20523"/>
                    <a:pt x="12167" y="36656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22"/>
            <p:cNvSpPr/>
            <p:nvPr/>
          </p:nvSpPr>
          <p:spPr>
            <a:xfrm>
              <a:off x="2865195" y="910882"/>
              <a:ext cx="1649003" cy="412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22"/>
            <p:cNvSpPr txBox="1"/>
            <p:nvPr/>
          </p:nvSpPr>
          <p:spPr>
            <a:xfrm>
              <a:off x="2865195" y="910882"/>
              <a:ext cx="1649003" cy="412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18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Poppins"/>
                <a:buNone/>
              </a:pPr>
              <a:r>
                <a:rPr b="1" i="0" lang="en-US" sz="1000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COMPETITION BASED</a:t>
              </a:r>
              <a:endParaRPr/>
            </a:p>
          </p:txBody>
        </p:sp>
        <p:sp>
          <p:nvSpPr>
            <p:cNvPr id="629" name="Google Shape;629;p22"/>
            <p:cNvSpPr/>
            <p:nvPr/>
          </p:nvSpPr>
          <p:spPr>
            <a:xfrm>
              <a:off x="4904659" y="969670"/>
              <a:ext cx="1855129" cy="1829089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22"/>
            <p:cNvSpPr txBox="1"/>
            <p:nvPr/>
          </p:nvSpPr>
          <p:spPr>
            <a:xfrm>
              <a:off x="4946751" y="1011762"/>
              <a:ext cx="1770945" cy="135295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182875" spcFirstLastPara="1" rIns="182875" wrap="square" tIns="274300">
              <a:noAutofit/>
            </a:bodyPr>
            <a:lstStyle/>
            <a:p>
              <a:pPr indent="0" lvl="1" marL="0" marR="0" rtl="0" algn="ctr">
                <a:lnSpc>
                  <a:spcPct val="14222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The minimum value that a product can offer to a company is searched</a:t>
              </a:r>
              <a:endParaRPr/>
            </a:p>
          </p:txBody>
        </p:sp>
        <p:sp>
          <p:nvSpPr>
            <p:cNvPr id="631" name="Google Shape;631;p22"/>
            <p:cNvSpPr/>
            <p:nvPr/>
          </p:nvSpPr>
          <p:spPr>
            <a:xfrm>
              <a:off x="5918621" y="1276619"/>
              <a:ext cx="2184216" cy="2184216"/>
            </a:xfrm>
            <a:custGeom>
              <a:rect b="b" l="l" r="r" t="t"/>
              <a:pathLst>
                <a:path extrusionOk="0" h="120000" w="120000">
                  <a:moveTo>
                    <a:pt x="8595" y="84620"/>
                  </a:moveTo>
                  <a:lnTo>
                    <a:pt x="12658" y="82674"/>
                  </a:lnTo>
                  <a:lnTo>
                    <a:pt x="12658" y="82674"/>
                  </a:lnTo>
                  <a:cubicBezTo>
                    <a:pt x="20242" y="98510"/>
                    <a:pt x="35243" y="109505"/>
                    <a:pt x="52627" y="111971"/>
                  </a:cubicBezTo>
                  <a:cubicBezTo>
                    <a:pt x="70012" y="114437"/>
                    <a:pt x="87478" y="108048"/>
                    <a:pt x="99168" y="94947"/>
                  </a:cubicBezTo>
                  <a:lnTo>
                    <a:pt x="96684" y="93297"/>
                  </a:lnTo>
                  <a:lnTo>
                    <a:pt x="105602" y="90289"/>
                  </a:lnTo>
                  <a:lnTo>
                    <a:pt x="105440" y="99113"/>
                  </a:lnTo>
                  <a:lnTo>
                    <a:pt x="102955" y="97462"/>
                  </a:lnTo>
                  <a:lnTo>
                    <a:pt x="102955" y="97462"/>
                  </a:lnTo>
                  <a:cubicBezTo>
                    <a:pt x="90349" y="111917"/>
                    <a:pt x="71318" y="119062"/>
                    <a:pt x="52313" y="116476"/>
                  </a:cubicBezTo>
                  <a:cubicBezTo>
                    <a:pt x="33309" y="113889"/>
                    <a:pt x="16880" y="101918"/>
                    <a:pt x="8595" y="84620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22"/>
            <p:cNvSpPr/>
            <p:nvPr/>
          </p:nvSpPr>
          <p:spPr>
            <a:xfrm>
              <a:off x="5316910" y="2443112"/>
              <a:ext cx="1649003" cy="41229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22"/>
            <p:cNvSpPr txBox="1"/>
            <p:nvPr/>
          </p:nvSpPr>
          <p:spPr>
            <a:xfrm>
              <a:off x="5316910" y="2443112"/>
              <a:ext cx="1649003" cy="412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18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Poppins"/>
                <a:buNone/>
              </a:pPr>
              <a:r>
                <a:rPr b="1" i="0" lang="en-US" sz="1000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COST BASED</a:t>
              </a:r>
              <a:endParaRPr/>
            </a:p>
          </p:txBody>
        </p:sp>
        <p:sp>
          <p:nvSpPr>
            <p:cNvPr id="634" name="Google Shape;634;p22"/>
            <p:cNvSpPr/>
            <p:nvPr/>
          </p:nvSpPr>
          <p:spPr>
            <a:xfrm>
              <a:off x="7356373" y="967534"/>
              <a:ext cx="1855129" cy="1829089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22"/>
            <p:cNvSpPr txBox="1"/>
            <p:nvPr/>
          </p:nvSpPr>
          <p:spPr>
            <a:xfrm>
              <a:off x="7398465" y="1401574"/>
              <a:ext cx="1770945" cy="135295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182875" spcFirstLastPara="1" rIns="182875" wrap="square" tIns="0">
              <a:noAutofit/>
            </a:bodyPr>
            <a:lstStyle/>
            <a:p>
              <a:pPr indent="0" lvl="1" marL="0" marR="0" rtl="0" algn="ctr">
                <a:lnSpc>
                  <a:spcPct val="14222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900"/>
                <a:buFont typeface="Poppins"/>
                <a:buNone/>
              </a:pPr>
              <a:r>
                <a:rPr b="0" i="0" lang="en-US" sz="9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Determines “how much would the target group pay for the product ?</a:t>
              </a:r>
              <a:endParaRPr/>
            </a:p>
          </p:txBody>
        </p:sp>
        <p:sp>
          <p:nvSpPr>
            <p:cNvPr id="636" name="Google Shape;636;p22"/>
            <p:cNvSpPr/>
            <p:nvPr/>
          </p:nvSpPr>
          <p:spPr>
            <a:xfrm>
              <a:off x="7768624" y="910882"/>
              <a:ext cx="1649003" cy="4122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22"/>
            <p:cNvSpPr txBox="1"/>
            <p:nvPr/>
          </p:nvSpPr>
          <p:spPr>
            <a:xfrm>
              <a:off x="7768624" y="910882"/>
              <a:ext cx="1649003" cy="412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18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Poppins"/>
                <a:buNone/>
              </a:pPr>
              <a:r>
                <a:rPr b="1" i="0" lang="en-US" sz="1000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TARGET GROUP BASED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3" name="Google Shape;643;p23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644" name="Google Shape;644;p23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45" name="Google Shape;645;p23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46" name="Google Shape;646;p23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47" name="Google Shape;647;p23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48" name="Google Shape;648;p23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49" name="Google Shape;649;p23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50" name="Google Shape;650;p23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651" name="Google Shape;651;p23"/>
          <p:cNvSpPr/>
          <p:nvPr/>
        </p:nvSpPr>
        <p:spPr>
          <a:xfrm rot="5400000">
            <a:off x="1238087" y="-1293813"/>
            <a:ext cx="9696456" cy="9420225"/>
          </a:xfrm>
          <a:prstGeom prst="arc">
            <a:avLst>
              <a:gd fmla="val 10827820" name="adj1"/>
              <a:gd fmla="val 21591055" name="adj2"/>
            </a:avLst>
          </a:prstGeom>
          <a:solidFill>
            <a:schemeClr val="accent5">
              <a:alpha val="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23"/>
          <p:cNvSpPr txBox="1"/>
          <p:nvPr/>
        </p:nvSpPr>
        <p:spPr>
          <a:xfrm>
            <a:off x="6098918" y="-1431747"/>
            <a:ext cx="4697497" cy="9696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080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Customer</a:t>
            </a:r>
            <a:endParaRPr/>
          </a:p>
        </p:txBody>
      </p:sp>
      <p:sp>
        <p:nvSpPr>
          <p:cNvPr id="653" name="Google Shape;653;p23"/>
          <p:cNvSpPr/>
          <p:nvPr/>
        </p:nvSpPr>
        <p:spPr>
          <a:xfrm rot="5400000">
            <a:off x="2303268" y="-381032"/>
            <a:ext cx="7594666" cy="7594664"/>
          </a:xfrm>
          <a:prstGeom prst="arc">
            <a:avLst>
              <a:gd fmla="val 10810292" name="adj1"/>
              <a:gd fmla="val 0" name="adj2"/>
            </a:avLst>
          </a:prstGeom>
          <a:solidFill>
            <a:schemeClr val="accent4">
              <a:alpha val="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23"/>
          <p:cNvSpPr txBox="1"/>
          <p:nvPr/>
        </p:nvSpPr>
        <p:spPr>
          <a:xfrm>
            <a:off x="6100583" y="-381009"/>
            <a:ext cx="3797332" cy="7594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440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Value</a:t>
            </a:r>
            <a:endParaRPr/>
          </a:p>
        </p:txBody>
      </p:sp>
      <p:sp>
        <p:nvSpPr>
          <p:cNvPr id="655" name="Google Shape;655;p23"/>
          <p:cNvSpPr/>
          <p:nvPr/>
        </p:nvSpPr>
        <p:spPr>
          <a:xfrm rot="5400000">
            <a:off x="3162292" y="477990"/>
            <a:ext cx="5876619" cy="5876619"/>
          </a:xfrm>
          <a:prstGeom prst="arc">
            <a:avLst>
              <a:gd fmla="val 10810292" name="adj1"/>
              <a:gd fmla="val 0" name="adj2"/>
            </a:avLst>
          </a:prstGeom>
          <a:solidFill>
            <a:schemeClr val="accent3">
              <a:alpha val="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23"/>
          <p:cNvSpPr txBox="1"/>
          <p:nvPr/>
        </p:nvSpPr>
        <p:spPr>
          <a:xfrm>
            <a:off x="6100584" y="477988"/>
            <a:ext cx="2938310" cy="5876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440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Price</a:t>
            </a:r>
            <a:endParaRPr/>
          </a:p>
        </p:txBody>
      </p:sp>
      <p:sp>
        <p:nvSpPr>
          <p:cNvPr id="657" name="Google Shape;657;p23"/>
          <p:cNvSpPr/>
          <p:nvPr/>
        </p:nvSpPr>
        <p:spPr>
          <a:xfrm rot="5400000">
            <a:off x="4013161" y="1328859"/>
            <a:ext cx="4174881" cy="4174881"/>
          </a:xfrm>
          <a:prstGeom prst="arc">
            <a:avLst>
              <a:gd fmla="val 10810292" name="adj1"/>
              <a:gd fmla="val 0" name="adj2"/>
            </a:avLst>
          </a:prstGeom>
          <a:solidFill>
            <a:schemeClr val="accent2">
              <a:alpha val="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23"/>
          <p:cNvSpPr txBox="1"/>
          <p:nvPr/>
        </p:nvSpPr>
        <p:spPr>
          <a:xfrm>
            <a:off x="6100591" y="1328859"/>
            <a:ext cx="2087440" cy="4174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440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Cost</a:t>
            </a:r>
            <a:endParaRPr/>
          </a:p>
        </p:txBody>
      </p:sp>
      <p:sp>
        <p:nvSpPr>
          <p:cNvPr id="659" name="Google Shape;659;p23"/>
          <p:cNvSpPr/>
          <p:nvPr/>
        </p:nvSpPr>
        <p:spPr>
          <a:xfrm rot="5400000">
            <a:off x="4882867" y="2198565"/>
            <a:ext cx="2435470" cy="2435470"/>
          </a:xfrm>
          <a:prstGeom prst="arc">
            <a:avLst>
              <a:gd fmla="val 10810292" name="adj1"/>
              <a:gd fmla="val 0" name="adj2"/>
            </a:avLst>
          </a:prstGeom>
          <a:solidFill>
            <a:schemeClr val="accent2">
              <a:alpha val="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23"/>
          <p:cNvSpPr txBox="1"/>
          <p:nvPr/>
        </p:nvSpPr>
        <p:spPr>
          <a:xfrm>
            <a:off x="6100585" y="2198555"/>
            <a:ext cx="1217735" cy="243546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440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Product</a:t>
            </a:r>
            <a:endParaRPr/>
          </a:p>
        </p:txBody>
      </p:sp>
      <p:cxnSp>
        <p:nvCxnSpPr>
          <p:cNvPr id="661" name="Google Shape;661;p23"/>
          <p:cNvCxnSpPr/>
          <p:nvPr/>
        </p:nvCxnSpPr>
        <p:spPr>
          <a:xfrm>
            <a:off x="6102556" y="-12698"/>
            <a:ext cx="0" cy="6870698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62" name="Google Shape;662;p23"/>
          <p:cNvSpPr/>
          <p:nvPr/>
        </p:nvSpPr>
        <p:spPr>
          <a:xfrm>
            <a:off x="5625234" y="2931410"/>
            <a:ext cx="969778" cy="9697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Start</a:t>
            </a:r>
            <a:endParaRPr/>
          </a:p>
        </p:txBody>
      </p:sp>
      <p:sp>
        <p:nvSpPr>
          <p:cNvPr id="663" name="Google Shape;663;p23"/>
          <p:cNvSpPr txBox="1"/>
          <p:nvPr/>
        </p:nvSpPr>
        <p:spPr>
          <a:xfrm>
            <a:off x="748227" y="1729744"/>
            <a:ext cx="4602089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Poppins"/>
              <a:buNone/>
            </a:pPr>
            <a:r>
              <a:rPr b="1" lang="en-US" sz="2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Cost-Based and Value-Based</a:t>
            </a:r>
            <a:endParaRPr/>
          </a:p>
        </p:txBody>
      </p:sp>
      <p:grpSp>
        <p:nvGrpSpPr>
          <p:cNvPr id="664" name="Google Shape;664;p23"/>
          <p:cNvGrpSpPr/>
          <p:nvPr/>
        </p:nvGrpSpPr>
        <p:grpSpPr>
          <a:xfrm>
            <a:off x="780122" y="1255439"/>
            <a:ext cx="2266173" cy="425088"/>
            <a:chOff x="1523998" y="765175"/>
            <a:chExt cx="1568347" cy="294190"/>
          </a:xfrm>
        </p:grpSpPr>
        <p:sp>
          <p:nvSpPr>
            <p:cNvPr id="665" name="Google Shape;665;p23"/>
            <p:cNvSpPr/>
            <p:nvPr/>
          </p:nvSpPr>
          <p:spPr>
            <a:xfrm>
              <a:off x="1523998" y="765175"/>
              <a:ext cx="1568347" cy="2220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Factors for Price Determination</a:t>
              </a:r>
              <a:endParaRPr/>
            </a:p>
          </p:txBody>
        </p:sp>
        <p:sp>
          <p:nvSpPr>
            <p:cNvPr id="666" name="Google Shape;666;p23"/>
            <p:cNvSpPr/>
            <p:nvPr/>
          </p:nvSpPr>
          <p:spPr>
            <a:xfrm flipH="1" rot="10800000">
              <a:off x="1524000" y="987188"/>
              <a:ext cx="72580" cy="7217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667" name="Google Shape;667;p23"/>
          <p:cNvCxnSpPr/>
          <p:nvPr/>
        </p:nvCxnSpPr>
        <p:spPr>
          <a:xfrm>
            <a:off x="1544059" y="2998600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68" name="Google Shape;668;p23"/>
          <p:cNvSpPr txBox="1"/>
          <p:nvPr/>
        </p:nvSpPr>
        <p:spPr>
          <a:xfrm>
            <a:off x="1704751" y="3307990"/>
            <a:ext cx="1354668" cy="3936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Product, Cost, Price, Value and Customer</a:t>
            </a:r>
            <a:endParaRPr/>
          </a:p>
        </p:txBody>
      </p:sp>
      <p:sp>
        <p:nvSpPr>
          <p:cNvPr id="669" name="Google Shape;669;p23"/>
          <p:cNvSpPr txBox="1"/>
          <p:nvPr/>
        </p:nvSpPr>
        <p:spPr>
          <a:xfrm>
            <a:off x="1704751" y="3000440"/>
            <a:ext cx="1868930" cy="21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COST-BASED PRICING</a:t>
            </a:r>
            <a:endParaRPr b="1" sz="1000"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70" name="Google Shape;670;p23"/>
          <p:cNvCxnSpPr/>
          <p:nvPr/>
        </p:nvCxnSpPr>
        <p:spPr>
          <a:xfrm>
            <a:off x="1536330" y="4181495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71" name="Google Shape;671;p23"/>
          <p:cNvSpPr txBox="1"/>
          <p:nvPr/>
        </p:nvSpPr>
        <p:spPr>
          <a:xfrm>
            <a:off x="1704751" y="4490885"/>
            <a:ext cx="1548442" cy="3936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Customer, Value, Price, Cost and Product</a:t>
            </a:r>
            <a:endParaRPr/>
          </a:p>
        </p:txBody>
      </p:sp>
      <p:sp>
        <p:nvSpPr>
          <p:cNvPr id="672" name="Google Shape;672;p23"/>
          <p:cNvSpPr txBox="1"/>
          <p:nvPr/>
        </p:nvSpPr>
        <p:spPr>
          <a:xfrm>
            <a:off x="1704751" y="4183335"/>
            <a:ext cx="1868930" cy="21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VALUE-BASED PRICING</a:t>
            </a:r>
            <a:endParaRPr b="1" sz="1000"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24"/>
          <p:cNvSpPr/>
          <p:nvPr/>
        </p:nvSpPr>
        <p:spPr>
          <a:xfrm>
            <a:off x="3230995" y="567695"/>
            <a:ext cx="5722606" cy="5722606"/>
          </a:xfrm>
          <a:prstGeom prst="ellipse">
            <a:avLst/>
          </a:prstGeom>
          <a:gradFill>
            <a:gsLst>
              <a:gs pos="0">
                <a:srgbClr val="D8D8D8"/>
              </a:gs>
              <a:gs pos="100000">
                <a:srgbClr val="F2F2F2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79" name="Google Shape;679;p24"/>
          <p:cNvSpPr/>
          <p:nvPr/>
        </p:nvSpPr>
        <p:spPr>
          <a:xfrm>
            <a:off x="4581100" y="1907275"/>
            <a:ext cx="3043450" cy="30434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PRICE</a:t>
            </a:r>
            <a:endParaRPr/>
          </a:p>
        </p:txBody>
      </p:sp>
      <p:grpSp>
        <p:nvGrpSpPr>
          <p:cNvPr id="680" name="Google Shape;680;p24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681" name="Google Shape;681;p24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82" name="Google Shape;682;p24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83" name="Google Shape;683;p24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84" name="Google Shape;684;p24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85" name="Google Shape;685;p24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86" name="Google Shape;686;p24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87" name="Google Shape;687;p24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688" name="Google Shape;688;p24"/>
          <p:cNvSpPr txBox="1"/>
          <p:nvPr/>
        </p:nvSpPr>
        <p:spPr>
          <a:xfrm>
            <a:off x="3776932" y="758943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Factors for Price Determination</a:t>
            </a:r>
            <a:endParaRPr/>
          </a:p>
        </p:txBody>
      </p:sp>
      <p:sp>
        <p:nvSpPr>
          <p:cNvPr id="689" name="Google Shape;689;p24"/>
          <p:cNvSpPr/>
          <p:nvPr/>
        </p:nvSpPr>
        <p:spPr>
          <a:xfrm>
            <a:off x="8397332" y="2250040"/>
            <a:ext cx="1119942" cy="11199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Customer</a:t>
            </a:r>
            <a:b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Perspective</a:t>
            </a:r>
            <a:endParaRPr/>
          </a:p>
        </p:txBody>
      </p:sp>
      <p:sp>
        <p:nvSpPr>
          <p:cNvPr id="690" name="Google Shape;690;p24"/>
          <p:cNvSpPr/>
          <p:nvPr/>
        </p:nvSpPr>
        <p:spPr>
          <a:xfrm>
            <a:off x="2667799" y="2250040"/>
            <a:ext cx="1119942" cy="11199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Demand </a:t>
            </a:r>
            <a:b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Situation</a:t>
            </a:r>
            <a:endParaRPr/>
          </a:p>
        </p:txBody>
      </p:sp>
      <p:sp>
        <p:nvSpPr>
          <p:cNvPr id="691" name="Google Shape;691;p24"/>
          <p:cNvSpPr/>
          <p:nvPr/>
        </p:nvSpPr>
        <p:spPr>
          <a:xfrm>
            <a:off x="3330870" y="4621814"/>
            <a:ext cx="1119942" cy="111994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4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Corporate Objectives</a:t>
            </a:r>
            <a:endParaRPr/>
          </a:p>
        </p:txBody>
      </p:sp>
      <p:sp>
        <p:nvSpPr>
          <p:cNvPr id="692" name="Google Shape;692;p24"/>
          <p:cNvSpPr/>
          <p:nvPr/>
        </p:nvSpPr>
        <p:spPr>
          <a:xfrm>
            <a:off x="7795530" y="4621814"/>
            <a:ext cx="1119942" cy="111994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Competitive</a:t>
            </a:r>
            <a:b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Situation</a:t>
            </a:r>
            <a:endParaRPr/>
          </a:p>
        </p:txBody>
      </p:sp>
      <p:sp>
        <p:nvSpPr>
          <p:cNvPr id="693" name="Google Shape;693;p24"/>
          <p:cNvSpPr/>
          <p:nvPr/>
        </p:nvSpPr>
        <p:spPr>
          <a:xfrm>
            <a:off x="5542854" y="5454208"/>
            <a:ext cx="1119942" cy="111994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4545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Internal Cost</a:t>
            </a:r>
            <a:endParaRPr/>
          </a:p>
        </p:txBody>
      </p:sp>
      <p:sp>
        <p:nvSpPr>
          <p:cNvPr id="694" name="Google Shape;694;p24"/>
          <p:cNvSpPr/>
          <p:nvPr/>
        </p:nvSpPr>
        <p:spPr>
          <a:xfrm rot="9457388">
            <a:off x="3158078" y="3979936"/>
            <a:ext cx="235878" cy="138170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95" name="Google Shape;695;p24"/>
          <p:cNvSpPr/>
          <p:nvPr/>
        </p:nvSpPr>
        <p:spPr>
          <a:xfrm rot="6792433">
            <a:off x="4708138" y="5935871"/>
            <a:ext cx="235878" cy="13817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96" name="Google Shape;696;p24"/>
          <p:cNvSpPr/>
          <p:nvPr/>
        </p:nvSpPr>
        <p:spPr>
          <a:xfrm rot="3577093">
            <a:off x="7255635" y="5936936"/>
            <a:ext cx="235878" cy="138170"/>
          </a:xfrm>
          <a:prstGeom prst="triangle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97" name="Google Shape;697;p24"/>
          <p:cNvSpPr/>
          <p:nvPr/>
        </p:nvSpPr>
        <p:spPr>
          <a:xfrm rot="352094">
            <a:off x="8773669" y="3987265"/>
            <a:ext cx="235878" cy="138170"/>
          </a:xfrm>
          <a:prstGeom prst="triangle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98" name="Google Shape;698;p24"/>
          <p:cNvCxnSpPr/>
          <p:nvPr/>
        </p:nvCxnSpPr>
        <p:spPr>
          <a:xfrm rot="10800000">
            <a:off x="758024" y="191782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9" name="Google Shape;699;p24"/>
          <p:cNvCxnSpPr/>
          <p:nvPr/>
        </p:nvCxnSpPr>
        <p:spPr>
          <a:xfrm rot="10800000">
            <a:off x="11394946" y="446030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0" name="Google Shape;700;p24"/>
          <p:cNvCxnSpPr/>
          <p:nvPr/>
        </p:nvCxnSpPr>
        <p:spPr>
          <a:xfrm rot="10800000">
            <a:off x="2255520" y="-54469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1" name="Google Shape;701;p24"/>
          <p:cNvCxnSpPr/>
          <p:nvPr/>
        </p:nvCxnSpPr>
        <p:spPr>
          <a:xfrm rot="10800000">
            <a:off x="2280772" y="6056876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2" name="Google Shape;702;p24"/>
          <p:cNvCxnSpPr/>
          <p:nvPr/>
        </p:nvCxnSpPr>
        <p:spPr>
          <a:xfrm rot="10800000">
            <a:off x="9869980" y="133563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8" name="Google Shape;708;p25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709" name="Google Shape;709;p25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0" name="Google Shape;710;p25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1" name="Google Shape;711;p25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2" name="Google Shape;712;p25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3" name="Google Shape;713;p25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4" name="Google Shape;714;p25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5" name="Google Shape;715;p25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716" name="Google Shape;716;p25"/>
          <p:cNvSpPr txBox="1"/>
          <p:nvPr/>
        </p:nvSpPr>
        <p:spPr>
          <a:xfrm>
            <a:off x="3762217" y="536518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Billing Models</a:t>
            </a:r>
            <a:endParaRPr/>
          </a:p>
        </p:txBody>
      </p:sp>
      <p:graphicFrame>
        <p:nvGraphicFramePr>
          <p:cNvPr id="717" name="Google Shape;717;p25"/>
          <p:cNvGraphicFramePr/>
          <p:nvPr/>
        </p:nvGraphicFramePr>
        <p:xfrm>
          <a:off x="906644" y="14981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{28BBB2C1-98DD-479E-A55F-CF9A8C427D06}</a:tableStyleId>
              </a:tblPr>
              <a:tblGrid>
                <a:gridCol w="2594675"/>
                <a:gridCol w="2594675"/>
                <a:gridCol w="2594675"/>
                <a:gridCol w="2594675"/>
              </a:tblGrid>
              <a:tr h="797275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300" u="none" cap="none" strike="noStrike">
                          <a:solidFill>
                            <a:schemeClr val="accent2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STRATEGIC OPTIONS</a:t>
                      </a:r>
                      <a:endParaRPr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491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Billing Type</a:t>
                      </a:r>
                      <a:endParaRPr/>
                    </a:p>
                  </a:txBody>
                  <a:tcPr marT="0" marB="0" marR="0" marL="0" anchor="ctr"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Goodwill</a:t>
                      </a:r>
                      <a:endParaRPr/>
                    </a:p>
                  </a:txBody>
                  <a:tcPr marT="0" marB="0" marR="0" marL="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Premium Price</a:t>
                      </a:r>
                      <a:endParaRPr/>
                    </a:p>
                  </a:txBody>
                  <a:tcPr marT="0" marB="0" marR="0" marL="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0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Charged Separately</a:t>
                      </a:r>
                      <a:endParaRPr/>
                    </a:p>
                  </a:txBody>
                  <a:tcPr marT="0" marB="0" marR="0" marL="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1009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BASIC IDEA</a:t>
                      </a:r>
                      <a:endParaRPr/>
                    </a:p>
                  </a:txBody>
                  <a:tcPr marT="0" marB="0" marR="360000" marL="360000" anchor="ctr">
                    <a:lnR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Performance compensation in exchange for return service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360000" marL="360000" anchor="ctr">
                    <a:lnL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Surcharge obtained with </a:t>
                      </a:r>
                      <a:b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services – in combination </a:t>
                      </a:r>
                      <a:b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with return service</a:t>
                      </a:r>
                      <a:endParaRPr/>
                    </a:p>
                  </a:txBody>
                  <a:tcPr marT="0" marB="0" marR="360000" marL="360000" anchor="ctr">
                    <a:lnL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Services are billed separately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360000" marL="360000" anchor="ctr">
                    <a:lnL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237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EXPLANATION</a:t>
                      </a:r>
                      <a:endParaRPr/>
                    </a:p>
                  </a:txBody>
                  <a:tcPr marT="0" marB="0" marR="360000" marL="360000" anchor="ctr"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Preliminary activities (e.g. consultations) which lead to purchasing the core product</a:t>
                      </a:r>
                      <a:endParaRPr/>
                    </a:p>
                  </a:txBody>
                  <a:tcPr marT="0" marB="0" marR="360000" marL="36000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Products and services are </a:t>
                      </a:r>
                      <a:b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sold together and the buyer </a:t>
                      </a:r>
                      <a:b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is aware that a service </a:t>
                      </a:r>
                      <a:b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surcharge is included</a:t>
                      </a:r>
                      <a:endParaRPr/>
                    </a:p>
                  </a:txBody>
                  <a:tcPr marT="0" marB="0" marR="360000" marL="36000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Has to do especially with customer support services </a:t>
                      </a:r>
                      <a:b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where the benefits are </a:t>
                      </a:r>
                      <a:b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noticed by the customers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360000" marL="360000" anchor="ctr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009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PROBLEM</a:t>
                      </a:r>
                      <a:endParaRPr/>
                    </a:p>
                  </a:txBody>
                  <a:tcPr marT="0" marB="0" marR="360000" marL="360000" anchor="ctr">
                    <a:lnR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It rarely equals performance compensation (🡪 purchase)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360000" marL="360000" anchor="ctr">
                    <a:lnL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For a small additional charge</a:t>
                      </a:r>
                      <a:b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</a:b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 relation to the cost 🡪 unprofitable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360000" marL="360000" anchor="ctr">
                    <a:lnL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6444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Market penetration difficulty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360000" marL="360000" anchor="ctr">
                    <a:lnL cap="flat" cmpd="sng" w="28575">
                      <a:solidFill>
                        <a:srgbClr val="EEF2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3" name="Google Shape;723;p26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724" name="Google Shape;724;p26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25" name="Google Shape;725;p26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26" name="Google Shape;726;p26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27" name="Google Shape;727;p26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28" name="Google Shape;728;p26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29" name="Google Shape;729;p26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30" name="Google Shape;730;p26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731" name="Google Shape;731;p26"/>
          <p:cNvSpPr txBox="1"/>
          <p:nvPr/>
        </p:nvSpPr>
        <p:spPr>
          <a:xfrm>
            <a:off x="748228" y="758943"/>
            <a:ext cx="4724913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Pricing Policy Objectives</a:t>
            </a:r>
            <a:endParaRPr/>
          </a:p>
        </p:txBody>
      </p:sp>
      <p:grpSp>
        <p:nvGrpSpPr>
          <p:cNvPr id="732" name="Google Shape;732;p26"/>
          <p:cNvGrpSpPr/>
          <p:nvPr/>
        </p:nvGrpSpPr>
        <p:grpSpPr>
          <a:xfrm>
            <a:off x="3244688" y="2985437"/>
            <a:ext cx="8947312" cy="1883989"/>
            <a:chOff x="3244688" y="3280386"/>
            <a:chExt cx="8947312" cy="1883989"/>
          </a:xfrm>
        </p:grpSpPr>
        <p:grpSp>
          <p:nvGrpSpPr>
            <p:cNvPr id="733" name="Google Shape;733;p26"/>
            <p:cNvGrpSpPr/>
            <p:nvPr/>
          </p:nvGrpSpPr>
          <p:grpSpPr>
            <a:xfrm flipH="1">
              <a:off x="9125863" y="4411516"/>
              <a:ext cx="3066137" cy="752859"/>
              <a:chOff x="1293170" y="4226053"/>
              <a:chExt cx="3114198" cy="752859"/>
            </a:xfrm>
          </p:grpSpPr>
          <p:sp>
            <p:nvSpPr>
              <p:cNvPr id="734" name="Google Shape;734;p26"/>
              <p:cNvSpPr/>
              <p:nvPr/>
            </p:nvSpPr>
            <p:spPr>
              <a:xfrm>
                <a:off x="2828515" y="4230670"/>
                <a:ext cx="935872" cy="748242"/>
              </a:xfrm>
              <a:prstGeom prst="diagStripe">
                <a:avLst>
                  <a:gd fmla="val 74719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35" name="Google Shape;735;p26"/>
              <p:cNvSpPr/>
              <p:nvPr/>
            </p:nvSpPr>
            <p:spPr>
              <a:xfrm>
                <a:off x="1293170" y="4791357"/>
                <a:ext cx="1535345" cy="18702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36" name="Google Shape;736;p26"/>
              <p:cNvSpPr/>
              <p:nvPr/>
            </p:nvSpPr>
            <p:spPr>
              <a:xfrm>
                <a:off x="3533760" y="4226053"/>
                <a:ext cx="873608" cy="18702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37" name="Google Shape;737;p26"/>
            <p:cNvGrpSpPr/>
            <p:nvPr/>
          </p:nvGrpSpPr>
          <p:grpSpPr>
            <a:xfrm flipH="1">
              <a:off x="3244688" y="3280386"/>
              <a:ext cx="2690718" cy="748242"/>
              <a:chOff x="1716650" y="4226052"/>
              <a:chExt cx="2690718" cy="748242"/>
            </a:xfrm>
          </p:grpSpPr>
          <p:sp>
            <p:nvSpPr>
              <p:cNvPr id="738" name="Google Shape;738;p26"/>
              <p:cNvSpPr/>
              <p:nvPr/>
            </p:nvSpPr>
            <p:spPr>
              <a:xfrm>
                <a:off x="2828515" y="4226052"/>
                <a:ext cx="935872" cy="748242"/>
              </a:xfrm>
              <a:prstGeom prst="diagStripe">
                <a:avLst>
                  <a:gd fmla="val 74719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39" name="Google Shape;739;p26"/>
              <p:cNvSpPr/>
              <p:nvPr/>
            </p:nvSpPr>
            <p:spPr>
              <a:xfrm>
                <a:off x="1716650" y="4786740"/>
                <a:ext cx="1111749" cy="18702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40" name="Google Shape;740;p26"/>
              <p:cNvSpPr/>
              <p:nvPr/>
            </p:nvSpPr>
            <p:spPr>
              <a:xfrm>
                <a:off x="3533760" y="4226053"/>
                <a:ext cx="873608" cy="177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41" name="Google Shape;741;p26"/>
            <p:cNvGrpSpPr/>
            <p:nvPr/>
          </p:nvGrpSpPr>
          <p:grpSpPr>
            <a:xfrm flipH="1">
              <a:off x="6301266" y="3850827"/>
              <a:ext cx="2690718" cy="748242"/>
              <a:chOff x="1716650" y="4226052"/>
              <a:chExt cx="2690718" cy="748242"/>
            </a:xfrm>
          </p:grpSpPr>
          <p:sp>
            <p:nvSpPr>
              <p:cNvPr id="742" name="Google Shape;742;p26"/>
              <p:cNvSpPr/>
              <p:nvPr/>
            </p:nvSpPr>
            <p:spPr>
              <a:xfrm>
                <a:off x="2828515" y="4226052"/>
                <a:ext cx="935872" cy="748242"/>
              </a:xfrm>
              <a:prstGeom prst="diagStripe">
                <a:avLst>
                  <a:gd fmla="val 74719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43" name="Google Shape;743;p26"/>
              <p:cNvSpPr/>
              <p:nvPr/>
            </p:nvSpPr>
            <p:spPr>
              <a:xfrm>
                <a:off x="1716650" y="4786740"/>
                <a:ext cx="1111749" cy="18702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44" name="Google Shape;744;p26"/>
              <p:cNvSpPr/>
              <p:nvPr/>
            </p:nvSpPr>
            <p:spPr>
              <a:xfrm>
                <a:off x="3533760" y="4226053"/>
                <a:ext cx="873608" cy="177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745" name="Google Shape;745;p26"/>
          <p:cNvSpPr/>
          <p:nvPr/>
        </p:nvSpPr>
        <p:spPr>
          <a:xfrm>
            <a:off x="5855828" y="3368995"/>
            <a:ext cx="485775" cy="485775"/>
          </a:xfrm>
          <a:prstGeom prst="ellipse">
            <a:avLst/>
          </a:prstGeom>
          <a:solidFill>
            <a:schemeClr val="accent2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746" name="Google Shape;746;p26"/>
          <p:cNvSpPr/>
          <p:nvPr/>
        </p:nvSpPr>
        <p:spPr>
          <a:xfrm>
            <a:off x="8907557" y="3962285"/>
            <a:ext cx="485775" cy="485775"/>
          </a:xfrm>
          <a:prstGeom prst="ellipse">
            <a:avLst/>
          </a:prstGeom>
          <a:solidFill>
            <a:schemeClr val="accent2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cxnSp>
        <p:nvCxnSpPr>
          <p:cNvPr id="747" name="Google Shape;747;p26"/>
          <p:cNvCxnSpPr/>
          <p:nvPr/>
        </p:nvCxnSpPr>
        <p:spPr>
          <a:xfrm rot="10800000">
            <a:off x="9150444" y="3362884"/>
            <a:ext cx="0" cy="571878"/>
          </a:xfrm>
          <a:prstGeom prst="straightConnector1">
            <a:avLst/>
          </a:prstGeom>
          <a:noFill/>
          <a:ln cap="rnd" cmpd="sng" w="25400">
            <a:solidFill>
              <a:schemeClr val="accent2"/>
            </a:solidFill>
            <a:prstDash val="dot"/>
            <a:bevel/>
            <a:headEnd len="sm" w="sm" type="none"/>
            <a:tailEnd len="sm" w="sm" type="none"/>
          </a:ln>
        </p:spPr>
      </p:cxnSp>
      <p:cxnSp>
        <p:nvCxnSpPr>
          <p:cNvPr id="748" name="Google Shape;748;p26"/>
          <p:cNvCxnSpPr/>
          <p:nvPr/>
        </p:nvCxnSpPr>
        <p:spPr>
          <a:xfrm rot="10800000">
            <a:off x="6098715" y="2773978"/>
            <a:ext cx="0" cy="571878"/>
          </a:xfrm>
          <a:prstGeom prst="straightConnector1">
            <a:avLst/>
          </a:prstGeom>
          <a:noFill/>
          <a:ln cap="rnd" cmpd="sng" w="25400">
            <a:solidFill>
              <a:schemeClr val="accent2"/>
            </a:solidFill>
            <a:prstDash val="dot"/>
            <a:bevel/>
            <a:headEnd len="sm" w="sm" type="none"/>
            <a:tailEnd len="sm" w="sm" type="none"/>
          </a:ln>
        </p:spPr>
      </p:cxnSp>
      <p:sp>
        <p:nvSpPr>
          <p:cNvPr id="749" name="Google Shape;749;p26"/>
          <p:cNvSpPr/>
          <p:nvPr/>
        </p:nvSpPr>
        <p:spPr>
          <a:xfrm>
            <a:off x="2810802" y="2826965"/>
            <a:ext cx="485775" cy="485775"/>
          </a:xfrm>
          <a:prstGeom prst="ellipse">
            <a:avLst/>
          </a:prstGeom>
          <a:solidFill>
            <a:schemeClr val="accent2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cxnSp>
        <p:nvCxnSpPr>
          <p:cNvPr id="750" name="Google Shape;750;p26"/>
          <p:cNvCxnSpPr/>
          <p:nvPr/>
        </p:nvCxnSpPr>
        <p:spPr>
          <a:xfrm rot="10800000">
            <a:off x="3050514" y="2239857"/>
            <a:ext cx="0" cy="571878"/>
          </a:xfrm>
          <a:prstGeom prst="straightConnector1">
            <a:avLst/>
          </a:prstGeom>
          <a:noFill/>
          <a:ln cap="rnd" cmpd="sng" w="25400">
            <a:solidFill>
              <a:schemeClr val="accent2"/>
            </a:solidFill>
            <a:prstDash val="dot"/>
            <a:bevel/>
            <a:headEnd len="sm" w="sm" type="none"/>
            <a:tailEnd len="sm" w="sm" type="none"/>
          </a:ln>
        </p:spPr>
      </p:cxnSp>
      <p:sp>
        <p:nvSpPr>
          <p:cNvPr id="751" name="Google Shape;751;p26"/>
          <p:cNvSpPr txBox="1"/>
          <p:nvPr/>
        </p:nvSpPr>
        <p:spPr>
          <a:xfrm>
            <a:off x="3040946" y="3959684"/>
            <a:ext cx="1766042" cy="7040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Increase in sales and turnover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Increase the market share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Increase the profit margin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Improve profitability</a:t>
            </a:r>
            <a:endParaRPr/>
          </a:p>
        </p:txBody>
      </p:sp>
      <p:sp>
        <p:nvSpPr>
          <p:cNvPr id="752" name="Google Shape;752;p26"/>
          <p:cNvSpPr txBox="1"/>
          <p:nvPr/>
        </p:nvSpPr>
        <p:spPr>
          <a:xfrm>
            <a:off x="3040946" y="3652134"/>
            <a:ext cx="1277704" cy="1769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BUSINESS-RELATED</a:t>
            </a:r>
            <a:endParaRPr/>
          </a:p>
        </p:txBody>
      </p:sp>
      <p:sp>
        <p:nvSpPr>
          <p:cNvPr id="753" name="Google Shape;753;p26"/>
          <p:cNvSpPr txBox="1"/>
          <p:nvPr/>
        </p:nvSpPr>
        <p:spPr>
          <a:xfrm>
            <a:off x="6105809" y="4520372"/>
            <a:ext cx="1766042" cy="8755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Increase the presence in distribution channels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Improve the market coverage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Increase the distribution level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Ensure a uniform price level</a:t>
            </a:r>
            <a:endParaRPr/>
          </a:p>
        </p:txBody>
      </p:sp>
      <p:sp>
        <p:nvSpPr>
          <p:cNvPr id="754" name="Google Shape;754;p26"/>
          <p:cNvSpPr txBox="1"/>
          <p:nvPr/>
        </p:nvSpPr>
        <p:spPr>
          <a:xfrm>
            <a:off x="6105809" y="4212822"/>
            <a:ext cx="1381158" cy="1769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TRADE-RELATED</a:t>
            </a:r>
            <a:endParaRPr/>
          </a:p>
        </p:txBody>
      </p:sp>
      <p:sp>
        <p:nvSpPr>
          <p:cNvPr id="755" name="Google Shape;755;p26"/>
          <p:cNvSpPr txBox="1"/>
          <p:nvPr/>
        </p:nvSpPr>
        <p:spPr>
          <a:xfrm>
            <a:off x="9142979" y="5085677"/>
            <a:ext cx="1766037" cy="1234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Improve the perceived          value for money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Improve perceived affordability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Set price expectation</a:t>
            </a:r>
            <a:endParaRPr/>
          </a:p>
          <a:p>
            <a:pPr indent="-171450" lvl="0" marL="17145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Influence the price perception in a certain direction</a:t>
            </a:r>
            <a:endParaRPr/>
          </a:p>
        </p:txBody>
      </p:sp>
      <p:sp>
        <p:nvSpPr>
          <p:cNvPr id="756" name="Google Shape;756;p26"/>
          <p:cNvSpPr txBox="1"/>
          <p:nvPr/>
        </p:nvSpPr>
        <p:spPr>
          <a:xfrm>
            <a:off x="9142979" y="4778127"/>
            <a:ext cx="1517753" cy="1769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CONSUMER-RELATED</a:t>
            </a:r>
            <a:endParaRPr/>
          </a:p>
        </p:txBody>
      </p:sp>
      <p:cxnSp>
        <p:nvCxnSpPr>
          <p:cNvPr id="757" name="Google Shape;757;p26"/>
          <p:cNvCxnSpPr/>
          <p:nvPr/>
        </p:nvCxnSpPr>
        <p:spPr>
          <a:xfrm rot="10800000">
            <a:off x="748228" y="5480318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8" name="Google Shape;758;p26"/>
          <p:cNvCxnSpPr/>
          <p:nvPr/>
        </p:nvCxnSpPr>
        <p:spPr>
          <a:xfrm rot="10800000">
            <a:off x="2255520" y="4220714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9" name="Google Shape;759;p26"/>
          <p:cNvCxnSpPr/>
          <p:nvPr/>
        </p:nvCxnSpPr>
        <p:spPr>
          <a:xfrm rot="10800000">
            <a:off x="2255520" y="-44309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60" name="Google Shape;760;p26"/>
          <p:cNvCxnSpPr/>
          <p:nvPr/>
        </p:nvCxnSpPr>
        <p:spPr>
          <a:xfrm rot="10800000">
            <a:off x="9936480" y="129371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61" name="Google Shape;761;p26"/>
          <p:cNvCxnSpPr/>
          <p:nvPr/>
        </p:nvCxnSpPr>
        <p:spPr>
          <a:xfrm rot="10800000">
            <a:off x="6850380" y="627411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762" name="Google Shape;762;p26"/>
          <p:cNvGrpSpPr/>
          <p:nvPr/>
        </p:nvGrpSpPr>
        <p:grpSpPr>
          <a:xfrm>
            <a:off x="2614329" y="1723088"/>
            <a:ext cx="900000" cy="900000"/>
            <a:chOff x="2614329" y="1518546"/>
            <a:chExt cx="900000" cy="900000"/>
          </a:xfrm>
        </p:grpSpPr>
        <p:sp>
          <p:nvSpPr>
            <p:cNvPr id="763" name="Google Shape;763;p26"/>
            <p:cNvSpPr/>
            <p:nvPr/>
          </p:nvSpPr>
          <p:spPr>
            <a:xfrm>
              <a:off x="2614329" y="1518546"/>
              <a:ext cx="900000" cy="900000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64" name="Google Shape;764;p26"/>
            <p:cNvSpPr/>
            <p:nvPr/>
          </p:nvSpPr>
          <p:spPr>
            <a:xfrm>
              <a:off x="2896497" y="1827648"/>
              <a:ext cx="335664" cy="275902"/>
            </a:xfrm>
            <a:custGeom>
              <a:rect b="b" l="l" r="r" t="t"/>
              <a:pathLst>
                <a:path extrusionOk="0" h="152" w="185">
                  <a:moveTo>
                    <a:pt x="177" y="17"/>
                  </a:moveTo>
                  <a:cubicBezTo>
                    <a:pt x="126" y="17"/>
                    <a:pt x="126" y="17"/>
                    <a:pt x="126" y="17"/>
                  </a:cubicBezTo>
                  <a:cubicBezTo>
                    <a:pt x="126" y="8"/>
                    <a:pt x="119" y="0"/>
                    <a:pt x="109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66" y="0"/>
                    <a:pt x="59" y="8"/>
                    <a:pt x="59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3" y="17"/>
                    <a:pt x="0" y="21"/>
                    <a:pt x="0" y="2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2"/>
                    <a:pt x="3" y="76"/>
                    <a:pt x="8" y="76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8"/>
                    <a:pt x="12" y="152"/>
                    <a:pt x="16" y="152"/>
                  </a:cubicBezTo>
                  <a:cubicBezTo>
                    <a:pt x="168" y="152"/>
                    <a:pt x="168" y="152"/>
                    <a:pt x="168" y="152"/>
                  </a:cubicBezTo>
                  <a:cubicBezTo>
                    <a:pt x="173" y="152"/>
                    <a:pt x="177" y="148"/>
                    <a:pt x="177" y="143"/>
                  </a:cubicBezTo>
                  <a:cubicBezTo>
                    <a:pt x="177" y="76"/>
                    <a:pt x="177" y="76"/>
                    <a:pt x="177" y="76"/>
                  </a:cubicBezTo>
                  <a:cubicBezTo>
                    <a:pt x="181" y="76"/>
                    <a:pt x="185" y="72"/>
                    <a:pt x="185" y="67"/>
                  </a:cubicBezTo>
                  <a:cubicBezTo>
                    <a:pt x="185" y="25"/>
                    <a:pt x="185" y="25"/>
                    <a:pt x="185" y="25"/>
                  </a:cubicBezTo>
                  <a:cubicBezTo>
                    <a:pt x="185" y="21"/>
                    <a:pt x="181" y="17"/>
                    <a:pt x="177" y="17"/>
                  </a:cubicBezTo>
                  <a:close/>
                  <a:moveTo>
                    <a:pt x="75" y="8"/>
                  </a:moveTo>
                  <a:cubicBezTo>
                    <a:pt x="109" y="8"/>
                    <a:pt x="109" y="8"/>
                    <a:pt x="109" y="8"/>
                  </a:cubicBezTo>
                  <a:cubicBezTo>
                    <a:pt x="114" y="8"/>
                    <a:pt x="118" y="12"/>
                    <a:pt x="118" y="17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7" y="12"/>
                    <a:pt x="71" y="8"/>
                    <a:pt x="75" y="8"/>
                  </a:cubicBezTo>
                  <a:close/>
                  <a:moveTo>
                    <a:pt x="168" y="143"/>
                  </a:moveTo>
                  <a:cubicBezTo>
                    <a:pt x="16" y="143"/>
                    <a:pt x="16" y="143"/>
                    <a:pt x="16" y="143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33" y="76"/>
                    <a:pt x="33" y="76"/>
                    <a:pt x="33" y="76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89"/>
                    <a:pt x="37" y="93"/>
                    <a:pt x="42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3" y="93"/>
                    <a:pt x="67" y="89"/>
                    <a:pt x="67" y="84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118" y="76"/>
                    <a:pt x="118" y="76"/>
                    <a:pt x="118" y="76"/>
                  </a:cubicBezTo>
                  <a:cubicBezTo>
                    <a:pt x="118" y="84"/>
                    <a:pt x="118" y="84"/>
                    <a:pt x="118" y="84"/>
                  </a:cubicBezTo>
                  <a:cubicBezTo>
                    <a:pt x="118" y="89"/>
                    <a:pt x="121" y="93"/>
                    <a:pt x="126" y="93"/>
                  </a:cubicBezTo>
                  <a:cubicBezTo>
                    <a:pt x="143" y="93"/>
                    <a:pt x="143" y="93"/>
                    <a:pt x="143" y="93"/>
                  </a:cubicBezTo>
                  <a:cubicBezTo>
                    <a:pt x="148" y="93"/>
                    <a:pt x="151" y="89"/>
                    <a:pt x="151" y="84"/>
                  </a:cubicBezTo>
                  <a:cubicBezTo>
                    <a:pt x="151" y="76"/>
                    <a:pt x="151" y="76"/>
                    <a:pt x="151" y="76"/>
                  </a:cubicBezTo>
                  <a:cubicBezTo>
                    <a:pt x="168" y="76"/>
                    <a:pt x="168" y="76"/>
                    <a:pt x="168" y="76"/>
                  </a:cubicBezTo>
                  <a:lnTo>
                    <a:pt x="168" y="143"/>
                  </a:lnTo>
                  <a:close/>
                  <a:moveTo>
                    <a:pt x="42" y="84"/>
                  </a:moveTo>
                  <a:cubicBezTo>
                    <a:pt x="42" y="59"/>
                    <a:pt x="42" y="59"/>
                    <a:pt x="42" y="59"/>
                  </a:cubicBezTo>
                  <a:cubicBezTo>
                    <a:pt x="59" y="59"/>
                    <a:pt x="59" y="59"/>
                    <a:pt x="59" y="59"/>
                  </a:cubicBezTo>
                  <a:cubicBezTo>
                    <a:pt x="59" y="84"/>
                    <a:pt x="59" y="84"/>
                    <a:pt x="59" y="84"/>
                  </a:cubicBezTo>
                  <a:lnTo>
                    <a:pt x="42" y="84"/>
                  </a:lnTo>
                  <a:close/>
                  <a:moveTo>
                    <a:pt x="126" y="84"/>
                  </a:moveTo>
                  <a:cubicBezTo>
                    <a:pt x="126" y="59"/>
                    <a:pt x="126" y="59"/>
                    <a:pt x="126" y="59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3" y="84"/>
                    <a:pt x="143" y="84"/>
                    <a:pt x="143" y="84"/>
                  </a:cubicBezTo>
                  <a:lnTo>
                    <a:pt x="126" y="84"/>
                  </a:lnTo>
                  <a:close/>
                  <a:moveTo>
                    <a:pt x="177" y="67"/>
                  </a:moveTo>
                  <a:cubicBezTo>
                    <a:pt x="151" y="67"/>
                    <a:pt x="151" y="67"/>
                    <a:pt x="151" y="67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51" y="54"/>
                    <a:pt x="148" y="51"/>
                    <a:pt x="143" y="51"/>
                  </a:cubicBezTo>
                  <a:cubicBezTo>
                    <a:pt x="126" y="51"/>
                    <a:pt x="126" y="51"/>
                    <a:pt x="126" y="51"/>
                  </a:cubicBezTo>
                  <a:cubicBezTo>
                    <a:pt x="121" y="51"/>
                    <a:pt x="118" y="54"/>
                    <a:pt x="118" y="59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67" y="67"/>
                    <a:pt x="67" y="67"/>
                    <a:pt x="67" y="67"/>
                  </a:cubicBezTo>
                  <a:cubicBezTo>
                    <a:pt x="67" y="59"/>
                    <a:pt x="67" y="59"/>
                    <a:pt x="67" y="59"/>
                  </a:cubicBezTo>
                  <a:cubicBezTo>
                    <a:pt x="67" y="54"/>
                    <a:pt x="63" y="51"/>
                    <a:pt x="59" y="51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37" y="51"/>
                    <a:pt x="33" y="54"/>
                    <a:pt x="33" y="59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77" y="25"/>
                    <a:pt x="177" y="25"/>
                    <a:pt x="177" y="25"/>
                  </a:cubicBezTo>
                  <a:lnTo>
                    <a:pt x="177" y="6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65" name="Google Shape;765;p26"/>
          <p:cNvGrpSpPr/>
          <p:nvPr/>
        </p:nvGrpSpPr>
        <p:grpSpPr>
          <a:xfrm>
            <a:off x="5648715" y="2268278"/>
            <a:ext cx="900000" cy="900000"/>
            <a:chOff x="5648715" y="2063736"/>
            <a:chExt cx="900000" cy="900000"/>
          </a:xfrm>
        </p:grpSpPr>
        <p:sp>
          <p:nvSpPr>
            <p:cNvPr id="766" name="Google Shape;766;p26"/>
            <p:cNvSpPr/>
            <p:nvPr/>
          </p:nvSpPr>
          <p:spPr>
            <a:xfrm>
              <a:off x="5648715" y="2063736"/>
              <a:ext cx="900000" cy="900000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67" name="Google Shape;767;p26"/>
            <p:cNvSpPr/>
            <p:nvPr/>
          </p:nvSpPr>
          <p:spPr>
            <a:xfrm>
              <a:off x="5960986" y="2365080"/>
              <a:ext cx="289646" cy="289646"/>
            </a:xfrm>
            <a:custGeom>
              <a:rect b="b" l="l" r="r" t="t"/>
              <a:pathLst>
                <a:path extrusionOk="0" h="186" w="186">
                  <a:moveTo>
                    <a:pt x="93" y="0"/>
                  </a:moveTo>
                  <a:cubicBezTo>
                    <a:pt x="42" y="0"/>
                    <a:pt x="0" y="42"/>
                    <a:pt x="0" y="93"/>
                  </a:cubicBezTo>
                  <a:cubicBezTo>
                    <a:pt x="0" y="144"/>
                    <a:pt x="42" y="186"/>
                    <a:pt x="93" y="186"/>
                  </a:cubicBezTo>
                  <a:cubicBezTo>
                    <a:pt x="144" y="186"/>
                    <a:pt x="186" y="144"/>
                    <a:pt x="186" y="93"/>
                  </a:cubicBezTo>
                  <a:cubicBezTo>
                    <a:pt x="186" y="42"/>
                    <a:pt x="144" y="0"/>
                    <a:pt x="93" y="0"/>
                  </a:cubicBezTo>
                  <a:close/>
                  <a:moveTo>
                    <a:pt x="68" y="12"/>
                  </a:moveTo>
                  <a:cubicBezTo>
                    <a:pt x="66" y="14"/>
                    <a:pt x="64" y="16"/>
                    <a:pt x="63" y="19"/>
                  </a:cubicBezTo>
                  <a:cubicBezTo>
                    <a:pt x="63" y="19"/>
                    <a:pt x="62" y="19"/>
                    <a:pt x="62" y="19"/>
                  </a:cubicBezTo>
                  <a:cubicBezTo>
                    <a:pt x="59" y="24"/>
                    <a:pt x="56" y="29"/>
                    <a:pt x="53" y="35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37"/>
                    <a:pt x="53" y="37"/>
                    <a:pt x="52" y="38"/>
                  </a:cubicBezTo>
                  <a:cubicBezTo>
                    <a:pt x="47" y="35"/>
                    <a:pt x="43" y="32"/>
                    <a:pt x="39" y="29"/>
                  </a:cubicBezTo>
                  <a:cubicBezTo>
                    <a:pt x="47" y="21"/>
                    <a:pt x="57" y="16"/>
                    <a:pt x="68" y="12"/>
                  </a:cubicBezTo>
                  <a:close/>
                  <a:moveTo>
                    <a:pt x="32" y="34"/>
                  </a:moveTo>
                  <a:cubicBezTo>
                    <a:pt x="37" y="39"/>
                    <a:pt x="43" y="42"/>
                    <a:pt x="50" y="45"/>
                  </a:cubicBezTo>
                  <a:cubicBezTo>
                    <a:pt x="49" y="46"/>
                    <a:pt x="49" y="46"/>
                    <a:pt x="49" y="47"/>
                  </a:cubicBezTo>
                  <a:cubicBezTo>
                    <a:pt x="47" y="53"/>
                    <a:pt x="46" y="60"/>
                    <a:pt x="44" y="67"/>
                  </a:cubicBezTo>
                  <a:cubicBezTo>
                    <a:pt x="44" y="68"/>
                    <a:pt x="44" y="69"/>
                    <a:pt x="44" y="70"/>
                  </a:cubicBezTo>
                  <a:cubicBezTo>
                    <a:pt x="44" y="73"/>
                    <a:pt x="43" y="75"/>
                    <a:pt x="43" y="78"/>
                  </a:cubicBezTo>
                  <a:cubicBezTo>
                    <a:pt x="43" y="79"/>
                    <a:pt x="43" y="80"/>
                    <a:pt x="43" y="81"/>
                  </a:cubicBezTo>
                  <a:cubicBezTo>
                    <a:pt x="43" y="84"/>
                    <a:pt x="43" y="86"/>
                    <a:pt x="43" y="89"/>
                  </a:cubicBezTo>
                  <a:cubicBezTo>
                    <a:pt x="9" y="89"/>
                    <a:pt x="9" y="89"/>
                    <a:pt x="9" y="89"/>
                  </a:cubicBezTo>
                  <a:cubicBezTo>
                    <a:pt x="10" y="68"/>
                    <a:pt x="19" y="49"/>
                    <a:pt x="32" y="34"/>
                  </a:cubicBezTo>
                  <a:close/>
                  <a:moveTo>
                    <a:pt x="9" y="97"/>
                  </a:moveTo>
                  <a:cubicBezTo>
                    <a:pt x="43" y="97"/>
                    <a:pt x="43" y="97"/>
                    <a:pt x="43" y="97"/>
                  </a:cubicBezTo>
                  <a:cubicBezTo>
                    <a:pt x="43" y="100"/>
                    <a:pt x="43" y="102"/>
                    <a:pt x="43" y="104"/>
                  </a:cubicBezTo>
                  <a:cubicBezTo>
                    <a:pt x="43" y="105"/>
                    <a:pt x="43" y="107"/>
                    <a:pt x="43" y="108"/>
                  </a:cubicBezTo>
                  <a:cubicBezTo>
                    <a:pt x="43" y="110"/>
                    <a:pt x="44" y="113"/>
                    <a:pt x="44" y="116"/>
                  </a:cubicBezTo>
                  <a:cubicBezTo>
                    <a:pt x="44" y="117"/>
                    <a:pt x="44" y="118"/>
                    <a:pt x="44" y="119"/>
                  </a:cubicBezTo>
                  <a:cubicBezTo>
                    <a:pt x="46" y="126"/>
                    <a:pt x="47" y="133"/>
                    <a:pt x="49" y="139"/>
                  </a:cubicBezTo>
                  <a:cubicBezTo>
                    <a:pt x="49" y="140"/>
                    <a:pt x="49" y="140"/>
                    <a:pt x="50" y="140"/>
                  </a:cubicBezTo>
                  <a:cubicBezTo>
                    <a:pt x="43" y="143"/>
                    <a:pt x="37" y="147"/>
                    <a:pt x="32" y="152"/>
                  </a:cubicBezTo>
                  <a:cubicBezTo>
                    <a:pt x="19" y="137"/>
                    <a:pt x="10" y="118"/>
                    <a:pt x="9" y="97"/>
                  </a:cubicBezTo>
                  <a:close/>
                  <a:moveTo>
                    <a:pt x="39" y="157"/>
                  </a:moveTo>
                  <a:cubicBezTo>
                    <a:pt x="43" y="154"/>
                    <a:pt x="47" y="151"/>
                    <a:pt x="52" y="148"/>
                  </a:cubicBezTo>
                  <a:cubicBezTo>
                    <a:pt x="53" y="149"/>
                    <a:pt x="53" y="149"/>
                    <a:pt x="53" y="149"/>
                  </a:cubicBezTo>
                  <a:cubicBezTo>
                    <a:pt x="53" y="150"/>
                    <a:pt x="53" y="150"/>
                    <a:pt x="53" y="150"/>
                  </a:cubicBezTo>
                  <a:cubicBezTo>
                    <a:pt x="56" y="156"/>
                    <a:pt x="59" y="162"/>
                    <a:pt x="62" y="167"/>
                  </a:cubicBezTo>
                  <a:cubicBezTo>
                    <a:pt x="62" y="167"/>
                    <a:pt x="63" y="167"/>
                    <a:pt x="63" y="167"/>
                  </a:cubicBezTo>
                  <a:cubicBezTo>
                    <a:pt x="64" y="170"/>
                    <a:pt x="66" y="172"/>
                    <a:pt x="68" y="174"/>
                  </a:cubicBezTo>
                  <a:cubicBezTo>
                    <a:pt x="57" y="170"/>
                    <a:pt x="47" y="165"/>
                    <a:pt x="39" y="157"/>
                  </a:cubicBezTo>
                  <a:close/>
                  <a:moveTo>
                    <a:pt x="89" y="177"/>
                  </a:moveTo>
                  <a:cubicBezTo>
                    <a:pt x="77" y="175"/>
                    <a:pt x="67" y="163"/>
                    <a:pt x="60" y="145"/>
                  </a:cubicBezTo>
                  <a:cubicBezTo>
                    <a:pt x="69" y="142"/>
                    <a:pt x="78" y="140"/>
                    <a:pt x="89" y="140"/>
                  </a:cubicBezTo>
                  <a:lnTo>
                    <a:pt x="89" y="177"/>
                  </a:lnTo>
                  <a:close/>
                  <a:moveTo>
                    <a:pt x="89" y="131"/>
                  </a:moveTo>
                  <a:cubicBezTo>
                    <a:pt x="77" y="132"/>
                    <a:pt x="67" y="134"/>
                    <a:pt x="57" y="137"/>
                  </a:cubicBezTo>
                  <a:cubicBezTo>
                    <a:pt x="54" y="125"/>
                    <a:pt x="51" y="112"/>
                    <a:pt x="51" y="97"/>
                  </a:cubicBezTo>
                  <a:cubicBezTo>
                    <a:pt x="89" y="97"/>
                    <a:pt x="89" y="97"/>
                    <a:pt x="89" y="97"/>
                  </a:cubicBezTo>
                  <a:lnTo>
                    <a:pt x="89" y="131"/>
                  </a:lnTo>
                  <a:close/>
                  <a:moveTo>
                    <a:pt x="89" y="89"/>
                  </a:moveTo>
                  <a:cubicBezTo>
                    <a:pt x="51" y="89"/>
                    <a:pt x="51" y="89"/>
                    <a:pt x="51" y="89"/>
                  </a:cubicBezTo>
                  <a:cubicBezTo>
                    <a:pt x="51" y="74"/>
                    <a:pt x="54" y="60"/>
                    <a:pt x="57" y="49"/>
                  </a:cubicBezTo>
                  <a:cubicBezTo>
                    <a:pt x="67" y="52"/>
                    <a:pt x="77" y="54"/>
                    <a:pt x="89" y="55"/>
                  </a:cubicBezTo>
                  <a:lnTo>
                    <a:pt x="89" y="89"/>
                  </a:lnTo>
                  <a:close/>
                  <a:moveTo>
                    <a:pt x="89" y="46"/>
                  </a:moveTo>
                  <a:cubicBezTo>
                    <a:pt x="78" y="46"/>
                    <a:pt x="69" y="44"/>
                    <a:pt x="60" y="41"/>
                  </a:cubicBezTo>
                  <a:cubicBezTo>
                    <a:pt x="67" y="23"/>
                    <a:pt x="77" y="11"/>
                    <a:pt x="89" y="9"/>
                  </a:cubicBezTo>
                  <a:lnTo>
                    <a:pt x="89" y="46"/>
                  </a:lnTo>
                  <a:close/>
                  <a:moveTo>
                    <a:pt x="177" y="89"/>
                  </a:moveTo>
                  <a:cubicBezTo>
                    <a:pt x="143" y="89"/>
                    <a:pt x="143" y="89"/>
                    <a:pt x="143" y="89"/>
                  </a:cubicBezTo>
                  <a:cubicBezTo>
                    <a:pt x="143" y="86"/>
                    <a:pt x="143" y="84"/>
                    <a:pt x="143" y="81"/>
                  </a:cubicBezTo>
                  <a:cubicBezTo>
                    <a:pt x="143" y="80"/>
                    <a:pt x="143" y="79"/>
                    <a:pt x="143" y="78"/>
                  </a:cubicBezTo>
                  <a:cubicBezTo>
                    <a:pt x="143" y="75"/>
                    <a:pt x="142" y="73"/>
                    <a:pt x="142" y="70"/>
                  </a:cubicBezTo>
                  <a:cubicBezTo>
                    <a:pt x="142" y="69"/>
                    <a:pt x="142" y="68"/>
                    <a:pt x="142" y="67"/>
                  </a:cubicBezTo>
                  <a:cubicBezTo>
                    <a:pt x="140" y="60"/>
                    <a:pt x="139" y="53"/>
                    <a:pt x="137" y="47"/>
                  </a:cubicBezTo>
                  <a:cubicBezTo>
                    <a:pt x="137" y="46"/>
                    <a:pt x="137" y="46"/>
                    <a:pt x="136" y="45"/>
                  </a:cubicBezTo>
                  <a:cubicBezTo>
                    <a:pt x="143" y="42"/>
                    <a:pt x="149" y="39"/>
                    <a:pt x="154" y="34"/>
                  </a:cubicBezTo>
                  <a:cubicBezTo>
                    <a:pt x="167" y="49"/>
                    <a:pt x="176" y="68"/>
                    <a:pt x="177" y="89"/>
                  </a:cubicBezTo>
                  <a:close/>
                  <a:moveTo>
                    <a:pt x="148" y="29"/>
                  </a:moveTo>
                  <a:cubicBezTo>
                    <a:pt x="143" y="32"/>
                    <a:pt x="139" y="35"/>
                    <a:pt x="134" y="38"/>
                  </a:cubicBezTo>
                  <a:cubicBezTo>
                    <a:pt x="133" y="37"/>
                    <a:pt x="133" y="37"/>
                    <a:pt x="133" y="36"/>
                  </a:cubicBezTo>
                  <a:cubicBezTo>
                    <a:pt x="133" y="36"/>
                    <a:pt x="133" y="36"/>
                    <a:pt x="133" y="35"/>
                  </a:cubicBezTo>
                  <a:cubicBezTo>
                    <a:pt x="130" y="29"/>
                    <a:pt x="127" y="24"/>
                    <a:pt x="124" y="19"/>
                  </a:cubicBezTo>
                  <a:cubicBezTo>
                    <a:pt x="124" y="19"/>
                    <a:pt x="123" y="19"/>
                    <a:pt x="123" y="19"/>
                  </a:cubicBezTo>
                  <a:cubicBezTo>
                    <a:pt x="122" y="16"/>
                    <a:pt x="120" y="14"/>
                    <a:pt x="118" y="12"/>
                  </a:cubicBezTo>
                  <a:cubicBezTo>
                    <a:pt x="129" y="16"/>
                    <a:pt x="139" y="21"/>
                    <a:pt x="148" y="29"/>
                  </a:cubicBezTo>
                  <a:close/>
                  <a:moveTo>
                    <a:pt x="97" y="9"/>
                  </a:moveTo>
                  <a:cubicBezTo>
                    <a:pt x="109" y="11"/>
                    <a:pt x="119" y="23"/>
                    <a:pt x="126" y="41"/>
                  </a:cubicBezTo>
                  <a:cubicBezTo>
                    <a:pt x="117" y="44"/>
                    <a:pt x="108" y="46"/>
                    <a:pt x="97" y="46"/>
                  </a:cubicBezTo>
                  <a:lnTo>
                    <a:pt x="97" y="9"/>
                  </a:lnTo>
                  <a:close/>
                  <a:moveTo>
                    <a:pt x="97" y="55"/>
                  </a:moveTo>
                  <a:cubicBezTo>
                    <a:pt x="109" y="54"/>
                    <a:pt x="119" y="52"/>
                    <a:pt x="129" y="49"/>
                  </a:cubicBezTo>
                  <a:cubicBezTo>
                    <a:pt x="132" y="60"/>
                    <a:pt x="135" y="74"/>
                    <a:pt x="135" y="89"/>
                  </a:cubicBezTo>
                  <a:cubicBezTo>
                    <a:pt x="97" y="89"/>
                    <a:pt x="97" y="89"/>
                    <a:pt x="97" y="89"/>
                  </a:cubicBezTo>
                  <a:lnTo>
                    <a:pt x="97" y="55"/>
                  </a:lnTo>
                  <a:close/>
                  <a:moveTo>
                    <a:pt x="97" y="97"/>
                  </a:moveTo>
                  <a:cubicBezTo>
                    <a:pt x="135" y="97"/>
                    <a:pt x="135" y="97"/>
                    <a:pt x="135" y="97"/>
                  </a:cubicBezTo>
                  <a:cubicBezTo>
                    <a:pt x="135" y="112"/>
                    <a:pt x="132" y="125"/>
                    <a:pt x="129" y="137"/>
                  </a:cubicBezTo>
                  <a:cubicBezTo>
                    <a:pt x="119" y="134"/>
                    <a:pt x="109" y="132"/>
                    <a:pt x="97" y="131"/>
                  </a:cubicBezTo>
                  <a:lnTo>
                    <a:pt x="97" y="97"/>
                  </a:lnTo>
                  <a:close/>
                  <a:moveTo>
                    <a:pt x="97" y="177"/>
                  </a:moveTo>
                  <a:cubicBezTo>
                    <a:pt x="97" y="140"/>
                    <a:pt x="97" y="140"/>
                    <a:pt x="97" y="140"/>
                  </a:cubicBezTo>
                  <a:cubicBezTo>
                    <a:pt x="108" y="140"/>
                    <a:pt x="117" y="142"/>
                    <a:pt x="126" y="145"/>
                  </a:cubicBezTo>
                  <a:cubicBezTo>
                    <a:pt x="119" y="163"/>
                    <a:pt x="109" y="175"/>
                    <a:pt x="97" y="177"/>
                  </a:cubicBezTo>
                  <a:close/>
                  <a:moveTo>
                    <a:pt x="118" y="174"/>
                  </a:moveTo>
                  <a:cubicBezTo>
                    <a:pt x="120" y="172"/>
                    <a:pt x="122" y="170"/>
                    <a:pt x="123" y="167"/>
                  </a:cubicBezTo>
                  <a:cubicBezTo>
                    <a:pt x="123" y="167"/>
                    <a:pt x="124" y="167"/>
                    <a:pt x="124" y="167"/>
                  </a:cubicBezTo>
                  <a:cubicBezTo>
                    <a:pt x="127" y="162"/>
                    <a:pt x="130" y="156"/>
                    <a:pt x="133" y="150"/>
                  </a:cubicBezTo>
                  <a:cubicBezTo>
                    <a:pt x="133" y="150"/>
                    <a:pt x="133" y="150"/>
                    <a:pt x="133" y="149"/>
                  </a:cubicBezTo>
                  <a:cubicBezTo>
                    <a:pt x="133" y="149"/>
                    <a:pt x="133" y="149"/>
                    <a:pt x="134" y="148"/>
                  </a:cubicBezTo>
                  <a:cubicBezTo>
                    <a:pt x="139" y="151"/>
                    <a:pt x="143" y="154"/>
                    <a:pt x="148" y="157"/>
                  </a:cubicBezTo>
                  <a:cubicBezTo>
                    <a:pt x="139" y="165"/>
                    <a:pt x="129" y="170"/>
                    <a:pt x="118" y="174"/>
                  </a:cubicBezTo>
                  <a:close/>
                  <a:moveTo>
                    <a:pt x="154" y="152"/>
                  </a:moveTo>
                  <a:cubicBezTo>
                    <a:pt x="149" y="147"/>
                    <a:pt x="143" y="143"/>
                    <a:pt x="136" y="140"/>
                  </a:cubicBezTo>
                  <a:cubicBezTo>
                    <a:pt x="137" y="140"/>
                    <a:pt x="137" y="140"/>
                    <a:pt x="137" y="139"/>
                  </a:cubicBezTo>
                  <a:cubicBezTo>
                    <a:pt x="139" y="133"/>
                    <a:pt x="140" y="126"/>
                    <a:pt x="142" y="119"/>
                  </a:cubicBezTo>
                  <a:cubicBezTo>
                    <a:pt x="142" y="118"/>
                    <a:pt x="142" y="117"/>
                    <a:pt x="142" y="116"/>
                  </a:cubicBezTo>
                  <a:cubicBezTo>
                    <a:pt x="142" y="113"/>
                    <a:pt x="143" y="110"/>
                    <a:pt x="143" y="108"/>
                  </a:cubicBezTo>
                  <a:cubicBezTo>
                    <a:pt x="143" y="107"/>
                    <a:pt x="143" y="105"/>
                    <a:pt x="143" y="104"/>
                  </a:cubicBezTo>
                  <a:cubicBezTo>
                    <a:pt x="143" y="102"/>
                    <a:pt x="143" y="100"/>
                    <a:pt x="143" y="97"/>
                  </a:cubicBezTo>
                  <a:cubicBezTo>
                    <a:pt x="177" y="97"/>
                    <a:pt x="177" y="97"/>
                    <a:pt x="177" y="97"/>
                  </a:cubicBezTo>
                  <a:cubicBezTo>
                    <a:pt x="176" y="118"/>
                    <a:pt x="167" y="137"/>
                    <a:pt x="154" y="15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68" name="Google Shape;768;p26"/>
          <p:cNvGrpSpPr/>
          <p:nvPr/>
        </p:nvGrpSpPr>
        <p:grpSpPr>
          <a:xfrm>
            <a:off x="8698532" y="2851307"/>
            <a:ext cx="900000" cy="900000"/>
            <a:chOff x="8698532" y="2646765"/>
            <a:chExt cx="900000" cy="900000"/>
          </a:xfrm>
        </p:grpSpPr>
        <p:sp>
          <p:nvSpPr>
            <p:cNvPr id="769" name="Google Shape;769;p26"/>
            <p:cNvSpPr/>
            <p:nvPr/>
          </p:nvSpPr>
          <p:spPr>
            <a:xfrm>
              <a:off x="8698532" y="2646765"/>
              <a:ext cx="900000" cy="900000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70" name="Google Shape;770;p26"/>
            <p:cNvSpPr/>
            <p:nvPr/>
          </p:nvSpPr>
          <p:spPr>
            <a:xfrm>
              <a:off x="8984288" y="2946655"/>
              <a:ext cx="328488" cy="300220"/>
            </a:xfrm>
            <a:custGeom>
              <a:rect b="b" l="l" r="r" t="t"/>
              <a:pathLst>
                <a:path extrusionOk="0" h="169" w="185">
                  <a:moveTo>
                    <a:pt x="155" y="124"/>
                  </a:moveTo>
                  <a:cubicBezTo>
                    <a:pt x="155" y="124"/>
                    <a:pt x="139" y="120"/>
                    <a:pt x="139" y="104"/>
                  </a:cubicBezTo>
                  <a:cubicBezTo>
                    <a:pt x="139" y="90"/>
                    <a:pt x="146" y="85"/>
                    <a:pt x="149" y="82"/>
                  </a:cubicBezTo>
                  <a:cubicBezTo>
                    <a:pt x="149" y="82"/>
                    <a:pt x="154" y="78"/>
                    <a:pt x="151" y="64"/>
                  </a:cubicBezTo>
                  <a:cubicBezTo>
                    <a:pt x="156" y="56"/>
                    <a:pt x="158" y="43"/>
                    <a:pt x="151" y="28"/>
                  </a:cubicBezTo>
                  <a:cubicBezTo>
                    <a:pt x="148" y="19"/>
                    <a:pt x="143" y="14"/>
                    <a:pt x="138" y="12"/>
                  </a:cubicBezTo>
                  <a:cubicBezTo>
                    <a:pt x="134" y="9"/>
                    <a:pt x="129" y="9"/>
                    <a:pt x="125" y="9"/>
                  </a:cubicBezTo>
                  <a:cubicBezTo>
                    <a:pt x="119" y="9"/>
                    <a:pt x="113" y="10"/>
                    <a:pt x="109" y="12"/>
                  </a:cubicBezTo>
                  <a:cubicBezTo>
                    <a:pt x="110" y="14"/>
                    <a:pt x="111" y="16"/>
                    <a:pt x="112" y="19"/>
                  </a:cubicBezTo>
                  <a:cubicBezTo>
                    <a:pt x="112" y="19"/>
                    <a:pt x="113" y="19"/>
                    <a:pt x="113" y="20"/>
                  </a:cubicBezTo>
                  <a:cubicBezTo>
                    <a:pt x="115" y="19"/>
                    <a:pt x="120" y="17"/>
                    <a:pt x="125" y="17"/>
                  </a:cubicBezTo>
                  <a:cubicBezTo>
                    <a:pt x="128" y="17"/>
                    <a:pt x="131" y="18"/>
                    <a:pt x="134" y="19"/>
                  </a:cubicBezTo>
                  <a:cubicBezTo>
                    <a:pt x="136" y="20"/>
                    <a:pt x="140" y="23"/>
                    <a:pt x="144" y="32"/>
                  </a:cubicBezTo>
                  <a:cubicBezTo>
                    <a:pt x="149" y="44"/>
                    <a:pt x="147" y="54"/>
                    <a:pt x="144" y="59"/>
                  </a:cubicBezTo>
                  <a:cubicBezTo>
                    <a:pt x="142" y="61"/>
                    <a:pt x="142" y="63"/>
                    <a:pt x="142" y="66"/>
                  </a:cubicBezTo>
                  <a:cubicBezTo>
                    <a:pt x="144" y="73"/>
                    <a:pt x="143" y="76"/>
                    <a:pt x="143" y="76"/>
                  </a:cubicBezTo>
                  <a:cubicBezTo>
                    <a:pt x="142" y="76"/>
                    <a:pt x="142" y="77"/>
                    <a:pt x="142" y="77"/>
                  </a:cubicBezTo>
                  <a:cubicBezTo>
                    <a:pt x="142" y="77"/>
                    <a:pt x="141" y="78"/>
                    <a:pt x="141" y="78"/>
                  </a:cubicBezTo>
                  <a:cubicBezTo>
                    <a:pt x="137" y="82"/>
                    <a:pt x="130" y="89"/>
                    <a:pt x="130" y="104"/>
                  </a:cubicBezTo>
                  <a:cubicBezTo>
                    <a:pt x="130" y="122"/>
                    <a:pt x="144" y="130"/>
                    <a:pt x="152" y="132"/>
                  </a:cubicBezTo>
                  <a:cubicBezTo>
                    <a:pt x="163" y="135"/>
                    <a:pt x="174" y="140"/>
                    <a:pt x="176" y="152"/>
                  </a:cubicBezTo>
                  <a:cubicBezTo>
                    <a:pt x="150" y="152"/>
                    <a:pt x="150" y="152"/>
                    <a:pt x="150" y="152"/>
                  </a:cubicBezTo>
                  <a:cubicBezTo>
                    <a:pt x="150" y="155"/>
                    <a:pt x="151" y="158"/>
                    <a:pt x="151" y="161"/>
                  </a:cubicBezTo>
                  <a:cubicBezTo>
                    <a:pt x="181" y="161"/>
                    <a:pt x="181" y="161"/>
                    <a:pt x="181" y="161"/>
                  </a:cubicBezTo>
                  <a:cubicBezTo>
                    <a:pt x="185" y="161"/>
                    <a:pt x="185" y="157"/>
                    <a:pt x="185" y="157"/>
                  </a:cubicBezTo>
                  <a:cubicBezTo>
                    <a:pt x="185" y="134"/>
                    <a:pt x="164" y="127"/>
                    <a:pt x="155" y="124"/>
                  </a:cubicBezTo>
                  <a:close/>
                  <a:moveTo>
                    <a:pt x="109" y="128"/>
                  </a:moveTo>
                  <a:cubicBezTo>
                    <a:pt x="109" y="128"/>
                    <a:pt x="92" y="124"/>
                    <a:pt x="92" y="106"/>
                  </a:cubicBezTo>
                  <a:cubicBezTo>
                    <a:pt x="92" y="91"/>
                    <a:pt x="99" y="85"/>
                    <a:pt x="102" y="82"/>
                  </a:cubicBezTo>
                  <a:cubicBezTo>
                    <a:pt x="102" y="82"/>
                    <a:pt x="108" y="77"/>
                    <a:pt x="104" y="61"/>
                  </a:cubicBezTo>
                  <a:cubicBezTo>
                    <a:pt x="110" y="53"/>
                    <a:pt x="111" y="38"/>
                    <a:pt x="105" y="22"/>
                  </a:cubicBezTo>
                  <a:cubicBezTo>
                    <a:pt x="100" y="12"/>
                    <a:pt x="96" y="7"/>
                    <a:pt x="91" y="3"/>
                  </a:cubicBezTo>
                  <a:cubicBezTo>
                    <a:pt x="87" y="1"/>
                    <a:pt x="82" y="0"/>
                    <a:pt x="77" y="0"/>
                  </a:cubicBezTo>
                  <a:cubicBezTo>
                    <a:pt x="69" y="0"/>
                    <a:pt x="60" y="3"/>
                    <a:pt x="57" y="5"/>
                  </a:cubicBezTo>
                  <a:cubicBezTo>
                    <a:pt x="47" y="10"/>
                    <a:pt x="41" y="13"/>
                    <a:pt x="35" y="28"/>
                  </a:cubicBezTo>
                  <a:cubicBezTo>
                    <a:pt x="30" y="40"/>
                    <a:pt x="36" y="54"/>
                    <a:pt x="39" y="61"/>
                  </a:cubicBezTo>
                  <a:cubicBezTo>
                    <a:pt x="35" y="76"/>
                    <a:pt x="41" y="82"/>
                    <a:pt x="41" y="82"/>
                  </a:cubicBezTo>
                  <a:cubicBezTo>
                    <a:pt x="43" y="85"/>
                    <a:pt x="50" y="91"/>
                    <a:pt x="50" y="106"/>
                  </a:cubicBezTo>
                  <a:cubicBezTo>
                    <a:pt x="50" y="124"/>
                    <a:pt x="33" y="128"/>
                    <a:pt x="33" y="128"/>
                  </a:cubicBezTo>
                  <a:cubicBezTo>
                    <a:pt x="22" y="132"/>
                    <a:pt x="0" y="140"/>
                    <a:pt x="0" y="165"/>
                  </a:cubicBezTo>
                  <a:cubicBezTo>
                    <a:pt x="0" y="165"/>
                    <a:pt x="0" y="169"/>
                    <a:pt x="4" y="169"/>
                  </a:cubicBezTo>
                  <a:cubicBezTo>
                    <a:pt x="139" y="169"/>
                    <a:pt x="139" y="169"/>
                    <a:pt x="139" y="169"/>
                  </a:cubicBezTo>
                  <a:cubicBezTo>
                    <a:pt x="143" y="169"/>
                    <a:pt x="143" y="165"/>
                    <a:pt x="143" y="165"/>
                  </a:cubicBezTo>
                  <a:cubicBezTo>
                    <a:pt x="143" y="140"/>
                    <a:pt x="120" y="132"/>
                    <a:pt x="109" y="128"/>
                  </a:cubicBezTo>
                  <a:close/>
                  <a:moveTo>
                    <a:pt x="8" y="161"/>
                  </a:moveTo>
                  <a:cubicBezTo>
                    <a:pt x="10" y="146"/>
                    <a:pt x="23" y="140"/>
                    <a:pt x="36" y="136"/>
                  </a:cubicBezTo>
                  <a:cubicBezTo>
                    <a:pt x="44" y="134"/>
                    <a:pt x="59" y="125"/>
                    <a:pt x="59" y="106"/>
                  </a:cubicBezTo>
                  <a:cubicBezTo>
                    <a:pt x="59" y="90"/>
                    <a:pt x="52" y="82"/>
                    <a:pt x="49" y="78"/>
                  </a:cubicBezTo>
                  <a:cubicBezTo>
                    <a:pt x="48" y="78"/>
                    <a:pt x="48" y="77"/>
                    <a:pt x="47" y="77"/>
                  </a:cubicBezTo>
                  <a:cubicBezTo>
                    <a:pt x="47" y="77"/>
                    <a:pt x="47" y="76"/>
                    <a:pt x="47" y="76"/>
                  </a:cubicBezTo>
                  <a:cubicBezTo>
                    <a:pt x="47" y="76"/>
                    <a:pt x="45" y="72"/>
                    <a:pt x="47" y="63"/>
                  </a:cubicBezTo>
                  <a:cubicBezTo>
                    <a:pt x="48" y="61"/>
                    <a:pt x="48" y="59"/>
                    <a:pt x="47" y="57"/>
                  </a:cubicBezTo>
                  <a:cubicBezTo>
                    <a:pt x="45" y="53"/>
                    <a:pt x="39" y="40"/>
                    <a:pt x="43" y="31"/>
                  </a:cubicBezTo>
                  <a:cubicBezTo>
                    <a:pt x="48" y="19"/>
                    <a:pt x="52" y="17"/>
                    <a:pt x="60" y="13"/>
                  </a:cubicBezTo>
                  <a:cubicBezTo>
                    <a:pt x="61" y="13"/>
                    <a:pt x="61" y="13"/>
                    <a:pt x="62" y="12"/>
                  </a:cubicBezTo>
                  <a:cubicBezTo>
                    <a:pt x="64" y="11"/>
                    <a:pt x="70" y="9"/>
                    <a:pt x="77" y="9"/>
                  </a:cubicBezTo>
                  <a:cubicBezTo>
                    <a:pt x="81" y="9"/>
                    <a:pt x="84" y="9"/>
                    <a:pt x="87" y="11"/>
                  </a:cubicBezTo>
                  <a:cubicBezTo>
                    <a:pt x="90" y="13"/>
                    <a:pt x="93" y="16"/>
                    <a:pt x="97" y="25"/>
                  </a:cubicBezTo>
                  <a:cubicBezTo>
                    <a:pt x="103" y="39"/>
                    <a:pt x="101" y="51"/>
                    <a:pt x="97" y="56"/>
                  </a:cubicBezTo>
                  <a:cubicBezTo>
                    <a:pt x="96" y="58"/>
                    <a:pt x="95" y="61"/>
                    <a:pt x="96" y="63"/>
                  </a:cubicBezTo>
                  <a:cubicBezTo>
                    <a:pt x="98" y="72"/>
                    <a:pt x="96" y="75"/>
                    <a:pt x="96" y="76"/>
                  </a:cubicBezTo>
                  <a:cubicBezTo>
                    <a:pt x="96" y="76"/>
                    <a:pt x="95" y="76"/>
                    <a:pt x="95" y="77"/>
                  </a:cubicBezTo>
                  <a:cubicBezTo>
                    <a:pt x="95" y="77"/>
                    <a:pt x="94" y="78"/>
                    <a:pt x="94" y="78"/>
                  </a:cubicBezTo>
                  <a:cubicBezTo>
                    <a:pt x="90" y="82"/>
                    <a:pt x="84" y="90"/>
                    <a:pt x="84" y="106"/>
                  </a:cubicBezTo>
                  <a:cubicBezTo>
                    <a:pt x="84" y="125"/>
                    <a:pt x="99" y="134"/>
                    <a:pt x="107" y="136"/>
                  </a:cubicBezTo>
                  <a:cubicBezTo>
                    <a:pt x="119" y="140"/>
                    <a:pt x="132" y="146"/>
                    <a:pt x="134" y="161"/>
                  </a:cubicBezTo>
                  <a:lnTo>
                    <a:pt x="8" y="1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5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6" name="Google Shape;776;p27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777" name="Google Shape;777;p27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78" name="Google Shape;778;p27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79" name="Google Shape;779;p27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80" name="Google Shape;780;p27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81" name="Google Shape;781;p27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82" name="Google Shape;782;p27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83" name="Google Shape;783;p27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784" name="Google Shape;784;p27"/>
          <p:cNvSpPr/>
          <p:nvPr/>
        </p:nvSpPr>
        <p:spPr>
          <a:xfrm>
            <a:off x="6098763" y="2267025"/>
            <a:ext cx="1524000" cy="152400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accent2"/>
                </a:solidFill>
                <a:latin typeface="Poppins Light"/>
                <a:ea typeface="Poppins Light"/>
                <a:cs typeface="Poppins Light"/>
                <a:sym typeface="Poppins Light"/>
              </a:rPr>
              <a:t>%</a:t>
            </a:r>
            <a:endParaRPr/>
          </a:p>
        </p:txBody>
      </p:sp>
      <p:sp>
        <p:nvSpPr>
          <p:cNvPr id="785" name="Google Shape;785;p27"/>
          <p:cNvSpPr/>
          <p:nvPr/>
        </p:nvSpPr>
        <p:spPr>
          <a:xfrm>
            <a:off x="7616127" y="3778762"/>
            <a:ext cx="1524000" cy="152400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6" name="Google Shape;786;p27"/>
          <p:cNvSpPr/>
          <p:nvPr/>
        </p:nvSpPr>
        <p:spPr>
          <a:xfrm>
            <a:off x="3051874" y="3791025"/>
            <a:ext cx="1524000" cy="152400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7" name="Google Shape;787;p27"/>
          <p:cNvSpPr/>
          <p:nvPr/>
        </p:nvSpPr>
        <p:spPr>
          <a:xfrm>
            <a:off x="1532691" y="2271674"/>
            <a:ext cx="1524000" cy="152400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8" name="Google Shape;788;p27"/>
          <p:cNvSpPr txBox="1"/>
          <p:nvPr/>
        </p:nvSpPr>
        <p:spPr>
          <a:xfrm>
            <a:off x="3733544" y="758943"/>
            <a:ext cx="4724913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Pricing Tools</a:t>
            </a:r>
            <a:endParaRPr/>
          </a:p>
        </p:txBody>
      </p:sp>
      <p:cxnSp>
        <p:nvCxnSpPr>
          <p:cNvPr id="789" name="Google Shape;789;p27"/>
          <p:cNvCxnSpPr/>
          <p:nvPr/>
        </p:nvCxnSpPr>
        <p:spPr>
          <a:xfrm>
            <a:off x="1527160" y="3767837"/>
            <a:ext cx="793212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90" name="Google Shape;790;p27"/>
          <p:cNvCxnSpPr/>
          <p:nvPr/>
        </p:nvCxnSpPr>
        <p:spPr>
          <a:xfrm>
            <a:off x="6098583" y="3767837"/>
            <a:ext cx="793212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91" name="Google Shape;791;p27"/>
          <p:cNvCxnSpPr/>
          <p:nvPr/>
        </p:nvCxnSpPr>
        <p:spPr>
          <a:xfrm>
            <a:off x="7622763" y="5290498"/>
            <a:ext cx="793212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92" name="Google Shape;792;p27"/>
          <p:cNvCxnSpPr/>
          <p:nvPr/>
        </p:nvCxnSpPr>
        <p:spPr>
          <a:xfrm>
            <a:off x="3051874" y="5290498"/>
            <a:ext cx="793212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793" name="Google Shape;793;p27"/>
          <p:cNvGrpSpPr/>
          <p:nvPr/>
        </p:nvGrpSpPr>
        <p:grpSpPr>
          <a:xfrm>
            <a:off x="3289823" y="2580328"/>
            <a:ext cx="2382302" cy="692447"/>
            <a:chOff x="3289822" y="2390101"/>
            <a:chExt cx="2382302" cy="692447"/>
          </a:xfrm>
        </p:grpSpPr>
        <p:sp>
          <p:nvSpPr>
            <p:cNvPr id="794" name="Google Shape;794;p27"/>
            <p:cNvSpPr txBox="1"/>
            <p:nvPr/>
          </p:nvSpPr>
          <p:spPr>
            <a:xfrm>
              <a:off x="3289824" y="2697648"/>
              <a:ext cx="23823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7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Important for sales. Setting the price for products and services is a key strategy.</a:t>
              </a:r>
              <a:endParaRPr/>
            </a:p>
          </p:txBody>
        </p:sp>
        <p:sp>
          <p:nvSpPr>
            <p:cNvPr id="795" name="Google Shape;795;p27"/>
            <p:cNvSpPr txBox="1"/>
            <p:nvPr/>
          </p:nvSpPr>
          <p:spPr>
            <a:xfrm>
              <a:off x="3289822" y="2390101"/>
              <a:ext cx="1523997" cy="212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PRICE</a:t>
              </a:r>
              <a:endParaRPr b="1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96" name="Google Shape;796;p27"/>
          <p:cNvGrpSpPr/>
          <p:nvPr/>
        </p:nvGrpSpPr>
        <p:grpSpPr>
          <a:xfrm>
            <a:off x="7855197" y="2574198"/>
            <a:ext cx="1868930" cy="906432"/>
            <a:chOff x="3289822" y="2390102"/>
            <a:chExt cx="1868930" cy="906432"/>
          </a:xfrm>
        </p:grpSpPr>
        <p:sp>
          <p:nvSpPr>
            <p:cNvPr id="797" name="Google Shape;797;p27"/>
            <p:cNvSpPr txBox="1"/>
            <p:nvPr/>
          </p:nvSpPr>
          <p:spPr>
            <a:xfrm>
              <a:off x="3289822" y="2697652"/>
              <a:ext cx="1868930" cy="5988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7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Discounts for certain customer services. Important : discount system, amount and scaling.</a:t>
              </a:r>
              <a:endParaRPr/>
            </a:p>
          </p:txBody>
        </p:sp>
        <p:sp>
          <p:nvSpPr>
            <p:cNvPr id="798" name="Google Shape;798;p27"/>
            <p:cNvSpPr txBox="1"/>
            <p:nvPr/>
          </p:nvSpPr>
          <p:spPr>
            <a:xfrm>
              <a:off x="3289822" y="2390102"/>
              <a:ext cx="1868930" cy="212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DISCOUNT</a:t>
              </a:r>
              <a:endParaRPr b="1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99" name="Google Shape;799;p27"/>
          <p:cNvGrpSpPr/>
          <p:nvPr/>
        </p:nvGrpSpPr>
        <p:grpSpPr>
          <a:xfrm>
            <a:off x="9391973" y="4092066"/>
            <a:ext cx="1868930" cy="906432"/>
            <a:chOff x="3289822" y="2390102"/>
            <a:chExt cx="1868930" cy="906432"/>
          </a:xfrm>
        </p:grpSpPr>
        <p:sp>
          <p:nvSpPr>
            <p:cNvPr id="800" name="Google Shape;800;p27"/>
            <p:cNvSpPr txBox="1"/>
            <p:nvPr/>
          </p:nvSpPr>
          <p:spPr>
            <a:xfrm>
              <a:off x="3289822" y="2697652"/>
              <a:ext cx="1868930" cy="5988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7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Regulate payment methods and payment deadlines (advance payments, cash, etc.)</a:t>
              </a:r>
              <a:endParaRPr/>
            </a:p>
          </p:txBody>
        </p:sp>
        <p:sp>
          <p:nvSpPr>
            <p:cNvPr id="801" name="Google Shape;801;p27"/>
            <p:cNvSpPr txBox="1"/>
            <p:nvPr/>
          </p:nvSpPr>
          <p:spPr>
            <a:xfrm>
              <a:off x="3289822" y="2390102"/>
              <a:ext cx="1868930" cy="212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TERMS OF PAYMENT</a:t>
              </a:r>
              <a:endParaRPr b="1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02" name="Google Shape;802;p27"/>
          <p:cNvGrpSpPr/>
          <p:nvPr/>
        </p:nvGrpSpPr>
        <p:grpSpPr>
          <a:xfrm>
            <a:off x="4817424" y="4104329"/>
            <a:ext cx="2545800" cy="938746"/>
            <a:chOff x="3289814" y="2390102"/>
            <a:chExt cx="2545800" cy="938746"/>
          </a:xfrm>
        </p:grpSpPr>
        <p:sp>
          <p:nvSpPr>
            <p:cNvPr id="803" name="Google Shape;803;p27"/>
            <p:cNvSpPr txBox="1"/>
            <p:nvPr/>
          </p:nvSpPr>
          <p:spPr>
            <a:xfrm>
              <a:off x="3289814" y="2697648"/>
              <a:ext cx="2545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7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Include obligations of the suppliers (place &amp; time of the acceptance of goods calculation of packaging costs etc.)</a:t>
              </a:r>
              <a:endParaRPr/>
            </a:p>
          </p:txBody>
        </p:sp>
        <p:sp>
          <p:nvSpPr>
            <p:cNvPr id="804" name="Google Shape;804;p27"/>
            <p:cNvSpPr txBox="1"/>
            <p:nvPr/>
          </p:nvSpPr>
          <p:spPr>
            <a:xfrm>
              <a:off x="3289822" y="2390102"/>
              <a:ext cx="1868930" cy="212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TERMS OF DELIVERY</a:t>
              </a:r>
              <a:endParaRPr b="1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805" name="Google Shape;805;p27"/>
          <p:cNvSpPr/>
          <p:nvPr/>
        </p:nvSpPr>
        <p:spPr>
          <a:xfrm>
            <a:off x="3587196" y="4315421"/>
            <a:ext cx="453356" cy="450682"/>
          </a:xfrm>
          <a:custGeom>
            <a:rect b="b" l="l" r="r" t="t"/>
            <a:pathLst>
              <a:path extrusionOk="0" h="185" w="186">
                <a:moveTo>
                  <a:pt x="101" y="177"/>
                </a:moveTo>
                <a:cubicBezTo>
                  <a:pt x="98" y="177"/>
                  <a:pt x="95" y="176"/>
                  <a:pt x="92" y="176"/>
                </a:cubicBezTo>
                <a:cubicBezTo>
                  <a:pt x="90" y="176"/>
                  <a:pt x="88" y="177"/>
                  <a:pt x="88" y="180"/>
                </a:cubicBezTo>
                <a:cubicBezTo>
                  <a:pt x="87" y="182"/>
                  <a:pt x="89" y="184"/>
                  <a:pt x="91" y="184"/>
                </a:cubicBezTo>
                <a:cubicBezTo>
                  <a:pt x="94" y="185"/>
                  <a:pt x="97" y="185"/>
                  <a:pt x="100" y="185"/>
                </a:cubicBezTo>
                <a:cubicBezTo>
                  <a:pt x="100" y="185"/>
                  <a:pt x="101" y="185"/>
                  <a:pt x="101" y="185"/>
                </a:cubicBezTo>
                <a:cubicBezTo>
                  <a:pt x="103" y="185"/>
                  <a:pt x="105" y="184"/>
                  <a:pt x="105" y="181"/>
                </a:cubicBezTo>
                <a:cubicBezTo>
                  <a:pt x="105" y="179"/>
                  <a:pt x="103" y="177"/>
                  <a:pt x="101" y="177"/>
                </a:cubicBezTo>
                <a:close/>
                <a:moveTo>
                  <a:pt x="54" y="25"/>
                </a:moveTo>
                <a:cubicBezTo>
                  <a:pt x="38" y="25"/>
                  <a:pt x="25" y="38"/>
                  <a:pt x="25" y="55"/>
                </a:cubicBezTo>
                <a:cubicBezTo>
                  <a:pt x="25" y="71"/>
                  <a:pt x="38" y="84"/>
                  <a:pt x="54" y="84"/>
                </a:cubicBezTo>
                <a:cubicBezTo>
                  <a:pt x="71" y="84"/>
                  <a:pt x="84" y="71"/>
                  <a:pt x="84" y="55"/>
                </a:cubicBezTo>
                <a:cubicBezTo>
                  <a:pt x="84" y="38"/>
                  <a:pt x="71" y="25"/>
                  <a:pt x="54" y="25"/>
                </a:cubicBezTo>
                <a:close/>
                <a:moveTo>
                  <a:pt x="54" y="76"/>
                </a:moveTo>
                <a:cubicBezTo>
                  <a:pt x="43" y="76"/>
                  <a:pt x="33" y="66"/>
                  <a:pt x="33" y="55"/>
                </a:cubicBezTo>
                <a:cubicBezTo>
                  <a:pt x="33" y="43"/>
                  <a:pt x="43" y="33"/>
                  <a:pt x="54" y="33"/>
                </a:cubicBezTo>
                <a:cubicBezTo>
                  <a:pt x="66" y="33"/>
                  <a:pt x="76" y="43"/>
                  <a:pt x="76" y="55"/>
                </a:cubicBezTo>
                <a:cubicBezTo>
                  <a:pt x="76" y="66"/>
                  <a:pt x="66" y="76"/>
                  <a:pt x="54" y="76"/>
                </a:cubicBezTo>
                <a:close/>
                <a:moveTo>
                  <a:pt x="135" y="93"/>
                </a:moveTo>
                <a:cubicBezTo>
                  <a:pt x="136" y="93"/>
                  <a:pt x="137" y="93"/>
                  <a:pt x="137" y="93"/>
                </a:cubicBezTo>
                <a:cubicBezTo>
                  <a:pt x="139" y="93"/>
                  <a:pt x="140" y="92"/>
                  <a:pt x="141" y="91"/>
                </a:cubicBezTo>
                <a:cubicBezTo>
                  <a:pt x="142" y="89"/>
                  <a:pt x="144" y="87"/>
                  <a:pt x="146" y="84"/>
                </a:cubicBezTo>
                <a:cubicBezTo>
                  <a:pt x="147" y="83"/>
                  <a:pt x="147" y="80"/>
                  <a:pt x="145" y="79"/>
                </a:cubicBezTo>
                <a:cubicBezTo>
                  <a:pt x="144" y="77"/>
                  <a:pt x="141" y="77"/>
                  <a:pt x="139" y="79"/>
                </a:cubicBezTo>
                <a:cubicBezTo>
                  <a:pt x="137" y="82"/>
                  <a:pt x="135" y="84"/>
                  <a:pt x="134" y="87"/>
                </a:cubicBezTo>
                <a:cubicBezTo>
                  <a:pt x="133" y="89"/>
                  <a:pt x="133" y="91"/>
                  <a:pt x="135" y="93"/>
                </a:cubicBezTo>
                <a:close/>
                <a:moveTo>
                  <a:pt x="76" y="172"/>
                </a:moveTo>
                <a:cubicBezTo>
                  <a:pt x="74" y="172"/>
                  <a:pt x="71" y="170"/>
                  <a:pt x="69" y="169"/>
                </a:cubicBezTo>
                <a:cubicBezTo>
                  <a:pt x="67" y="168"/>
                  <a:pt x="64" y="169"/>
                  <a:pt x="63" y="171"/>
                </a:cubicBezTo>
                <a:cubicBezTo>
                  <a:pt x="62" y="173"/>
                  <a:pt x="63" y="175"/>
                  <a:pt x="65" y="176"/>
                </a:cubicBezTo>
                <a:cubicBezTo>
                  <a:pt x="67" y="178"/>
                  <a:pt x="70" y="179"/>
                  <a:pt x="73" y="180"/>
                </a:cubicBezTo>
                <a:cubicBezTo>
                  <a:pt x="74" y="181"/>
                  <a:pt x="74" y="181"/>
                  <a:pt x="75" y="181"/>
                </a:cubicBezTo>
                <a:cubicBezTo>
                  <a:pt x="76" y="181"/>
                  <a:pt x="78" y="180"/>
                  <a:pt x="79" y="178"/>
                </a:cubicBezTo>
                <a:cubicBezTo>
                  <a:pt x="80" y="176"/>
                  <a:pt x="78" y="173"/>
                  <a:pt x="76" y="172"/>
                </a:cubicBezTo>
                <a:close/>
                <a:moveTo>
                  <a:pt x="58" y="156"/>
                </a:moveTo>
                <a:cubicBezTo>
                  <a:pt x="58" y="154"/>
                  <a:pt x="57" y="152"/>
                  <a:pt x="54" y="152"/>
                </a:cubicBezTo>
                <a:cubicBezTo>
                  <a:pt x="52" y="152"/>
                  <a:pt x="50" y="154"/>
                  <a:pt x="50" y="156"/>
                </a:cubicBezTo>
                <a:cubicBezTo>
                  <a:pt x="50" y="156"/>
                  <a:pt x="50" y="159"/>
                  <a:pt x="51" y="162"/>
                </a:cubicBezTo>
                <a:cubicBezTo>
                  <a:pt x="52" y="163"/>
                  <a:pt x="53" y="164"/>
                  <a:pt x="55" y="164"/>
                </a:cubicBezTo>
                <a:cubicBezTo>
                  <a:pt x="56" y="164"/>
                  <a:pt x="56" y="164"/>
                  <a:pt x="57" y="164"/>
                </a:cubicBezTo>
                <a:cubicBezTo>
                  <a:pt x="59" y="163"/>
                  <a:pt x="60" y="161"/>
                  <a:pt x="59" y="159"/>
                </a:cubicBezTo>
                <a:cubicBezTo>
                  <a:pt x="59" y="157"/>
                  <a:pt x="59" y="156"/>
                  <a:pt x="58" y="156"/>
                </a:cubicBezTo>
                <a:close/>
                <a:moveTo>
                  <a:pt x="149" y="168"/>
                </a:moveTo>
                <a:cubicBezTo>
                  <a:pt x="147" y="170"/>
                  <a:pt x="145" y="171"/>
                  <a:pt x="142" y="172"/>
                </a:cubicBezTo>
                <a:cubicBezTo>
                  <a:pt x="140" y="173"/>
                  <a:pt x="139" y="175"/>
                  <a:pt x="140" y="177"/>
                </a:cubicBezTo>
                <a:cubicBezTo>
                  <a:pt x="141" y="179"/>
                  <a:pt x="142" y="180"/>
                  <a:pt x="144" y="180"/>
                </a:cubicBezTo>
                <a:cubicBezTo>
                  <a:pt x="144" y="180"/>
                  <a:pt x="145" y="180"/>
                  <a:pt x="145" y="180"/>
                </a:cubicBezTo>
                <a:cubicBezTo>
                  <a:pt x="149" y="178"/>
                  <a:pt x="151" y="177"/>
                  <a:pt x="154" y="175"/>
                </a:cubicBezTo>
                <a:cubicBezTo>
                  <a:pt x="156" y="174"/>
                  <a:pt x="156" y="171"/>
                  <a:pt x="155" y="169"/>
                </a:cubicBezTo>
                <a:cubicBezTo>
                  <a:pt x="154" y="167"/>
                  <a:pt x="151" y="167"/>
                  <a:pt x="149" y="168"/>
                </a:cubicBezTo>
                <a:close/>
                <a:moveTo>
                  <a:pt x="160" y="61"/>
                </a:moveTo>
                <a:cubicBezTo>
                  <a:pt x="157" y="62"/>
                  <a:pt x="155" y="64"/>
                  <a:pt x="153" y="66"/>
                </a:cubicBezTo>
                <a:cubicBezTo>
                  <a:pt x="151" y="68"/>
                  <a:pt x="150" y="70"/>
                  <a:pt x="152" y="72"/>
                </a:cubicBezTo>
                <a:cubicBezTo>
                  <a:pt x="153" y="73"/>
                  <a:pt x="154" y="74"/>
                  <a:pt x="155" y="74"/>
                </a:cubicBezTo>
                <a:cubicBezTo>
                  <a:pt x="156" y="74"/>
                  <a:pt x="157" y="73"/>
                  <a:pt x="158" y="73"/>
                </a:cubicBezTo>
                <a:cubicBezTo>
                  <a:pt x="160" y="71"/>
                  <a:pt x="162" y="69"/>
                  <a:pt x="165" y="68"/>
                </a:cubicBezTo>
                <a:cubicBezTo>
                  <a:pt x="167" y="66"/>
                  <a:pt x="167" y="64"/>
                  <a:pt x="166" y="62"/>
                </a:cubicBezTo>
                <a:cubicBezTo>
                  <a:pt x="164" y="60"/>
                  <a:pt x="162" y="59"/>
                  <a:pt x="160" y="61"/>
                </a:cubicBezTo>
                <a:close/>
                <a:moveTo>
                  <a:pt x="185" y="51"/>
                </a:moveTo>
                <a:cubicBezTo>
                  <a:pt x="184" y="49"/>
                  <a:pt x="181" y="48"/>
                  <a:pt x="179" y="49"/>
                </a:cubicBezTo>
                <a:cubicBezTo>
                  <a:pt x="179" y="49"/>
                  <a:pt x="177" y="50"/>
                  <a:pt x="175" y="51"/>
                </a:cubicBezTo>
                <a:cubicBezTo>
                  <a:pt x="173" y="52"/>
                  <a:pt x="172" y="55"/>
                  <a:pt x="173" y="57"/>
                </a:cubicBezTo>
                <a:cubicBezTo>
                  <a:pt x="174" y="58"/>
                  <a:pt x="176" y="59"/>
                  <a:pt x="177" y="59"/>
                </a:cubicBezTo>
                <a:cubicBezTo>
                  <a:pt x="178" y="59"/>
                  <a:pt x="179" y="59"/>
                  <a:pt x="179" y="58"/>
                </a:cubicBezTo>
                <a:cubicBezTo>
                  <a:pt x="181" y="57"/>
                  <a:pt x="183" y="56"/>
                  <a:pt x="183" y="56"/>
                </a:cubicBezTo>
                <a:cubicBezTo>
                  <a:pt x="185" y="55"/>
                  <a:pt x="186" y="53"/>
                  <a:pt x="185" y="51"/>
                </a:cubicBezTo>
                <a:close/>
                <a:moveTo>
                  <a:pt x="160" y="145"/>
                </a:moveTo>
                <a:cubicBezTo>
                  <a:pt x="158" y="145"/>
                  <a:pt x="157" y="147"/>
                  <a:pt x="157" y="150"/>
                </a:cubicBezTo>
                <a:cubicBezTo>
                  <a:pt x="157" y="151"/>
                  <a:pt x="157" y="152"/>
                  <a:pt x="157" y="154"/>
                </a:cubicBezTo>
                <a:cubicBezTo>
                  <a:pt x="157" y="155"/>
                  <a:pt x="157" y="156"/>
                  <a:pt x="157" y="157"/>
                </a:cubicBezTo>
                <a:cubicBezTo>
                  <a:pt x="157" y="159"/>
                  <a:pt x="158" y="161"/>
                  <a:pt x="161" y="162"/>
                </a:cubicBezTo>
                <a:cubicBezTo>
                  <a:pt x="161" y="162"/>
                  <a:pt x="161" y="162"/>
                  <a:pt x="161" y="162"/>
                </a:cubicBezTo>
                <a:cubicBezTo>
                  <a:pt x="163" y="162"/>
                  <a:pt x="165" y="160"/>
                  <a:pt x="165" y="158"/>
                </a:cubicBezTo>
                <a:cubicBezTo>
                  <a:pt x="166" y="157"/>
                  <a:pt x="166" y="155"/>
                  <a:pt x="166" y="154"/>
                </a:cubicBezTo>
                <a:cubicBezTo>
                  <a:pt x="166" y="152"/>
                  <a:pt x="166" y="150"/>
                  <a:pt x="165" y="148"/>
                </a:cubicBezTo>
                <a:cubicBezTo>
                  <a:pt x="165" y="146"/>
                  <a:pt x="163" y="144"/>
                  <a:pt x="160" y="145"/>
                </a:cubicBezTo>
                <a:close/>
                <a:moveTo>
                  <a:pt x="140" y="112"/>
                </a:moveTo>
                <a:cubicBezTo>
                  <a:pt x="138" y="110"/>
                  <a:pt x="138" y="107"/>
                  <a:pt x="137" y="105"/>
                </a:cubicBezTo>
                <a:cubicBezTo>
                  <a:pt x="137" y="103"/>
                  <a:pt x="135" y="101"/>
                  <a:pt x="133" y="101"/>
                </a:cubicBezTo>
                <a:cubicBezTo>
                  <a:pt x="130" y="102"/>
                  <a:pt x="129" y="104"/>
                  <a:pt x="129" y="106"/>
                </a:cubicBezTo>
                <a:cubicBezTo>
                  <a:pt x="129" y="109"/>
                  <a:pt x="130" y="113"/>
                  <a:pt x="132" y="116"/>
                </a:cubicBezTo>
                <a:cubicBezTo>
                  <a:pt x="133" y="117"/>
                  <a:pt x="134" y="118"/>
                  <a:pt x="136" y="118"/>
                </a:cubicBezTo>
                <a:cubicBezTo>
                  <a:pt x="137" y="118"/>
                  <a:pt x="137" y="118"/>
                  <a:pt x="138" y="118"/>
                </a:cubicBezTo>
                <a:cubicBezTo>
                  <a:pt x="140" y="116"/>
                  <a:pt x="141" y="114"/>
                  <a:pt x="140" y="112"/>
                </a:cubicBezTo>
                <a:close/>
                <a:moveTo>
                  <a:pt x="126" y="176"/>
                </a:moveTo>
                <a:cubicBezTo>
                  <a:pt x="124" y="176"/>
                  <a:pt x="121" y="177"/>
                  <a:pt x="118" y="177"/>
                </a:cubicBezTo>
                <a:cubicBezTo>
                  <a:pt x="116" y="177"/>
                  <a:pt x="114" y="179"/>
                  <a:pt x="114" y="181"/>
                </a:cubicBezTo>
                <a:cubicBezTo>
                  <a:pt x="114" y="184"/>
                  <a:pt x="116" y="185"/>
                  <a:pt x="118" y="185"/>
                </a:cubicBezTo>
                <a:cubicBezTo>
                  <a:pt x="118" y="185"/>
                  <a:pt x="118" y="185"/>
                  <a:pt x="118" y="185"/>
                </a:cubicBezTo>
                <a:cubicBezTo>
                  <a:pt x="121" y="185"/>
                  <a:pt x="125" y="185"/>
                  <a:pt x="127" y="184"/>
                </a:cubicBezTo>
                <a:cubicBezTo>
                  <a:pt x="130" y="184"/>
                  <a:pt x="131" y="182"/>
                  <a:pt x="131" y="180"/>
                </a:cubicBezTo>
                <a:cubicBezTo>
                  <a:pt x="131" y="177"/>
                  <a:pt x="129" y="176"/>
                  <a:pt x="126" y="176"/>
                </a:cubicBezTo>
                <a:close/>
                <a:moveTo>
                  <a:pt x="157" y="131"/>
                </a:moveTo>
                <a:cubicBezTo>
                  <a:pt x="155" y="128"/>
                  <a:pt x="153" y="126"/>
                  <a:pt x="151" y="124"/>
                </a:cubicBezTo>
                <a:cubicBezTo>
                  <a:pt x="149" y="122"/>
                  <a:pt x="146" y="122"/>
                  <a:pt x="145" y="124"/>
                </a:cubicBezTo>
                <a:cubicBezTo>
                  <a:pt x="143" y="125"/>
                  <a:pt x="143" y="128"/>
                  <a:pt x="145" y="130"/>
                </a:cubicBezTo>
                <a:cubicBezTo>
                  <a:pt x="147" y="132"/>
                  <a:pt x="149" y="134"/>
                  <a:pt x="150" y="136"/>
                </a:cubicBezTo>
                <a:cubicBezTo>
                  <a:pt x="151" y="137"/>
                  <a:pt x="152" y="138"/>
                  <a:pt x="153" y="138"/>
                </a:cubicBezTo>
                <a:cubicBezTo>
                  <a:pt x="154" y="138"/>
                  <a:pt x="155" y="137"/>
                  <a:pt x="156" y="137"/>
                </a:cubicBezTo>
                <a:cubicBezTo>
                  <a:pt x="158" y="135"/>
                  <a:pt x="158" y="133"/>
                  <a:pt x="157" y="131"/>
                </a:cubicBezTo>
                <a:close/>
                <a:moveTo>
                  <a:pt x="54" y="0"/>
                </a:moveTo>
                <a:cubicBezTo>
                  <a:pt x="24" y="0"/>
                  <a:pt x="0" y="24"/>
                  <a:pt x="0" y="55"/>
                </a:cubicBezTo>
                <a:cubicBezTo>
                  <a:pt x="0" y="100"/>
                  <a:pt x="54" y="143"/>
                  <a:pt x="54" y="143"/>
                </a:cubicBezTo>
                <a:cubicBezTo>
                  <a:pt x="54" y="143"/>
                  <a:pt x="109" y="100"/>
                  <a:pt x="109" y="55"/>
                </a:cubicBezTo>
                <a:cubicBezTo>
                  <a:pt x="109" y="24"/>
                  <a:pt x="85" y="0"/>
                  <a:pt x="54" y="0"/>
                </a:cubicBezTo>
                <a:close/>
                <a:moveTo>
                  <a:pt x="54" y="132"/>
                </a:moveTo>
                <a:cubicBezTo>
                  <a:pt x="49" y="128"/>
                  <a:pt x="41" y="120"/>
                  <a:pt x="33" y="111"/>
                </a:cubicBezTo>
                <a:cubicBezTo>
                  <a:pt x="22" y="97"/>
                  <a:pt x="8" y="76"/>
                  <a:pt x="8" y="55"/>
                </a:cubicBezTo>
                <a:cubicBezTo>
                  <a:pt x="8" y="29"/>
                  <a:pt x="29" y="8"/>
                  <a:pt x="54" y="8"/>
                </a:cubicBezTo>
                <a:cubicBezTo>
                  <a:pt x="80" y="8"/>
                  <a:pt x="101" y="29"/>
                  <a:pt x="101" y="55"/>
                </a:cubicBezTo>
                <a:cubicBezTo>
                  <a:pt x="101" y="87"/>
                  <a:pt x="68" y="120"/>
                  <a:pt x="54" y="13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06" name="Google Shape;806;p27"/>
          <p:cNvSpPr/>
          <p:nvPr/>
        </p:nvSpPr>
        <p:spPr>
          <a:xfrm>
            <a:off x="2048480" y="2788191"/>
            <a:ext cx="492423" cy="490966"/>
          </a:xfrm>
          <a:custGeom>
            <a:rect b="b" l="l" r="r" t="t"/>
            <a:pathLst>
              <a:path extrusionOk="0" h="185" w="186">
                <a:moveTo>
                  <a:pt x="110" y="92"/>
                </a:moveTo>
                <a:cubicBezTo>
                  <a:pt x="108" y="90"/>
                  <a:pt x="105" y="89"/>
                  <a:pt x="103" y="88"/>
                </a:cubicBezTo>
                <a:cubicBezTo>
                  <a:pt x="100" y="87"/>
                  <a:pt x="98" y="86"/>
                  <a:pt x="95" y="85"/>
                </a:cubicBezTo>
                <a:cubicBezTo>
                  <a:pt x="95" y="65"/>
                  <a:pt x="95" y="65"/>
                  <a:pt x="95" y="65"/>
                </a:cubicBezTo>
                <a:cubicBezTo>
                  <a:pt x="99" y="65"/>
                  <a:pt x="100" y="66"/>
                  <a:pt x="102" y="68"/>
                </a:cubicBezTo>
                <a:cubicBezTo>
                  <a:pt x="103" y="69"/>
                  <a:pt x="104" y="72"/>
                  <a:pt x="104" y="75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5" y="72"/>
                  <a:pt x="114" y="69"/>
                  <a:pt x="113" y="67"/>
                </a:cubicBezTo>
                <a:cubicBezTo>
                  <a:pt x="112" y="64"/>
                  <a:pt x="111" y="63"/>
                  <a:pt x="109" y="61"/>
                </a:cubicBezTo>
                <a:cubicBezTo>
                  <a:pt x="107" y="59"/>
                  <a:pt x="105" y="58"/>
                  <a:pt x="102" y="58"/>
                </a:cubicBezTo>
                <a:cubicBezTo>
                  <a:pt x="100" y="57"/>
                  <a:pt x="98" y="56"/>
                  <a:pt x="95" y="56"/>
                </a:cubicBezTo>
                <a:cubicBezTo>
                  <a:pt x="95" y="50"/>
                  <a:pt x="95" y="50"/>
                  <a:pt x="95" y="50"/>
                </a:cubicBezTo>
                <a:cubicBezTo>
                  <a:pt x="90" y="50"/>
                  <a:pt x="90" y="50"/>
                  <a:pt x="90" y="50"/>
                </a:cubicBezTo>
                <a:cubicBezTo>
                  <a:pt x="90" y="56"/>
                  <a:pt x="90" y="56"/>
                  <a:pt x="90" y="56"/>
                </a:cubicBezTo>
                <a:cubicBezTo>
                  <a:pt x="87" y="56"/>
                  <a:pt x="85" y="57"/>
                  <a:pt x="82" y="58"/>
                </a:cubicBezTo>
                <a:cubicBezTo>
                  <a:pt x="80" y="58"/>
                  <a:pt x="78" y="60"/>
                  <a:pt x="76" y="61"/>
                </a:cubicBezTo>
                <a:cubicBezTo>
                  <a:pt x="74" y="63"/>
                  <a:pt x="72" y="65"/>
                  <a:pt x="71" y="67"/>
                </a:cubicBezTo>
                <a:cubicBezTo>
                  <a:pt x="70" y="69"/>
                  <a:pt x="69" y="72"/>
                  <a:pt x="69" y="75"/>
                </a:cubicBezTo>
                <a:cubicBezTo>
                  <a:pt x="69" y="79"/>
                  <a:pt x="70" y="82"/>
                  <a:pt x="71" y="84"/>
                </a:cubicBezTo>
                <a:cubicBezTo>
                  <a:pt x="72" y="86"/>
                  <a:pt x="74" y="88"/>
                  <a:pt x="76" y="90"/>
                </a:cubicBezTo>
                <a:cubicBezTo>
                  <a:pt x="78" y="91"/>
                  <a:pt x="80" y="93"/>
                  <a:pt x="83" y="94"/>
                </a:cubicBezTo>
                <a:cubicBezTo>
                  <a:pt x="85" y="95"/>
                  <a:pt x="87" y="95"/>
                  <a:pt x="90" y="96"/>
                </a:cubicBezTo>
                <a:cubicBezTo>
                  <a:pt x="90" y="119"/>
                  <a:pt x="90" y="119"/>
                  <a:pt x="90" y="119"/>
                </a:cubicBezTo>
                <a:cubicBezTo>
                  <a:pt x="85" y="119"/>
                  <a:pt x="83" y="118"/>
                  <a:pt x="81" y="116"/>
                </a:cubicBezTo>
                <a:cubicBezTo>
                  <a:pt x="79" y="113"/>
                  <a:pt x="78" y="110"/>
                  <a:pt x="79" y="106"/>
                </a:cubicBezTo>
                <a:cubicBezTo>
                  <a:pt x="68" y="106"/>
                  <a:pt x="68" y="106"/>
                  <a:pt x="68" y="106"/>
                </a:cubicBezTo>
                <a:cubicBezTo>
                  <a:pt x="68" y="109"/>
                  <a:pt x="68" y="112"/>
                  <a:pt x="69" y="115"/>
                </a:cubicBezTo>
                <a:cubicBezTo>
                  <a:pt x="71" y="118"/>
                  <a:pt x="72" y="120"/>
                  <a:pt x="74" y="122"/>
                </a:cubicBezTo>
                <a:cubicBezTo>
                  <a:pt x="76" y="124"/>
                  <a:pt x="78" y="125"/>
                  <a:pt x="81" y="126"/>
                </a:cubicBezTo>
                <a:cubicBezTo>
                  <a:pt x="84" y="127"/>
                  <a:pt x="86" y="128"/>
                  <a:pt x="90" y="128"/>
                </a:cubicBezTo>
                <a:cubicBezTo>
                  <a:pt x="90" y="134"/>
                  <a:pt x="90" y="134"/>
                  <a:pt x="90" y="134"/>
                </a:cubicBezTo>
                <a:cubicBezTo>
                  <a:pt x="95" y="134"/>
                  <a:pt x="95" y="134"/>
                  <a:pt x="95" y="134"/>
                </a:cubicBezTo>
                <a:cubicBezTo>
                  <a:pt x="95" y="128"/>
                  <a:pt x="95" y="128"/>
                  <a:pt x="95" y="128"/>
                </a:cubicBezTo>
                <a:cubicBezTo>
                  <a:pt x="98" y="128"/>
                  <a:pt x="100" y="127"/>
                  <a:pt x="103" y="126"/>
                </a:cubicBezTo>
                <a:cubicBezTo>
                  <a:pt x="106" y="125"/>
                  <a:pt x="108" y="124"/>
                  <a:pt x="110" y="122"/>
                </a:cubicBezTo>
                <a:cubicBezTo>
                  <a:pt x="112" y="121"/>
                  <a:pt x="114" y="118"/>
                  <a:pt x="115" y="116"/>
                </a:cubicBezTo>
                <a:cubicBezTo>
                  <a:pt x="116" y="113"/>
                  <a:pt x="116" y="110"/>
                  <a:pt x="116" y="106"/>
                </a:cubicBezTo>
                <a:cubicBezTo>
                  <a:pt x="116" y="103"/>
                  <a:pt x="116" y="100"/>
                  <a:pt x="115" y="98"/>
                </a:cubicBezTo>
                <a:cubicBezTo>
                  <a:pt x="113" y="95"/>
                  <a:pt x="112" y="93"/>
                  <a:pt x="110" y="92"/>
                </a:cubicBezTo>
                <a:close/>
                <a:moveTo>
                  <a:pt x="90" y="84"/>
                </a:moveTo>
                <a:cubicBezTo>
                  <a:pt x="88" y="84"/>
                  <a:pt x="88" y="83"/>
                  <a:pt x="87" y="83"/>
                </a:cubicBezTo>
                <a:cubicBezTo>
                  <a:pt x="85" y="82"/>
                  <a:pt x="84" y="82"/>
                  <a:pt x="83" y="81"/>
                </a:cubicBezTo>
                <a:cubicBezTo>
                  <a:pt x="82" y="80"/>
                  <a:pt x="81" y="79"/>
                  <a:pt x="81" y="78"/>
                </a:cubicBezTo>
                <a:cubicBezTo>
                  <a:pt x="80" y="77"/>
                  <a:pt x="80" y="76"/>
                  <a:pt x="80" y="74"/>
                </a:cubicBezTo>
                <a:cubicBezTo>
                  <a:pt x="80" y="71"/>
                  <a:pt x="81" y="69"/>
                  <a:pt x="83" y="67"/>
                </a:cubicBezTo>
                <a:cubicBezTo>
                  <a:pt x="84" y="66"/>
                  <a:pt x="86" y="65"/>
                  <a:pt x="90" y="65"/>
                </a:cubicBezTo>
                <a:lnTo>
                  <a:pt x="90" y="84"/>
                </a:lnTo>
                <a:close/>
                <a:moveTo>
                  <a:pt x="103" y="116"/>
                </a:moveTo>
                <a:cubicBezTo>
                  <a:pt x="100" y="118"/>
                  <a:pt x="99" y="119"/>
                  <a:pt x="95" y="119"/>
                </a:cubicBezTo>
                <a:cubicBezTo>
                  <a:pt x="95" y="97"/>
                  <a:pt x="95" y="97"/>
                  <a:pt x="95" y="97"/>
                </a:cubicBezTo>
                <a:cubicBezTo>
                  <a:pt x="97" y="97"/>
                  <a:pt x="97" y="98"/>
                  <a:pt x="99" y="98"/>
                </a:cubicBezTo>
                <a:cubicBezTo>
                  <a:pt x="100" y="99"/>
                  <a:pt x="101" y="100"/>
                  <a:pt x="102" y="100"/>
                </a:cubicBezTo>
                <a:cubicBezTo>
                  <a:pt x="103" y="101"/>
                  <a:pt x="104" y="102"/>
                  <a:pt x="105" y="103"/>
                </a:cubicBezTo>
                <a:cubicBezTo>
                  <a:pt x="105" y="105"/>
                  <a:pt x="106" y="106"/>
                  <a:pt x="106" y="108"/>
                </a:cubicBezTo>
                <a:cubicBezTo>
                  <a:pt x="106" y="112"/>
                  <a:pt x="105" y="115"/>
                  <a:pt x="103" y="116"/>
                </a:cubicBezTo>
                <a:close/>
                <a:moveTo>
                  <a:pt x="93" y="0"/>
                </a:moveTo>
                <a:cubicBezTo>
                  <a:pt x="41" y="0"/>
                  <a:pt x="0" y="41"/>
                  <a:pt x="0" y="92"/>
                </a:cubicBezTo>
                <a:cubicBezTo>
                  <a:pt x="0" y="144"/>
                  <a:pt x="41" y="185"/>
                  <a:pt x="93" y="185"/>
                </a:cubicBezTo>
                <a:cubicBezTo>
                  <a:pt x="144" y="185"/>
                  <a:pt x="186" y="144"/>
                  <a:pt x="186" y="92"/>
                </a:cubicBezTo>
                <a:cubicBezTo>
                  <a:pt x="186" y="41"/>
                  <a:pt x="144" y="0"/>
                  <a:pt x="93" y="0"/>
                </a:cubicBezTo>
                <a:close/>
                <a:moveTo>
                  <a:pt x="93" y="177"/>
                </a:moveTo>
                <a:cubicBezTo>
                  <a:pt x="46" y="177"/>
                  <a:pt x="8" y="139"/>
                  <a:pt x="8" y="92"/>
                </a:cubicBezTo>
                <a:cubicBezTo>
                  <a:pt x="8" y="46"/>
                  <a:pt x="46" y="8"/>
                  <a:pt x="93" y="8"/>
                </a:cubicBezTo>
                <a:cubicBezTo>
                  <a:pt x="139" y="8"/>
                  <a:pt x="177" y="46"/>
                  <a:pt x="177" y="92"/>
                </a:cubicBezTo>
                <a:cubicBezTo>
                  <a:pt x="177" y="139"/>
                  <a:pt x="139" y="177"/>
                  <a:pt x="93" y="1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07" name="Google Shape;807;p27"/>
          <p:cNvSpPr/>
          <p:nvPr/>
        </p:nvSpPr>
        <p:spPr>
          <a:xfrm>
            <a:off x="8132879" y="4363518"/>
            <a:ext cx="490497" cy="354489"/>
          </a:xfrm>
          <a:custGeom>
            <a:rect b="b" l="l" r="r" t="t"/>
            <a:pathLst>
              <a:path extrusionOk="0" h="135" w="186">
                <a:moveTo>
                  <a:pt x="30" y="93"/>
                </a:moveTo>
                <a:cubicBezTo>
                  <a:pt x="106" y="93"/>
                  <a:pt x="106" y="93"/>
                  <a:pt x="106" y="93"/>
                </a:cubicBezTo>
                <a:cubicBezTo>
                  <a:pt x="108" y="93"/>
                  <a:pt x="110" y="91"/>
                  <a:pt x="110" y="89"/>
                </a:cubicBezTo>
                <a:cubicBezTo>
                  <a:pt x="110" y="86"/>
                  <a:pt x="108" y="84"/>
                  <a:pt x="106" y="84"/>
                </a:cubicBezTo>
                <a:cubicBezTo>
                  <a:pt x="30" y="84"/>
                  <a:pt x="30" y="84"/>
                  <a:pt x="30" y="84"/>
                </a:cubicBezTo>
                <a:cubicBezTo>
                  <a:pt x="27" y="84"/>
                  <a:pt x="26" y="86"/>
                  <a:pt x="26" y="89"/>
                </a:cubicBezTo>
                <a:cubicBezTo>
                  <a:pt x="26" y="91"/>
                  <a:pt x="27" y="93"/>
                  <a:pt x="30" y="93"/>
                </a:cubicBezTo>
                <a:close/>
                <a:moveTo>
                  <a:pt x="139" y="110"/>
                </a:moveTo>
                <a:cubicBezTo>
                  <a:pt x="156" y="110"/>
                  <a:pt x="156" y="110"/>
                  <a:pt x="156" y="110"/>
                </a:cubicBezTo>
                <a:cubicBezTo>
                  <a:pt x="159" y="110"/>
                  <a:pt x="161" y="108"/>
                  <a:pt x="161" y="105"/>
                </a:cubicBezTo>
                <a:cubicBezTo>
                  <a:pt x="161" y="89"/>
                  <a:pt x="161" y="89"/>
                  <a:pt x="161" y="89"/>
                </a:cubicBezTo>
                <a:cubicBezTo>
                  <a:pt x="161" y="86"/>
                  <a:pt x="159" y="84"/>
                  <a:pt x="156" y="84"/>
                </a:cubicBezTo>
                <a:cubicBezTo>
                  <a:pt x="139" y="84"/>
                  <a:pt x="139" y="84"/>
                  <a:pt x="139" y="84"/>
                </a:cubicBezTo>
                <a:cubicBezTo>
                  <a:pt x="137" y="84"/>
                  <a:pt x="135" y="86"/>
                  <a:pt x="135" y="89"/>
                </a:cubicBezTo>
                <a:cubicBezTo>
                  <a:pt x="135" y="105"/>
                  <a:pt x="135" y="105"/>
                  <a:pt x="135" y="105"/>
                </a:cubicBezTo>
                <a:cubicBezTo>
                  <a:pt x="135" y="108"/>
                  <a:pt x="137" y="110"/>
                  <a:pt x="139" y="110"/>
                </a:cubicBezTo>
                <a:close/>
                <a:moveTo>
                  <a:pt x="177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131"/>
                  <a:pt x="4" y="135"/>
                  <a:pt x="9" y="135"/>
                </a:cubicBezTo>
                <a:cubicBezTo>
                  <a:pt x="177" y="135"/>
                  <a:pt x="177" y="135"/>
                  <a:pt x="177" y="135"/>
                </a:cubicBezTo>
                <a:cubicBezTo>
                  <a:pt x="182" y="135"/>
                  <a:pt x="186" y="131"/>
                  <a:pt x="186" y="126"/>
                </a:cubicBezTo>
                <a:cubicBezTo>
                  <a:pt x="186" y="8"/>
                  <a:pt x="186" y="8"/>
                  <a:pt x="186" y="8"/>
                </a:cubicBezTo>
                <a:cubicBezTo>
                  <a:pt x="186" y="4"/>
                  <a:pt x="182" y="0"/>
                  <a:pt x="177" y="0"/>
                </a:cubicBezTo>
                <a:close/>
                <a:moveTo>
                  <a:pt x="177" y="126"/>
                </a:moveTo>
                <a:cubicBezTo>
                  <a:pt x="9" y="126"/>
                  <a:pt x="9" y="126"/>
                  <a:pt x="9" y="126"/>
                </a:cubicBezTo>
                <a:cubicBezTo>
                  <a:pt x="9" y="59"/>
                  <a:pt x="9" y="59"/>
                  <a:pt x="9" y="59"/>
                </a:cubicBezTo>
                <a:cubicBezTo>
                  <a:pt x="177" y="59"/>
                  <a:pt x="177" y="59"/>
                  <a:pt x="177" y="59"/>
                </a:cubicBezTo>
                <a:lnTo>
                  <a:pt x="177" y="126"/>
                </a:lnTo>
                <a:close/>
                <a:moveTo>
                  <a:pt x="177" y="25"/>
                </a:moveTo>
                <a:cubicBezTo>
                  <a:pt x="9" y="25"/>
                  <a:pt x="9" y="25"/>
                  <a:pt x="9" y="25"/>
                </a:cubicBezTo>
                <a:cubicBezTo>
                  <a:pt x="9" y="8"/>
                  <a:pt x="9" y="8"/>
                  <a:pt x="9" y="8"/>
                </a:cubicBezTo>
                <a:cubicBezTo>
                  <a:pt x="177" y="8"/>
                  <a:pt x="177" y="8"/>
                  <a:pt x="177" y="8"/>
                </a:cubicBezTo>
                <a:lnTo>
                  <a:pt x="177" y="25"/>
                </a:lnTo>
                <a:close/>
                <a:moveTo>
                  <a:pt x="30" y="110"/>
                </a:moveTo>
                <a:cubicBezTo>
                  <a:pt x="89" y="110"/>
                  <a:pt x="89" y="110"/>
                  <a:pt x="89" y="110"/>
                </a:cubicBezTo>
                <a:cubicBezTo>
                  <a:pt x="91" y="110"/>
                  <a:pt x="93" y="108"/>
                  <a:pt x="93" y="105"/>
                </a:cubicBezTo>
                <a:cubicBezTo>
                  <a:pt x="93" y="103"/>
                  <a:pt x="91" y="101"/>
                  <a:pt x="89" y="101"/>
                </a:cubicBezTo>
                <a:cubicBezTo>
                  <a:pt x="30" y="101"/>
                  <a:pt x="30" y="101"/>
                  <a:pt x="30" y="101"/>
                </a:cubicBezTo>
                <a:cubicBezTo>
                  <a:pt x="27" y="101"/>
                  <a:pt x="26" y="103"/>
                  <a:pt x="26" y="105"/>
                </a:cubicBezTo>
                <a:cubicBezTo>
                  <a:pt x="26" y="108"/>
                  <a:pt x="27" y="110"/>
                  <a:pt x="30" y="1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3" name="Google Shape;813;p28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814" name="Google Shape;814;p28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15" name="Google Shape;815;p28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16" name="Google Shape;816;p28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17" name="Google Shape;817;p28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18" name="Google Shape;818;p28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19" name="Google Shape;819;p28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20" name="Google Shape;820;p28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821" name="Google Shape;821;p28"/>
          <p:cNvSpPr/>
          <p:nvPr/>
        </p:nvSpPr>
        <p:spPr>
          <a:xfrm>
            <a:off x="1521458" y="1594566"/>
            <a:ext cx="6094454" cy="4661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503975" spcFirstLastPara="1" rIns="0" wrap="square" tIns="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PROFIT GAINED DESPITE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HIGHER PRICES</a:t>
            </a:r>
            <a:endParaRPr/>
          </a:p>
        </p:txBody>
      </p:sp>
      <p:sp>
        <p:nvSpPr>
          <p:cNvPr id="822" name="Google Shape;822;p28"/>
          <p:cNvSpPr txBox="1"/>
          <p:nvPr/>
        </p:nvSpPr>
        <p:spPr>
          <a:xfrm>
            <a:off x="3762217" y="536518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Implementation Tips</a:t>
            </a:r>
            <a:endParaRPr/>
          </a:p>
        </p:txBody>
      </p:sp>
      <p:sp>
        <p:nvSpPr>
          <p:cNvPr id="823" name="Google Shape;823;p28"/>
          <p:cNvSpPr/>
          <p:nvPr/>
        </p:nvSpPr>
        <p:spPr>
          <a:xfrm flipH="1">
            <a:off x="4571153" y="2271750"/>
            <a:ext cx="3634468" cy="720000"/>
          </a:xfrm>
          <a:prstGeom prst="homePlate">
            <a:avLst>
              <a:gd fmla="val 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0" lIns="792000" spcFirstLastPara="1" rIns="360000" wrap="square" tIns="0">
            <a:noAutofit/>
          </a:bodyPr>
          <a:lstStyle/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Deal line up with customer</a:t>
            </a:r>
            <a:b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requirements.</a:t>
            </a:r>
            <a:endParaRPr/>
          </a:p>
        </p:txBody>
      </p:sp>
      <p:sp>
        <p:nvSpPr>
          <p:cNvPr id="824" name="Google Shape;824;p28"/>
          <p:cNvSpPr/>
          <p:nvPr/>
        </p:nvSpPr>
        <p:spPr>
          <a:xfrm flipH="1">
            <a:off x="4571153" y="3123786"/>
            <a:ext cx="3634468" cy="720000"/>
          </a:xfrm>
          <a:prstGeom prst="homePlate">
            <a:avLst>
              <a:gd fmla="val 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792000" spcFirstLastPara="1" rIns="360000" wrap="square" tIns="0">
            <a:noAutofit/>
          </a:bodyPr>
          <a:lstStyle/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Identity and communicate</a:t>
            </a:r>
            <a:endParaRPr/>
          </a:p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distinguishing features.</a:t>
            </a:r>
            <a:endParaRPr/>
          </a:p>
        </p:txBody>
      </p:sp>
      <p:sp>
        <p:nvSpPr>
          <p:cNvPr id="825" name="Google Shape;825;p28"/>
          <p:cNvSpPr/>
          <p:nvPr/>
        </p:nvSpPr>
        <p:spPr>
          <a:xfrm flipH="1">
            <a:off x="4571153" y="3975821"/>
            <a:ext cx="3634468" cy="720000"/>
          </a:xfrm>
          <a:prstGeom prst="homePlate">
            <a:avLst>
              <a:gd fmla="val 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0" lIns="792000" spcFirstLastPara="1" rIns="360000" wrap="square" tIns="0">
            <a:noAutofit/>
          </a:bodyPr>
          <a:lstStyle/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Don’t underestimate the marketing</a:t>
            </a:r>
            <a:b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costs especially for complex products.</a:t>
            </a:r>
            <a:endParaRPr/>
          </a:p>
        </p:txBody>
      </p:sp>
      <p:sp>
        <p:nvSpPr>
          <p:cNvPr id="826" name="Google Shape;826;p28"/>
          <p:cNvSpPr/>
          <p:nvPr/>
        </p:nvSpPr>
        <p:spPr>
          <a:xfrm flipH="1">
            <a:off x="4571152" y="4827857"/>
            <a:ext cx="3634468" cy="720000"/>
          </a:xfrm>
          <a:prstGeom prst="homePlate">
            <a:avLst>
              <a:gd fmla="val 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0" lIns="792000" spcFirstLastPara="1" rIns="360000" wrap="square" tIns="0">
            <a:noAutofit/>
          </a:bodyPr>
          <a:lstStyle/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Price thresholds must be taken</a:t>
            </a:r>
            <a:br>
              <a:rPr lang="en-US" sz="9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9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into accounts.</a:t>
            </a:r>
            <a:endParaRPr/>
          </a:p>
        </p:txBody>
      </p:sp>
      <p:sp>
        <p:nvSpPr>
          <p:cNvPr id="827" name="Google Shape;827;p28"/>
          <p:cNvSpPr/>
          <p:nvPr/>
        </p:nvSpPr>
        <p:spPr>
          <a:xfrm flipH="1">
            <a:off x="7671503" y="2271749"/>
            <a:ext cx="3065698" cy="720001"/>
          </a:xfrm>
          <a:prstGeom prst="homePlate">
            <a:avLst>
              <a:gd fmla="val 3968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0" lIns="360000" spcFirstLastPara="1" rIns="0" wrap="square" tIns="0">
            <a:noAutofit/>
          </a:bodyPr>
          <a:lstStyle/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Customer need assessment has</a:t>
            </a:r>
            <a:b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to be account.</a:t>
            </a:r>
            <a:endParaRPr/>
          </a:p>
        </p:txBody>
      </p:sp>
      <p:sp>
        <p:nvSpPr>
          <p:cNvPr id="828" name="Google Shape;828;p28"/>
          <p:cNvSpPr/>
          <p:nvPr/>
        </p:nvSpPr>
        <p:spPr>
          <a:xfrm flipH="1">
            <a:off x="7671503" y="3122273"/>
            <a:ext cx="3065698" cy="720001"/>
          </a:xfrm>
          <a:prstGeom prst="homePlate">
            <a:avLst>
              <a:gd fmla="val 381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0" lIns="360000" spcFirstLastPara="1" rIns="0" wrap="square" tIns="0">
            <a:noAutofit/>
          </a:bodyPr>
          <a:lstStyle/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No product exchangeability.</a:t>
            </a:r>
            <a:endParaRPr/>
          </a:p>
        </p:txBody>
      </p:sp>
      <p:sp>
        <p:nvSpPr>
          <p:cNvPr id="829" name="Google Shape;829;p28"/>
          <p:cNvSpPr/>
          <p:nvPr/>
        </p:nvSpPr>
        <p:spPr>
          <a:xfrm flipH="1">
            <a:off x="7671503" y="3975821"/>
            <a:ext cx="3065698" cy="720001"/>
          </a:xfrm>
          <a:prstGeom prst="homePlate">
            <a:avLst>
              <a:gd fmla="val 381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0" lIns="360000" spcFirstLastPara="1" rIns="0" wrap="square" tIns="0">
            <a:noAutofit/>
          </a:bodyPr>
          <a:lstStyle/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Calculate and consider all costs</a:t>
            </a:r>
            <a:b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exactly.</a:t>
            </a:r>
            <a:endParaRPr/>
          </a:p>
        </p:txBody>
      </p:sp>
      <p:sp>
        <p:nvSpPr>
          <p:cNvPr id="830" name="Google Shape;830;p28"/>
          <p:cNvSpPr/>
          <p:nvPr/>
        </p:nvSpPr>
        <p:spPr>
          <a:xfrm flipH="1">
            <a:off x="7671503" y="4827856"/>
            <a:ext cx="3065698" cy="720001"/>
          </a:xfrm>
          <a:prstGeom prst="homePlate">
            <a:avLst>
              <a:gd fmla="val 36512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0" lIns="360000" spcFirstLastPara="1" rIns="0" wrap="square" tIns="0">
            <a:noAutofit/>
          </a:bodyPr>
          <a:lstStyle/>
          <a:p>
            <a:pPr indent="0" lvl="0" marL="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Don’t view the price as rational.</a:t>
            </a:r>
            <a:endParaRPr/>
          </a:p>
        </p:txBody>
      </p:sp>
      <p:grpSp>
        <p:nvGrpSpPr>
          <p:cNvPr id="831" name="Google Shape;831;p28"/>
          <p:cNvGrpSpPr/>
          <p:nvPr/>
        </p:nvGrpSpPr>
        <p:grpSpPr>
          <a:xfrm rot="-5400000">
            <a:off x="4796006" y="4157257"/>
            <a:ext cx="216108" cy="377006"/>
            <a:chOff x="3774" y="2550"/>
            <a:chExt cx="274" cy="478"/>
          </a:xfrm>
        </p:grpSpPr>
        <p:sp>
          <p:nvSpPr>
            <p:cNvPr id="832" name="Google Shape;832;p28"/>
            <p:cNvSpPr/>
            <p:nvPr/>
          </p:nvSpPr>
          <p:spPr>
            <a:xfrm>
              <a:off x="3774" y="2550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65" y="0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3" y="0"/>
                    <a:pt x="61" y="1"/>
                    <a:pt x="60" y="2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63"/>
                    <a:pt x="0" y="67"/>
                    <a:pt x="2" y="70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8" y="75"/>
                    <a:pt x="10" y="76"/>
                    <a:pt x="12" y="76"/>
                  </a:cubicBezTo>
                  <a:cubicBezTo>
                    <a:pt x="14" y="76"/>
                    <a:pt x="15" y="75"/>
                    <a:pt x="17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4" y="75"/>
                    <a:pt x="116" y="76"/>
                    <a:pt x="118" y="76"/>
                  </a:cubicBezTo>
                  <a:cubicBezTo>
                    <a:pt x="120" y="76"/>
                    <a:pt x="121" y="75"/>
                    <a:pt x="123" y="74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28" y="68"/>
                    <a:pt x="129" y="67"/>
                    <a:pt x="129" y="65"/>
                  </a:cubicBezTo>
                  <a:cubicBezTo>
                    <a:pt x="129" y="63"/>
                    <a:pt x="128" y="61"/>
                    <a:pt x="127" y="60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68" y="1"/>
                    <a:pt x="67" y="0"/>
                    <a:pt x="65" y="0"/>
                  </a:cubicBezTo>
                </a:path>
              </a:pathLst>
            </a:custGeom>
            <a:solidFill>
              <a:srgbClr val="FFFFFF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3" name="Google Shape;833;p28"/>
            <p:cNvSpPr/>
            <p:nvPr/>
          </p:nvSpPr>
          <p:spPr>
            <a:xfrm>
              <a:off x="3774" y="2709"/>
              <a:ext cx="274" cy="160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4" name="Google Shape;834;p28"/>
            <p:cNvSpPr/>
            <p:nvPr/>
          </p:nvSpPr>
          <p:spPr>
            <a:xfrm>
              <a:off x="3774" y="2869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35" name="Google Shape;835;p28"/>
          <p:cNvGrpSpPr/>
          <p:nvPr/>
        </p:nvGrpSpPr>
        <p:grpSpPr>
          <a:xfrm rot="-5400000">
            <a:off x="4790137" y="3305200"/>
            <a:ext cx="216108" cy="377006"/>
            <a:chOff x="3774" y="2550"/>
            <a:chExt cx="274" cy="478"/>
          </a:xfrm>
        </p:grpSpPr>
        <p:sp>
          <p:nvSpPr>
            <p:cNvPr id="836" name="Google Shape;836;p28"/>
            <p:cNvSpPr/>
            <p:nvPr/>
          </p:nvSpPr>
          <p:spPr>
            <a:xfrm>
              <a:off x="3774" y="2550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65" y="0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3" y="0"/>
                    <a:pt x="61" y="1"/>
                    <a:pt x="60" y="2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63"/>
                    <a:pt x="0" y="67"/>
                    <a:pt x="2" y="70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8" y="75"/>
                    <a:pt x="10" y="76"/>
                    <a:pt x="12" y="76"/>
                  </a:cubicBezTo>
                  <a:cubicBezTo>
                    <a:pt x="14" y="76"/>
                    <a:pt x="15" y="75"/>
                    <a:pt x="17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4" y="75"/>
                    <a:pt x="116" y="76"/>
                    <a:pt x="118" y="76"/>
                  </a:cubicBezTo>
                  <a:cubicBezTo>
                    <a:pt x="120" y="76"/>
                    <a:pt x="121" y="75"/>
                    <a:pt x="123" y="74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28" y="68"/>
                    <a:pt x="129" y="67"/>
                    <a:pt x="129" y="65"/>
                  </a:cubicBezTo>
                  <a:cubicBezTo>
                    <a:pt x="129" y="63"/>
                    <a:pt x="128" y="61"/>
                    <a:pt x="127" y="60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68" y="1"/>
                    <a:pt x="67" y="0"/>
                    <a:pt x="65" y="0"/>
                  </a:cubicBezTo>
                </a:path>
              </a:pathLst>
            </a:custGeom>
            <a:solidFill>
              <a:srgbClr val="FFFFFF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7" name="Google Shape;837;p28"/>
            <p:cNvSpPr/>
            <p:nvPr/>
          </p:nvSpPr>
          <p:spPr>
            <a:xfrm>
              <a:off x="3774" y="2709"/>
              <a:ext cx="274" cy="160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8" name="Google Shape;838;p28"/>
            <p:cNvSpPr/>
            <p:nvPr/>
          </p:nvSpPr>
          <p:spPr>
            <a:xfrm>
              <a:off x="3774" y="2869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39" name="Google Shape;839;p28"/>
          <p:cNvGrpSpPr/>
          <p:nvPr/>
        </p:nvGrpSpPr>
        <p:grpSpPr>
          <a:xfrm rot="-5400000">
            <a:off x="4790137" y="2443246"/>
            <a:ext cx="216108" cy="377006"/>
            <a:chOff x="3774" y="2550"/>
            <a:chExt cx="274" cy="478"/>
          </a:xfrm>
        </p:grpSpPr>
        <p:sp>
          <p:nvSpPr>
            <p:cNvPr id="840" name="Google Shape;840;p28"/>
            <p:cNvSpPr/>
            <p:nvPr/>
          </p:nvSpPr>
          <p:spPr>
            <a:xfrm>
              <a:off x="3774" y="2550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65" y="0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3" y="0"/>
                    <a:pt x="61" y="1"/>
                    <a:pt x="60" y="2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63"/>
                    <a:pt x="0" y="67"/>
                    <a:pt x="2" y="70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8" y="75"/>
                    <a:pt x="10" y="76"/>
                    <a:pt x="12" y="76"/>
                  </a:cubicBezTo>
                  <a:cubicBezTo>
                    <a:pt x="14" y="76"/>
                    <a:pt x="15" y="75"/>
                    <a:pt x="17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4" y="75"/>
                    <a:pt x="116" y="76"/>
                    <a:pt x="118" y="76"/>
                  </a:cubicBezTo>
                  <a:cubicBezTo>
                    <a:pt x="120" y="76"/>
                    <a:pt x="121" y="75"/>
                    <a:pt x="123" y="74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28" y="68"/>
                    <a:pt x="129" y="67"/>
                    <a:pt x="129" y="65"/>
                  </a:cubicBezTo>
                  <a:cubicBezTo>
                    <a:pt x="129" y="63"/>
                    <a:pt x="128" y="61"/>
                    <a:pt x="127" y="60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68" y="1"/>
                    <a:pt x="67" y="0"/>
                    <a:pt x="65" y="0"/>
                  </a:cubicBezTo>
                </a:path>
              </a:pathLst>
            </a:custGeom>
            <a:solidFill>
              <a:srgbClr val="FFFFFF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1" name="Google Shape;841;p28"/>
            <p:cNvSpPr/>
            <p:nvPr/>
          </p:nvSpPr>
          <p:spPr>
            <a:xfrm>
              <a:off x="3774" y="2709"/>
              <a:ext cx="274" cy="160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2" name="Google Shape;842;p28"/>
            <p:cNvSpPr/>
            <p:nvPr/>
          </p:nvSpPr>
          <p:spPr>
            <a:xfrm>
              <a:off x="3774" y="2869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43" name="Google Shape;843;p28"/>
          <p:cNvGrpSpPr/>
          <p:nvPr/>
        </p:nvGrpSpPr>
        <p:grpSpPr>
          <a:xfrm rot="-5400000">
            <a:off x="4790137" y="4999354"/>
            <a:ext cx="216108" cy="377006"/>
            <a:chOff x="3774" y="2550"/>
            <a:chExt cx="274" cy="478"/>
          </a:xfrm>
        </p:grpSpPr>
        <p:sp>
          <p:nvSpPr>
            <p:cNvPr id="844" name="Google Shape;844;p28"/>
            <p:cNvSpPr/>
            <p:nvPr/>
          </p:nvSpPr>
          <p:spPr>
            <a:xfrm>
              <a:off x="3774" y="2550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65" y="0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3" y="0"/>
                    <a:pt x="61" y="1"/>
                    <a:pt x="60" y="2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63"/>
                    <a:pt x="0" y="67"/>
                    <a:pt x="2" y="70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8" y="75"/>
                    <a:pt x="10" y="76"/>
                    <a:pt x="12" y="76"/>
                  </a:cubicBezTo>
                  <a:cubicBezTo>
                    <a:pt x="14" y="76"/>
                    <a:pt x="15" y="75"/>
                    <a:pt x="17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4" y="75"/>
                    <a:pt x="116" y="76"/>
                    <a:pt x="118" y="76"/>
                  </a:cubicBezTo>
                  <a:cubicBezTo>
                    <a:pt x="120" y="76"/>
                    <a:pt x="121" y="75"/>
                    <a:pt x="123" y="74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28" y="68"/>
                    <a:pt x="129" y="67"/>
                    <a:pt x="129" y="65"/>
                  </a:cubicBezTo>
                  <a:cubicBezTo>
                    <a:pt x="129" y="63"/>
                    <a:pt x="128" y="61"/>
                    <a:pt x="127" y="60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68" y="1"/>
                    <a:pt x="67" y="0"/>
                    <a:pt x="65" y="0"/>
                  </a:cubicBezTo>
                </a:path>
              </a:pathLst>
            </a:custGeom>
            <a:solidFill>
              <a:srgbClr val="FFFFFF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5" name="Google Shape;845;p28"/>
            <p:cNvSpPr/>
            <p:nvPr/>
          </p:nvSpPr>
          <p:spPr>
            <a:xfrm>
              <a:off x="3774" y="2709"/>
              <a:ext cx="274" cy="160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6" name="Google Shape;846;p28"/>
            <p:cNvSpPr/>
            <p:nvPr/>
          </p:nvSpPr>
          <p:spPr>
            <a:xfrm>
              <a:off x="3774" y="2869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847" name="Google Shape;847;p28"/>
          <p:cNvCxnSpPr/>
          <p:nvPr/>
        </p:nvCxnSpPr>
        <p:spPr>
          <a:xfrm rot="10800000">
            <a:off x="748228" y="5480318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8" name="Google Shape;848;p28"/>
          <p:cNvCxnSpPr/>
          <p:nvPr/>
        </p:nvCxnSpPr>
        <p:spPr>
          <a:xfrm rot="10800000">
            <a:off x="11405448" y="484708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9" name="Google Shape;849;p28"/>
          <p:cNvCxnSpPr/>
          <p:nvPr/>
        </p:nvCxnSpPr>
        <p:spPr>
          <a:xfrm rot="10800000">
            <a:off x="2255520" y="-44309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0" name="Google Shape;850;p28"/>
          <p:cNvCxnSpPr/>
          <p:nvPr/>
        </p:nvCxnSpPr>
        <p:spPr>
          <a:xfrm rot="10800000">
            <a:off x="9936480" y="854803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1" name="Google Shape;851;p28"/>
          <p:cNvCxnSpPr/>
          <p:nvPr/>
        </p:nvCxnSpPr>
        <p:spPr>
          <a:xfrm rot="10800000">
            <a:off x="11405448" y="-404193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2" name="Google Shape;852;p28"/>
          <p:cNvCxnSpPr/>
          <p:nvPr/>
        </p:nvCxnSpPr>
        <p:spPr>
          <a:xfrm rot="10800000">
            <a:off x="6850380" y="650576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3" name="Google Shape;853;p28"/>
          <p:cNvCxnSpPr/>
          <p:nvPr/>
        </p:nvCxnSpPr>
        <p:spPr>
          <a:xfrm rot="10800000">
            <a:off x="748228" y="112331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/>
          <p:nvPr/>
        </p:nvSpPr>
        <p:spPr>
          <a:xfrm>
            <a:off x="4236682" y="1435105"/>
            <a:ext cx="3718635" cy="4288622"/>
          </a:xfrm>
          <a:custGeom>
            <a:rect b="b" l="l" r="r" t="t"/>
            <a:pathLst>
              <a:path extrusionOk="0" h="2814" w="2440">
                <a:moveTo>
                  <a:pt x="1220" y="0"/>
                </a:moveTo>
                <a:lnTo>
                  <a:pt x="0" y="703"/>
                </a:lnTo>
                <a:lnTo>
                  <a:pt x="0" y="2110"/>
                </a:lnTo>
                <a:lnTo>
                  <a:pt x="1220" y="2814"/>
                </a:lnTo>
                <a:lnTo>
                  <a:pt x="2440" y="2110"/>
                </a:lnTo>
                <a:lnTo>
                  <a:pt x="2440" y="703"/>
                </a:lnTo>
                <a:lnTo>
                  <a:pt x="1220" y="0"/>
                </a:lnTo>
                <a:close/>
              </a:path>
            </a:pathLst>
          </a:custGeom>
          <a:solidFill>
            <a:srgbClr val="F2F2F2">
              <a:alpha val="2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1" name="Google Shape;91;p11"/>
          <p:cNvSpPr/>
          <p:nvPr/>
        </p:nvSpPr>
        <p:spPr>
          <a:xfrm>
            <a:off x="4433327" y="1671276"/>
            <a:ext cx="3309069" cy="3816279"/>
          </a:xfrm>
          <a:custGeom>
            <a:rect b="b" l="l" r="r" t="t"/>
            <a:pathLst>
              <a:path extrusionOk="0" h="2814" w="2440">
                <a:moveTo>
                  <a:pt x="1220" y="0"/>
                </a:moveTo>
                <a:lnTo>
                  <a:pt x="0" y="703"/>
                </a:lnTo>
                <a:lnTo>
                  <a:pt x="0" y="2110"/>
                </a:lnTo>
                <a:lnTo>
                  <a:pt x="1220" y="2814"/>
                </a:lnTo>
                <a:lnTo>
                  <a:pt x="2440" y="2110"/>
                </a:lnTo>
                <a:lnTo>
                  <a:pt x="2440" y="703"/>
                </a:lnTo>
                <a:lnTo>
                  <a:pt x="1220" y="0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" name="Google Shape;92;p11"/>
          <p:cNvSpPr/>
          <p:nvPr/>
        </p:nvSpPr>
        <p:spPr>
          <a:xfrm>
            <a:off x="4697782" y="1977772"/>
            <a:ext cx="2780160" cy="3206000"/>
          </a:xfrm>
          <a:custGeom>
            <a:rect b="b" l="l" r="r" t="t"/>
            <a:pathLst>
              <a:path extrusionOk="0" h="2364" w="2050">
                <a:moveTo>
                  <a:pt x="1025" y="0"/>
                </a:moveTo>
                <a:lnTo>
                  <a:pt x="0" y="589"/>
                </a:lnTo>
                <a:lnTo>
                  <a:pt x="0" y="1773"/>
                </a:lnTo>
                <a:lnTo>
                  <a:pt x="1025" y="2364"/>
                </a:lnTo>
                <a:lnTo>
                  <a:pt x="2050" y="1773"/>
                </a:lnTo>
                <a:lnTo>
                  <a:pt x="2050" y="589"/>
                </a:lnTo>
                <a:lnTo>
                  <a:pt x="1025" y="0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11"/>
          <p:cNvSpPr/>
          <p:nvPr/>
        </p:nvSpPr>
        <p:spPr>
          <a:xfrm>
            <a:off x="4795317" y="2077540"/>
            <a:ext cx="2598542" cy="2999493"/>
          </a:xfrm>
          <a:custGeom>
            <a:rect b="b" l="l" r="r" t="t"/>
            <a:pathLst>
              <a:path extrusionOk="0" h="1960" w="1698">
                <a:moveTo>
                  <a:pt x="849" y="0"/>
                </a:moveTo>
                <a:lnTo>
                  <a:pt x="0" y="489"/>
                </a:lnTo>
                <a:lnTo>
                  <a:pt x="0" y="1471"/>
                </a:lnTo>
                <a:lnTo>
                  <a:pt x="849" y="1960"/>
                </a:lnTo>
                <a:lnTo>
                  <a:pt x="1698" y="1471"/>
                </a:lnTo>
                <a:lnTo>
                  <a:pt x="1698" y="489"/>
                </a:lnTo>
                <a:lnTo>
                  <a:pt x="849" y="0"/>
                </a:lnTo>
                <a:close/>
              </a:path>
            </a:pathLst>
          </a:custGeom>
          <a:solidFill>
            <a:srgbClr val="D8D8D8">
              <a:alpha val="6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" name="Google Shape;94;p11"/>
          <p:cNvSpPr/>
          <p:nvPr/>
        </p:nvSpPr>
        <p:spPr>
          <a:xfrm>
            <a:off x="4936469" y="2251719"/>
            <a:ext cx="2302787" cy="2658105"/>
          </a:xfrm>
          <a:custGeom>
            <a:rect b="b" l="l" r="r" t="t"/>
            <a:pathLst>
              <a:path extrusionOk="0" h="1960" w="1698">
                <a:moveTo>
                  <a:pt x="849" y="0"/>
                </a:moveTo>
                <a:lnTo>
                  <a:pt x="0" y="489"/>
                </a:lnTo>
                <a:lnTo>
                  <a:pt x="0" y="1471"/>
                </a:lnTo>
                <a:lnTo>
                  <a:pt x="849" y="1960"/>
                </a:lnTo>
                <a:lnTo>
                  <a:pt x="1698" y="1471"/>
                </a:lnTo>
                <a:lnTo>
                  <a:pt x="1698" y="489"/>
                </a:lnTo>
                <a:lnTo>
                  <a:pt x="849" y="0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" name="Google Shape;95;p11"/>
          <p:cNvSpPr/>
          <p:nvPr/>
        </p:nvSpPr>
        <p:spPr>
          <a:xfrm>
            <a:off x="5233471" y="2593476"/>
            <a:ext cx="1708782" cy="1974592"/>
          </a:xfrm>
          <a:custGeom>
            <a:rect b="b" l="l" r="r" t="t"/>
            <a:pathLst>
              <a:path extrusionOk="0" h="1456" w="1260">
                <a:moveTo>
                  <a:pt x="630" y="1456"/>
                </a:moveTo>
                <a:lnTo>
                  <a:pt x="0" y="1090"/>
                </a:lnTo>
                <a:lnTo>
                  <a:pt x="0" y="363"/>
                </a:lnTo>
                <a:lnTo>
                  <a:pt x="630" y="0"/>
                </a:lnTo>
                <a:lnTo>
                  <a:pt x="1260" y="363"/>
                </a:lnTo>
                <a:lnTo>
                  <a:pt x="1260" y="1090"/>
                </a:lnTo>
                <a:lnTo>
                  <a:pt x="630" y="1456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" name="Google Shape;96;p11"/>
          <p:cNvSpPr/>
          <p:nvPr/>
        </p:nvSpPr>
        <p:spPr>
          <a:xfrm>
            <a:off x="5233471" y="2593476"/>
            <a:ext cx="1708782" cy="724198"/>
          </a:xfrm>
          <a:custGeom>
            <a:rect b="b" l="l" r="r" t="t"/>
            <a:pathLst>
              <a:path extrusionOk="0" h="534" w="1260">
                <a:moveTo>
                  <a:pt x="630" y="0"/>
                </a:moveTo>
                <a:lnTo>
                  <a:pt x="0" y="363"/>
                </a:lnTo>
                <a:lnTo>
                  <a:pt x="295" y="534"/>
                </a:lnTo>
                <a:lnTo>
                  <a:pt x="295" y="534"/>
                </a:lnTo>
                <a:lnTo>
                  <a:pt x="630" y="339"/>
                </a:lnTo>
                <a:lnTo>
                  <a:pt x="965" y="534"/>
                </a:lnTo>
                <a:lnTo>
                  <a:pt x="1260" y="363"/>
                </a:lnTo>
                <a:lnTo>
                  <a:pt x="630" y="0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" name="Google Shape;97;p11"/>
          <p:cNvSpPr/>
          <p:nvPr/>
        </p:nvSpPr>
        <p:spPr>
          <a:xfrm>
            <a:off x="6087862" y="3085768"/>
            <a:ext cx="854391" cy="1482301"/>
          </a:xfrm>
          <a:custGeom>
            <a:rect b="b" l="l" r="r" t="t"/>
            <a:pathLst>
              <a:path extrusionOk="0" h="1093" w="630">
                <a:moveTo>
                  <a:pt x="630" y="0"/>
                </a:moveTo>
                <a:lnTo>
                  <a:pt x="335" y="171"/>
                </a:lnTo>
                <a:lnTo>
                  <a:pt x="335" y="171"/>
                </a:lnTo>
                <a:lnTo>
                  <a:pt x="335" y="559"/>
                </a:lnTo>
                <a:lnTo>
                  <a:pt x="0" y="751"/>
                </a:lnTo>
                <a:lnTo>
                  <a:pt x="0" y="1093"/>
                </a:lnTo>
                <a:lnTo>
                  <a:pt x="630" y="727"/>
                </a:lnTo>
                <a:lnTo>
                  <a:pt x="630" y="0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8" name="Google Shape;98;p11"/>
          <p:cNvSpPr/>
          <p:nvPr/>
        </p:nvSpPr>
        <p:spPr>
          <a:xfrm>
            <a:off x="6542181" y="3085768"/>
            <a:ext cx="400072" cy="231907"/>
          </a:xfrm>
          <a:custGeom>
            <a:rect b="b" l="l" r="r" t="t"/>
            <a:pathLst>
              <a:path extrusionOk="0" h="171" w="295">
                <a:moveTo>
                  <a:pt x="295" y="0"/>
                </a:moveTo>
                <a:lnTo>
                  <a:pt x="0" y="171"/>
                </a:lnTo>
                <a:lnTo>
                  <a:pt x="0" y="171"/>
                </a:lnTo>
                <a:lnTo>
                  <a:pt x="295" y="0"/>
                </a:lnTo>
                <a:close/>
              </a:path>
            </a:pathLst>
          </a:custGeom>
          <a:solidFill>
            <a:srgbClr val="8DDCE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" name="Google Shape;99;p11"/>
          <p:cNvSpPr/>
          <p:nvPr/>
        </p:nvSpPr>
        <p:spPr>
          <a:xfrm>
            <a:off x="6542181" y="3085768"/>
            <a:ext cx="400072" cy="231907"/>
          </a:xfrm>
          <a:custGeom>
            <a:rect b="b" l="l" r="r" t="t"/>
            <a:pathLst>
              <a:path extrusionOk="0" h="171" w="295">
                <a:moveTo>
                  <a:pt x="295" y="0"/>
                </a:moveTo>
                <a:lnTo>
                  <a:pt x="0" y="171"/>
                </a:lnTo>
                <a:lnTo>
                  <a:pt x="0" y="171"/>
                </a:lnTo>
                <a:lnTo>
                  <a:pt x="295" y="0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0" name="Google Shape;100;p11"/>
          <p:cNvSpPr/>
          <p:nvPr/>
        </p:nvSpPr>
        <p:spPr>
          <a:xfrm>
            <a:off x="5633543" y="3053220"/>
            <a:ext cx="908638" cy="1051037"/>
          </a:xfrm>
          <a:custGeom>
            <a:rect b="b" l="l" r="r" t="t"/>
            <a:pathLst>
              <a:path extrusionOk="0" h="775" w="670">
                <a:moveTo>
                  <a:pt x="335" y="775"/>
                </a:moveTo>
                <a:lnTo>
                  <a:pt x="0" y="583"/>
                </a:lnTo>
                <a:lnTo>
                  <a:pt x="0" y="195"/>
                </a:lnTo>
                <a:lnTo>
                  <a:pt x="335" y="0"/>
                </a:lnTo>
                <a:lnTo>
                  <a:pt x="670" y="195"/>
                </a:lnTo>
                <a:lnTo>
                  <a:pt x="670" y="583"/>
                </a:lnTo>
                <a:lnTo>
                  <a:pt x="335" y="775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1" name="Google Shape;101;p11"/>
          <p:cNvSpPr/>
          <p:nvPr/>
        </p:nvSpPr>
        <p:spPr>
          <a:xfrm>
            <a:off x="5633543" y="3053220"/>
            <a:ext cx="908638" cy="526196"/>
          </a:xfrm>
          <a:custGeom>
            <a:rect b="b" l="l" r="r" t="t"/>
            <a:pathLst>
              <a:path extrusionOk="0" h="388" w="670">
                <a:moveTo>
                  <a:pt x="335" y="0"/>
                </a:moveTo>
                <a:lnTo>
                  <a:pt x="0" y="195"/>
                </a:lnTo>
                <a:lnTo>
                  <a:pt x="335" y="388"/>
                </a:lnTo>
                <a:lnTo>
                  <a:pt x="670" y="195"/>
                </a:lnTo>
                <a:lnTo>
                  <a:pt x="335" y="0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02" name="Google Shape;102;p11"/>
          <p:cNvGrpSpPr/>
          <p:nvPr/>
        </p:nvGrpSpPr>
        <p:grpSpPr>
          <a:xfrm>
            <a:off x="5233471" y="2593476"/>
            <a:ext cx="1708782" cy="1974593"/>
            <a:chOff x="5233471" y="2593476"/>
            <a:chExt cx="1708782" cy="1974593"/>
          </a:xfrm>
        </p:grpSpPr>
        <p:sp>
          <p:nvSpPr>
            <p:cNvPr id="103" name="Google Shape;103;p11"/>
            <p:cNvSpPr/>
            <p:nvPr/>
          </p:nvSpPr>
          <p:spPr>
            <a:xfrm>
              <a:off x="5233471" y="2593476"/>
              <a:ext cx="1708782" cy="1974592"/>
            </a:xfrm>
            <a:custGeom>
              <a:rect b="b" l="l" r="r" t="t"/>
              <a:pathLst>
                <a:path extrusionOk="0" h="1456" w="1260">
                  <a:moveTo>
                    <a:pt x="630" y="1456"/>
                  </a:moveTo>
                  <a:lnTo>
                    <a:pt x="0" y="1090"/>
                  </a:lnTo>
                  <a:lnTo>
                    <a:pt x="0" y="363"/>
                  </a:lnTo>
                  <a:lnTo>
                    <a:pt x="630" y="0"/>
                  </a:lnTo>
                  <a:lnTo>
                    <a:pt x="1260" y="363"/>
                  </a:lnTo>
                  <a:lnTo>
                    <a:pt x="1260" y="1090"/>
                  </a:lnTo>
                  <a:lnTo>
                    <a:pt x="630" y="14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4" name="Google Shape;104;p11"/>
            <p:cNvSpPr/>
            <p:nvPr/>
          </p:nvSpPr>
          <p:spPr>
            <a:xfrm>
              <a:off x="5233471" y="2593476"/>
              <a:ext cx="1708782" cy="724198"/>
            </a:xfrm>
            <a:custGeom>
              <a:rect b="b" l="l" r="r" t="t"/>
              <a:pathLst>
                <a:path extrusionOk="0" h="534" w="1260">
                  <a:moveTo>
                    <a:pt x="630" y="0"/>
                  </a:moveTo>
                  <a:lnTo>
                    <a:pt x="0" y="363"/>
                  </a:lnTo>
                  <a:lnTo>
                    <a:pt x="295" y="534"/>
                  </a:lnTo>
                  <a:lnTo>
                    <a:pt x="295" y="534"/>
                  </a:lnTo>
                  <a:lnTo>
                    <a:pt x="630" y="339"/>
                  </a:lnTo>
                  <a:lnTo>
                    <a:pt x="965" y="534"/>
                  </a:lnTo>
                  <a:lnTo>
                    <a:pt x="1260" y="363"/>
                  </a:lnTo>
                  <a:lnTo>
                    <a:pt x="63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5" name="Google Shape;105;p11"/>
            <p:cNvSpPr/>
            <p:nvPr/>
          </p:nvSpPr>
          <p:spPr>
            <a:xfrm>
              <a:off x="6087862" y="3085768"/>
              <a:ext cx="854391" cy="1482301"/>
            </a:xfrm>
            <a:custGeom>
              <a:rect b="b" l="l" r="r" t="t"/>
              <a:pathLst>
                <a:path extrusionOk="0" h="1093" w="630">
                  <a:moveTo>
                    <a:pt x="630" y="0"/>
                  </a:moveTo>
                  <a:lnTo>
                    <a:pt x="335" y="171"/>
                  </a:lnTo>
                  <a:lnTo>
                    <a:pt x="335" y="171"/>
                  </a:lnTo>
                  <a:lnTo>
                    <a:pt x="335" y="559"/>
                  </a:lnTo>
                  <a:lnTo>
                    <a:pt x="0" y="751"/>
                  </a:lnTo>
                  <a:lnTo>
                    <a:pt x="0" y="1093"/>
                  </a:lnTo>
                  <a:lnTo>
                    <a:pt x="630" y="727"/>
                  </a:lnTo>
                  <a:lnTo>
                    <a:pt x="63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6" name="Google Shape;106;p11"/>
          <p:cNvGrpSpPr/>
          <p:nvPr/>
        </p:nvGrpSpPr>
        <p:grpSpPr>
          <a:xfrm>
            <a:off x="5633543" y="3053220"/>
            <a:ext cx="908638" cy="1051037"/>
            <a:chOff x="5564188" y="2811463"/>
            <a:chExt cx="1063625" cy="1230313"/>
          </a:xfrm>
        </p:grpSpPr>
        <p:sp>
          <p:nvSpPr>
            <p:cNvPr id="107" name="Google Shape;107;p11"/>
            <p:cNvSpPr/>
            <p:nvPr/>
          </p:nvSpPr>
          <p:spPr>
            <a:xfrm>
              <a:off x="5564188" y="2811463"/>
              <a:ext cx="1063625" cy="1230313"/>
            </a:xfrm>
            <a:custGeom>
              <a:rect b="b" l="l" r="r" t="t"/>
              <a:pathLst>
                <a:path extrusionOk="0" h="775" w="670">
                  <a:moveTo>
                    <a:pt x="335" y="775"/>
                  </a:moveTo>
                  <a:lnTo>
                    <a:pt x="0" y="583"/>
                  </a:lnTo>
                  <a:lnTo>
                    <a:pt x="0" y="195"/>
                  </a:lnTo>
                  <a:lnTo>
                    <a:pt x="335" y="0"/>
                  </a:lnTo>
                  <a:lnTo>
                    <a:pt x="670" y="195"/>
                  </a:lnTo>
                  <a:lnTo>
                    <a:pt x="670" y="583"/>
                  </a:lnTo>
                  <a:lnTo>
                    <a:pt x="335" y="775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8" name="Google Shape;108;p11"/>
            <p:cNvSpPr/>
            <p:nvPr/>
          </p:nvSpPr>
          <p:spPr>
            <a:xfrm>
              <a:off x="5564188" y="2811463"/>
              <a:ext cx="1063625" cy="615950"/>
            </a:xfrm>
            <a:custGeom>
              <a:rect b="b" l="l" r="r" t="t"/>
              <a:pathLst>
                <a:path extrusionOk="0" h="388" w="670">
                  <a:moveTo>
                    <a:pt x="335" y="0"/>
                  </a:moveTo>
                  <a:lnTo>
                    <a:pt x="0" y="195"/>
                  </a:lnTo>
                  <a:lnTo>
                    <a:pt x="335" y="388"/>
                  </a:lnTo>
                  <a:lnTo>
                    <a:pt x="670" y="195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9" name="Google Shape;109;p11"/>
            <p:cNvSpPr/>
            <p:nvPr/>
          </p:nvSpPr>
          <p:spPr>
            <a:xfrm>
              <a:off x="6096000" y="3121025"/>
              <a:ext cx="531813" cy="920750"/>
            </a:xfrm>
            <a:custGeom>
              <a:rect b="b" l="l" r="r" t="t"/>
              <a:pathLst>
                <a:path extrusionOk="0" h="580" w="335">
                  <a:moveTo>
                    <a:pt x="335" y="0"/>
                  </a:moveTo>
                  <a:lnTo>
                    <a:pt x="0" y="193"/>
                  </a:lnTo>
                  <a:lnTo>
                    <a:pt x="0" y="580"/>
                  </a:lnTo>
                  <a:lnTo>
                    <a:pt x="335" y="388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10" name="Google Shape;110;p11"/>
          <p:cNvSpPr/>
          <p:nvPr/>
        </p:nvSpPr>
        <p:spPr>
          <a:xfrm>
            <a:off x="6087862" y="3317674"/>
            <a:ext cx="454319" cy="786582"/>
          </a:xfrm>
          <a:custGeom>
            <a:rect b="b" l="l" r="r" t="t"/>
            <a:pathLst>
              <a:path extrusionOk="0" h="580" w="335">
                <a:moveTo>
                  <a:pt x="335" y="0"/>
                </a:moveTo>
                <a:lnTo>
                  <a:pt x="0" y="193"/>
                </a:lnTo>
                <a:lnTo>
                  <a:pt x="0" y="580"/>
                </a:lnTo>
                <a:lnTo>
                  <a:pt x="335" y="388"/>
                </a:lnTo>
                <a:lnTo>
                  <a:pt x="335" y="0"/>
                </a:lnTo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11" name="Google Shape;111;p11"/>
          <p:cNvGrpSpPr/>
          <p:nvPr/>
        </p:nvGrpSpPr>
        <p:grpSpPr>
          <a:xfrm>
            <a:off x="4236648" y="2484981"/>
            <a:ext cx="3718679" cy="2210566"/>
            <a:chOff x="3929023" y="2146299"/>
            <a:chExt cx="4352977" cy="2587624"/>
          </a:xfrm>
        </p:grpSpPr>
        <p:grpSp>
          <p:nvGrpSpPr>
            <p:cNvPr id="112" name="Google Shape;112;p11"/>
            <p:cNvGrpSpPr/>
            <p:nvPr/>
          </p:nvGrpSpPr>
          <p:grpSpPr>
            <a:xfrm>
              <a:off x="6095999" y="2146299"/>
              <a:ext cx="1133476" cy="2587624"/>
              <a:chOff x="6095999" y="2157413"/>
              <a:chExt cx="1133476" cy="2587624"/>
            </a:xfrm>
          </p:grpSpPr>
          <p:cxnSp>
            <p:nvCxnSpPr>
              <p:cNvPr id="113" name="Google Shape;113;p11"/>
              <p:cNvCxnSpPr/>
              <p:nvPr/>
            </p:nvCxnSpPr>
            <p:spPr>
              <a:xfrm>
                <a:off x="6096000" y="2157413"/>
                <a:ext cx="1133475" cy="611981"/>
              </a:xfrm>
              <a:prstGeom prst="straightConnector1">
                <a:avLst/>
              </a:prstGeom>
              <a:noFill/>
              <a:ln cap="rnd" cmpd="sng" w="38100">
                <a:solidFill>
                  <a:srgbClr val="F9F9F9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4" name="Google Shape;114;p11"/>
              <p:cNvCxnSpPr/>
              <p:nvPr/>
            </p:nvCxnSpPr>
            <p:spPr>
              <a:xfrm>
                <a:off x="7226300" y="2769394"/>
                <a:ext cx="0" cy="1307306"/>
              </a:xfrm>
              <a:prstGeom prst="straightConnector1">
                <a:avLst/>
              </a:prstGeom>
              <a:noFill/>
              <a:ln cap="rnd" cmpd="sng" w="38100">
                <a:solidFill>
                  <a:srgbClr val="F9F9F9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5" name="Google Shape;115;p11"/>
              <p:cNvCxnSpPr/>
              <p:nvPr/>
            </p:nvCxnSpPr>
            <p:spPr>
              <a:xfrm flipH="1">
                <a:off x="6095999" y="4076700"/>
                <a:ext cx="1130301" cy="668337"/>
              </a:xfrm>
              <a:prstGeom prst="straightConnector1">
                <a:avLst/>
              </a:prstGeom>
              <a:noFill/>
              <a:ln cap="rnd" cmpd="sng" w="38100">
                <a:solidFill>
                  <a:srgbClr val="F9F9F9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16" name="Google Shape;116;p11"/>
            <p:cNvGrpSpPr/>
            <p:nvPr/>
          </p:nvGrpSpPr>
          <p:grpSpPr>
            <a:xfrm flipH="1">
              <a:off x="4962523" y="2146299"/>
              <a:ext cx="1133476" cy="2587624"/>
              <a:chOff x="6095999" y="2157413"/>
              <a:chExt cx="1133476" cy="2587624"/>
            </a:xfrm>
          </p:grpSpPr>
          <p:cxnSp>
            <p:nvCxnSpPr>
              <p:cNvPr id="117" name="Google Shape;117;p11"/>
              <p:cNvCxnSpPr/>
              <p:nvPr/>
            </p:nvCxnSpPr>
            <p:spPr>
              <a:xfrm>
                <a:off x="6096000" y="2157413"/>
                <a:ext cx="1133475" cy="611981"/>
              </a:xfrm>
              <a:prstGeom prst="straightConnector1">
                <a:avLst/>
              </a:prstGeom>
              <a:noFill/>
              <a:ln cap="rnd" cmpd="sng" w="38100">
                <a:solidFill>
                  <a:srgbClr val="F9F9F9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8" name="Google Shape;118;p11"/>
              <p:cNvCxnSpPr/>
              <p:nvPr/>
            </p:nvCxnSpPr>
            <p:spPr>
              <a:xfrm>
                <a:off x="7226300" y="2769394"/>
                <a:ext cx="0" cy="1307306"/>
              </a:xfrm>
              <a:prstGeom prst="straightConnector1">
                <a:avLst/>
              </a:prstGeom>
              <a:noFill/>
              <a:ln cap="rnd" cmpd="sng" w="38100">
                <a:solidFill>
                  <a:srgbClr val="F9F9F9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9" name="Google Shape;119;p11"/>
              <p:cNvCxnSpPr/>
              <p:nvPr/>
            </p:nvCxnSpPr>
            <p:spPr>
              <a:xfrm flipH="1">
                <a:off x="6095999" y="4076700"/>
                <a:ext cx="1130301" cy="668337"/>
              </a:xfrm>
              <a:prstGeom prst="straightConnector1">
                <a:avLst/>
              </a:prstGeom>
              <a:noFill/>
              <a:ln cap="rnd" cmpd="sng" w="38100">
                <a:solidFill>
                  <a:srgbClr val="F9F9F9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</p:grpSp>
        <p:cxnSp>
          <p:nvCxnSpPr>
            <p:cNvPr id="120" name="Google Shape;120;p11"/>
            <p:cNvCxnSpPr>
              <a:endCxn id="90" idx="5"/>
            </p:cNvCxnSpPr>
            <p:nvPr/>
          </p:nvCxnSpPr>
          <p:spPr>
            <a:xfrm flipH="1" rot="10800000">
              <a:off x="7226300" y="2171480"/>
              <a:ext cx="1055700" cy="586800"/>
            </a:xfrm>
            <a:prstGeom prst="straightConnector1">
              <a:avLst/>
            </a:prstGeom>
            <a:noFill/>
            <a:ln cap="rnd" cmpd="sng" w="38100">
              <a:solidFill>
                <a:srgbClr val="F9F9F9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121" name="Google Shape;121;p11"/>
            <p:cNvCxnSpPr>
              <a:endCxn id="90" idx="4"/>
            </p:cNvCxnSpPr>
            <p:nvPr/>
          </p:nvCxnSpPr>
          <p:spPr>
            <a:xfrm>
              <a:off x="7229477" y="4065587"/>
              <a:ext cx="1052400" cy="615900"/>
            </a:xfrm>
            <a:prstGeom prst="straightConnector1">
              <a:avLst/>
            </a:prstGeom>
            <a:noFill/>
            <a:ln cap="rnd" cmpd="sng" w="38100">
              <a:solidFill>
                <a:srgbClr val="F9F9F9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122" name="Google Shape;122;p11"/>
            <p:cNvCxnSpPr>
              <a:endCxn id="90" idx="2"/>
            </p:cNvCxnSpPr>
            <p:nvPr/>
          </p:nvCxnSpPr>
          <p:spPr>
            <a:xfrm flipH="1">
              <a:off x="3929023" y="4065585"/>
              <a:ext cx="1033500" cy="615900"/>
            </a:xfrm>
            <a:prstGeom prst="straightConnector1">
              <a:avLst/>
            </a:prstGeom>
            <a:noFill/>
            <a:ln cap="rnd" cmpd="sng" w="38100">
              <a:solidFill>
                <a:srgbClr val="F9F9F9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123" name="Google Shape;123;p11"/>
            <p:cNvCxnSpPr>
              <a:endCxn id="90" idx="1"/>
            </p:cNvCxnSpPr>
            <p:nvPr/>
          </p:nvCxnSpPr>
          <p:spPr>
            <a:xfrm rot="10800000">
              <a:off x="3929023" y="2171481"/>
              <a:ext cx="1033500" cy="586800"/>
            </a:xfrm>
            <a:prstGeom prst="straightConnector1">
              <a:avLst/>
            </a:prstGeom>
            <a:noFill/>
            <a:ln cap="rnd" cmpd="sng" w="38100">
              <a:solidFill>
                <a:srgbClr val="F9F9F9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cxnSp>
        <p:nvCxnSpPr>
          <p:cNvPr id="124" name="Google Shape;124;p11"/>
          <p:cNvCxnSpPr/>
          <p:nvPr/>
        </p:nvCxnSpPr>
        <p:spPr>
          <a:xfrm>
            <a:off x="8393454" y="2163926"/>
            <a:ext cx="0" cy="365760"/>
          </a:xfrm>
          <a:prstGeom prst="straightConnector1">
            <a:avLst/>
          </a:prstGeom>
          <a:noFill/>
          <a:ln cap="flat" cmpd="sng" w="508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11"/>
          <p:cNvCxnSpPr/>
          <p:nvPr/>
        </p:nvCxnSpPr>
        <p:spPr>
          <a:xfrm>
            <a:off x="8393454" y="4871856"/>
            <a:ext cx="0" cy="36576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11"/>
          <p:cNvCxnSpPr/>
          <p:nvPr/>
        </p:nvCxnSpPr>
        <p:spPr>
          <a:xfrm>
            <a:off x="3821728" y="2176286"/>
            <a:ext cx="0" cy="365760"/>
          </a:xfrm>
          <a:prstGeom prst="straightConnector1">
            <a:avLst/>
          </a:prstGeom>
          <a:noFill/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11"/>
          <p:cNvCxnSpPr/>
          <p:nvPr/>
        </p:nvCxnSpPr>
        <p:spPr>
          <a:xfrm>
            <a:off x="3822870" y="4874901"/>
            <a:ext cx="0" cy="365760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8" name="Google Shape;128;p11"/>
          <p:cNvSpPr txBox="1"/>
          <p:nvPr/>
        </p:nvSpPr>
        <p:spPr>
          <a:xfrm>
            <a:off x="8561874" y="2473317"/>
            <a:ext cx="2194353" cy="598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Product policy  is concerned with defining the type, volume and timing of products a company offers for sale.</a:t>
            </a:r>
            <a:endParaRPr/>
          </a:p>
        </p:txBody>
      </p:sp>
      <p:sp>
        <p:nvSpPr>
          <p:cNvPr id="129" name="Google Shape;129;p11"/>
          <p:cNvSpPr txBox="1"/>
          <p:nvPr/>
        </p:nvSpPr>
        <p:spPr>
          <a:xfrm>
            <a:off x="8561875" y="2165767"/>
            <a:ext cx="1868930" cy="21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PRODUCT POLICY</a:t>
            </a:r>
            <a:endParaRPr b="1" sz="1000">
              <a:solidFill>
                <a:schemeClr val="accent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0" name="Google Shape;130;p11"/>
          <p:cNvSpPr txBox="1"/>
          <p:nvPr/>
        </p:nvSpPr>
        <p:spPr>
          <a:xfrm>
            <a:off x="8561875" y="5183775"/>
            <a:ext cx="27342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The purpose of the communication policy is to ensure that the company information disclosed to the investing public.</a:t>
            </a:r>
            <a:endParaRPr/>
          </a:p>
        </p:txBody>
      </p:sp>
      <p:sp>
        <p:nvSpPr>
          <p:cNvPr id="131" name="Google Shape;131;p11"/>
          <p:cNvSpPr txBox="1"/>
          <p:nvPr/>
        </p:nvSpPr>
        <p:spPr>
          <a:xfrm>
            <a:off x="8561875" y="4873697"/>
            <a:ext cx="2483112" cy="21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COMMUNICATION POLICY</a:t>
            </a:r>
            <a:endParaRPr b="1" sz="1000"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2" name="Google Shape;132;p11"/>
          <p:cNvSpPr txBox="1"/>
          <p:nvPr/>
        </p:nvSpPr>
        <p:spPr>
          <a:xfrm>
            <a:off x="1022697" y="5183772"/>
            <a:ext cx="2629071" cy="598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This or sales policy concerns the channels selected to transfer ownership and transport a product from its producer to its consumer.</a:t>
            </a:r>
            <a:endParaRPr/>
          </a:p>
        </p:txBody>
      </p:sp>
      <p:sp>
        <p:nvSpPr>
          <p:cNvPr id="133" name="Google Shape;133;p11"/>
          <p:cNvSpPr txBox="1"/>
          <p:nvPr/>
        </p:nvSpPr>
        <p:spPr>
          <a:xfrm>
            <a:off x="1885726" y="4876742"/>
            <a:ext cx="1766035" cy="21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DISTRIBUTION POLICY</a:t>
            </a:r>
            <a:endParaRPr b="1" sz="10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4" name="Google Shape;134;p11"/>
          <p:cNvSpPr txBox="1"/>
          <p:nvPr/>
        </p:nvSpPr>
        <p:spPr>
          <a:xfrm>
            <a:off x="1275356" y="2473317"/>
            <a:ext cx="2376412" cy="598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 price fixing decision-making method for products/services. A marketing strategy (as part of the marketing mix).</a:t>
            </a:r>
            <a:endParaRPr/>
          </a:p>
        </p:txBody>
      </p:sp>
      <p:sp>
        <p:nvSpPr>
          <p:cNvPr id="135" name="Google Shape;135;p11"/>
          <p:cNvSpPr txBox="1"/>
          <p:nvPr/>
        </p:nvSpPr>
        <p:spPr>
          <a:xfrm>
            <a:off x="1885726" y="2178127"/>
            <a:ext cx="1766035" cy="21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rPr>
              <a:t>PRICING POLICY</a:t>
            </a:r>
            <a:endParaRPr/>
          </a:p>
        </p:txBody>
      </p:sp>
      <p:sp>
        <p:nvSpPr>
          <p:cNvPr id="136" name="Google Shape;136;p11"/>
          <p:cNvSpPr txBox="1"/>
          <p:nvPr/>
        </p:nvSpPr>
        <p:spPr>
          <a:xfrm>
            <a:off x="3762217" y="536518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 u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Price Policy Overview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50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8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9" name="Google Shape;859;p29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860" name="Google Shape;860;p29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61" name="Google Shape;861;p29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62" name="Google Shape;862;p29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63" name="Google Shape;863;p29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64" name="Google Shape;864;p29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65" name="Google Shape;865;p29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66" name="Google Shape;866;p29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867" name="Google Shape;867;p29"/>
          <p:cNvSpPr/>
          <p:nvPr/>
        </p:nvSpPr>
        <p:spPr>
          <a:xfrm>
            <a:off x="1529462" y="1871105"/>
            <a:ext cx="3048918" cy="1023006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864000" spcFirstLastPara="1" rIns="0" wrap="square" tIns="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</a:t>
            </a:r>
            <a:endParaRPr/>
          </a:p>
        </p:txBody>
      </p:sp>
      <p:sp>
        <p:nvSpPr>
          <p:cNvPr id="868" name="Google Shape;868;p29"/>
          <p:cNvSpPr txBox="1"/>
          <p:nvPr/>
        </p:nvSpPr>
        <p:spPr>
          <a:xfrm>
            <a:off x="3762217" y="536518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Ideal Process Model</a:t>
            </a:r>
            <a:endParaRPr/>
          </a:p>
        </p:txBody>
      </p:sp>
      <p:sp>
        <p:nvSpPr>
          <p:cNvPr id="869" name="Google Shape;869;p29"/>
          <p:cNvSpPr/>
          <p:nvPr/>
        </p:nvSpPr>
        <p:spPr>
          <a:xfrm>
            <a:off x="4566495" y="1871107"/>
            <a:ext cx="1526400" cy="1023006"/>
          </a:xfrm>
          <a:prstGeom prst="rect">
            <a:avLst/>
          </a:prstGeom>
          <a:solidFill>
            <a:srgbClr val="E8E8E8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Pricing</a:t>
            </a:r>
            <a:br>
              <a:rPr b="1"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strategy</a:t>
            </a:r>
            <a:endParaRPr/>
          </a:p>
        </p:txBody>
      </p:sp>
      <p:sp>
        <p:nvSpPr>
          <p:cNvPr id="870" name="Google Shape;870;p29"/>
          <p:cNvSpPr/>
          <p:nvPr/>
        </p:nvSpPr>
        <p:spPr>
          <a:xfrm>
            <a:off x="6091730" y="1871107"/>
            <a:ext cx="1526400" cy="1023006"/>
          </a:xfrm>
          <a:prstGeom prst="rect">
            <a:avLst/>
          </a:prstGeom>
          <a:solidFill>
            <a:srgbClr val="E8E8E8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Price</a:t>
            </a:r>
            <a:br>
              <a:rPr b="1"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transparency</a:t>
            </a:r>
            <a:endParaRPr/>
          </a:p>
        </p:txBody>
      </p:sp>
      <p:sp>
        <p:nvSpPr>
          <p:cNvPr id="871" name="Google Shape;871;p29"/>
          <p:cNvSpPr/>
          <p:nvPr/>
        </p:nvSpPr>
        <p:spPr>
          <a:xfrm>
            <a:off x="7615412" y="1871107"/>
            <a:ext cx="1526400" cy="1023006"/>
          </a:xfrm>
          <a:prstGeom prst="rect">
            <a:avLst/>
          </a:prstGeom>
          <a:solidFill>
            <a:srgbClr val="E8E8E8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Analysis or     optimization</a:t>
            </a:r>
            <a:endParaRPr/>
          </a:p>
        </p:txBody>
      </p:sp>
      <p:sp>
        <p:nvSpPr>
          <p:cNvPr id="872" name="Google Shape;872;p29"/>
          <p:cNvSpPr/>
          <p:nvPr/>
        </p:nvSpPr>
        <p:spPr>
          <a:xfrm>
            <a:off x="9144141" y="1871107"/>
            <a:ext cx="1526400" cy="1023006"/>
          </a:xfrm>
          <a:prstGeom prst="rect">
            <a:avLst/>
          </a:prstGeom>
          <a:solidFill>
            <a:srgbClr val="E8E8E8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Implementation</a:t>
            </a:r>
            <a:endParaRPr/>
          </a:p>
        </p:txBody>
      </p:sp>
      <p:grpSp>
        <p:nvGrpSpPr>
          <p:cNvPr id="873" name="Google Shape;873;p29"/>
          <p:cNvGrpSpPr/>
          <p:nvPr/>
        </p:nvGrpSpPr>
        <p:grpSpPr>
          <a:xfrm rot="-5400000">
            <a:off x="1819377" y="2194105"/>
            <a:ext cx="216108" cy="377006"/>
            <a:chOff x="3774" y="2550"/>
            <a:chExt cx="274" cy="478"/>
          </a:xfrm>
        </p:grpSpPr>
        <p:sp>
          <p:nvSpPr>
            <p:cNvPr id="874" name="Google Shape;874;p29"/>
            <p:cNvSpPr/>
            <p:nvPr/>
          </p:nvSpPr>
          <p:spPr>
            <a:xfrm>
              <a:off x="3774" y="2550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65" y="0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3" y="0"/>
                    <a:pt x="61" y="1"/>
                    <a:pt x="60" y="2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63"/>
                    <a:pt x="0" y="67"/>
                    <a:pt x="2" y="70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8" y="75"/>
                    <a:pt x="10" y="76"/>
                    <a:pt x="12" y="76"/>
                  </a:cubicBezTo>
                  <a:cubicBezTo>
                    <a:pt x="14" y="76"/>
                    <a:pt x="15" y="75"/>
                    <a:pt x="17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4" y="75"/>
                    <a:pt x="116" y="76"/>
                    <a:pt x="118" y="76"/>
                  </a:cubicBezTo>
                  <a:cubicBezTo>
                    <a:pt x="120" y="76"/>
                    <a:pt x="121" y="75"/>
                    <a:pt x="123" y="74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28" y="68"/>
                    <a:pt x="129" y="67"/>
                    <a:pt x="129" y="65"/>
                  </a:cubicBezTo>
                  <a:cubicBezTo>
                    <a:pt x="129" y="63"/>
                    <a:pt x="128" y="61"/>
                    <a:pt x="127" y="60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68" y="1"/>
                    <a:pt x="67" y="0"/>
                    <a:pt x="65" y="0"/>
                  </a:cubicBezTo>
                </a:path>
              </a:pathLst>
            </a:custGeom>
            <a:solidFill>
              <a:srgbClr val="FFFFFF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75" name="Google Shape;875;p29"/>
            <p:cNvSpPr/>
            <p:nvPr/>
          </p:nvSpPr>
          <p:spPr>
            <a:xfrm>
              <a:off x="3774" y="2709"/>
              <a:ext cx="274" cy="160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76" name="Google Shape;876;p29"/>
            <p:cNvSpPr/>
            <p:nvPr/>
          </p:nvSpPr>
          <p:spPr>
            <a:xfrm>
              <a:off x="3774" y="2869"/>
              <a:ext cx="274" cy="159"/>
            </a:xfrm>
            <a:custGeom>
              <a:rect b="b" l="l" r="r" t="t"/>
              <a:pathLst>
                <a:path extrusionOk="0" h="76" w="129">
                  <a:moveTo>
                    <a:pt x="127" y="70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121" y="75"/>
                    <a:pt x="120" y="76"/>
                    <a:pt x="118" y="76"/>
                  </a:cubicBezTo>
                  <a:cubicBezTo>
                    <a:pt x="116" y="76"/>
                    <a:pt x="114" y="75"/>
                    <a:pt x="113" y="74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5" y="75"/>
                    <a:pt x="14" y="76"/>
                    <a:pt x="12" y="76"/>
                  </a:cubicBezTo>
                  <a:cubicBezTo>
                    <a:pt x="10" y="76"/>
                    <a:pt x="8" y="75"/>
                    <a:pt x="7" y="74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0" y="67"/>
                    <a:pt x="0" y="63"/>
                    <a:pt x="2" y="6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1" y="1"/>
                    <a:pt x="63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7" y="0"/>
                    <a:pt x="68" y="1"/>
                    <a:pt x="70" y="2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8" y="61"/>
                    <a:pt x="129" y="63"/>
                    <a:pt x="129" y="65"/>
                  </a:cubicBezTo>
                  <a:cubicBezTo>
                    <a:pt x="129" y="67"/>
                    <a:pt x="128" y="68"/>
                    <a:pt x="127" y="70"/>
                  </a:cubicBezTo>
                  <a:close/>
                </a:path>
              </a:pathLst>
            </a:custGeom>
            <a:solidFill>
              <a:srgbClr val="FFFFFF">
                <a:alpha val="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877" name="Google Shape;877;p29"/>
          <p:cNvSpPr/>
          <p:nvPr/>
        </p:nvSpPr>
        <p:spPr>
          <a:xfrm>
            <a:off x="1527671" y="2894273"/>
            <a:ext cx="3048918" cy="151106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864000" spcFirstLastPara="1" rIns="0" wrap="square" tIns="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TOOL INSTRUMENTS</a:t>
            </a:r>
            <a:endParaRPr/>
          </a:p>
        </p:txBody>
      </p:sp>
      <p:sp>
        <p:nvSpPr>
          <p:cNvPr id="878" name="Google Shape;878;p29"/>
          <p:cNvSpPr/>
          <p:nvPr/>
        </p:nvSpPr>
        <p:spPr>
          <a:xfrm>
            <a:off x="1525730" y="4392236"/>
            <a:ext cx="3048918" cy="151106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864000" spcFirstLastPara="1" rIns="0" wrap="square" tIns="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OUTPUT</a:t>
            </a:r>
            <a:endParaRPr/>
          </a:p>
        </p:txBody>
      </p:sp>
      <p:cxnSp>
        <p:nvCxnSpPr>
          <p:cNvPr id="879" name="Google Shape;879;p29"/>
          <p:cNvCxnSpPr/>
          <p:nvPr/>
        </p:nvCxnSpPr>
        <p:spPr>
          <a:xfrm rot="10800000">
            <a:off x="1517189" y="4405336"/>
            <a:ext cx="9149082" cy="0"/>
          </a:xfrm>
          <a:prstGeom prst="straightConnector1">
            <a:avLst/>
          </a:prstGeom>
          <a:noFill/>
          <a:ln cap="flat" cmpd="sng" w="50800">
            <a:solidFill>
              <a:schemeClr val="accent1">
                <a:alpha val="8196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0" name="Google Shape;880;p29"/>
          <p:cNvSpPr txBox="1"/>
          <p:nvPr/>
        </p:nvSpPr>
        <p:spPr>
          <a:xfrm>
            <a:off x="4715918" y="3359616"/>
            <a:ext cx="1243082" cy="559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Workshops or goal setting grids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Scoring model</a:t>
            </a:r>
            <a:endParaRPr/>
          </a:p>
        </p:txBody>
      </p:sp>
      <p:sp>
        <p:nvSpPr>
          <p:cNvPr id="881" name="Google Shape;881;p29"/>
          <p:cNvSpPr txBox="1"/>
          <p:nvPr/>
        </p:nvSpPr>
        <p:spPr>
          <a:xfrm>
            <a:off x="6240764" y="3263436"/>
            <a:ext cx="1243082" cy="752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Internal data analysis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Competitive prices (benchmarking)</a:t>
            </a:r>
            <a:endParaRPr/>
          </a:p>
        </p:txBody>
      </p:sp>
      <p:sp>
        <p:nvSpPr>
          <p:cNvPr id="882" name="Google Shape;882;p29"/>
          <p:cNvSpPr txBox="1"/>
          <p:nvPr/>
        </p:nvSpPr>
        <p:spPr>
          <a:xfrm>
            <a:off x="7757849" y="3359616"/>
            <a:ext cx="1243082" cy="559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Value driver analysis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Simulation model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Risk matrix</a:t>
            </a:r>
            <a:endParaRPr/>
          </a:p>
        </p:txBody>
      </p:sp>
      <p:sp>
        <p:nvSpPr>
          <p:cNvPr id="883" name="Google Shape;883;p29"/>
          <p:cNvSpPr txBox="1"/>
          <p:nvPr/>
        </p:nvSpPr>
        <p:spPr>
          <a:xfrm>
            <a:off x="9285800" y="3359616"/>
            <a:ext cx="1243082" cy="559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Medium-term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Pricing measures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Implementation </a:t>
            </a:r>
            <a:endParaRPr/>
          </a:p>
        </p:txBody>
      </p:sp>
      <p:sp>
        <p:nvSpPr>
          <p:cNvPr id="884" name="Google Shape;884;p29"/>
          <p:cNvSpPr txBox="1"/>
          <p:nvPr/>
        </p:nvSpPr>
        <p:spPr>
          <a:xfrm>
            <a:off x="4712813" y="4870839"/>
            <a:ext cx="1243082" cy="559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Pricing principles as an output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Target weighting</a:t>
            </a:r>
            <a:endParaRPr/>
          </a:p>
        </p:txBody>
      </p:sp>
      <p:sp>
        <p:nvSpPr>
          <p:cNvPr id="885" name="Google Shape;885;p29"/>
          <p:cNvSpPr txBox="1"/>
          <p:nvPr/>
        </p:nvSpPr>
        <p:spPr>
          <a:xfrm>
            <a:off x="6237659" y="4870839"/>
            <a:ext cx="1243082" cy="559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Price positioning in the competitive environment</a:t>
            </a:r>
            <a:endParaRPr/>
          </a:p>
        </p:txBody>
      </p:sp>
      <p:sp>
        <p:nvSpPr>
          <p:cNvPr id="886" name="Google Shape;886;p29"/>
          <p:cNvSpPr txBox="1"/>
          <p:nvPr/>
        </p:nvSpPr>
        <p:spPr>
          <a:xfrm>
            <a:off x="7754744" y="4870839"/>
            <a:ext cx="1243082" cy="559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Demand function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Room for price increase</a:t>
            </a:r>
            <a:endParaRPr/>
          </a:p>
        </p:txBody>
      </p:sp>
      <p:sp>
        <p:nvSpPr>
          <p:cNvPr id="887" name="Google Shape;887;p29"/>
          <p:cNvSpPr txBox="1"/>
          <p:nvPr/>
        </p:nvSpPr>
        <p:spPr>
          <a:xfrm>
            <a:off x="9282695" y="4870839"/>
            <a:ext cx="1243082" cy="559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Price optimization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Profit effect</a:t>
            </a:r>
            <a:endParaRPr/>
          </a:p>
          <a:p>
            <a:pPr indent="-171450" lvl="0" marL="171450" marR="0" rt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60"/>
              <a:buFont typeface="Noto Sans Symbols"/>
              <a:buChar char="▪"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Volume effect</a:t>
            </a:r>
            <a:endParaRPr/>
          </a:p>
        </p:txBody>
      </p:sp>
      <p:cxnSp>
        <p:nvCxnSpPr>
          <p:cNvPr id="888" name="Google Shape;888;p29"/>
          <p:cNvCxnSpPr/>
          <p:nvPr/>
        </p:nvCxnSpPr>
        <p:spPr>
          <a:xfrm rot="10800000">
            <a:off x="1517189" y="5903297"/>
            <a:ext cx="9149082" cy="0"/>
          </a:xfrm>
          <a:prstGeom prst="straightConnector1">
            <a:avLst/>
          </a:prstGeom>
          <a:noFill/>
          <a:ln cap="flat" cmpd="sng" w="50800">
            <a:solidFill>
              <a:schemeClr val="accent1">
                <a:alpha val="8196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3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4" name="Google Shape;894;p30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895" name="Google Shape;895;p30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96" name="Google Shape;896;p30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97" name="Google Shape;897;p30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98" name="Google Shape;898;p30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99" name="Google Shape;899;p30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00" name="Google Shape;900;p30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01" name="Google Shape;901;p30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902" name="Google Shape;902;p30"/>
          <p:cNvSpPr txBox="1"/>
          <p:nvPr/>
        </p:nvSpPr>
        <p:spPr>
          <a:xfrm>
            <a:off x="3487516" y="536518"/>
            <a:ext cx="5273499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Implementation - Pricing Tips</a:t>
            </a:r>
            <a:endParaRPr/>
          </a:p>
        </p:txBody>
      </p:sp>
      <p:grpSp>
        <p:nvGrpSpPr>
          <p:cNvPr id="903" name="Google Shape;903;p30"/>
          <p:cNvGrpSpPr/>
          <p:nvPr/>
        </p:nvGrpSpPr>
        <p:grpSpPr>
          <a:xfrm>
            <a:off x="-9525" y="3442648"/>
            <a:ext cx="12201596" cy="890838"/>
            <a:chOff x="0" y="2985897"/>
            <a:chExt cx="12201596" cy="890838"/>
          </a:xfrm>
        </p:grpSpPr>
        <p:cxnSp>
          <p:nvCxnSpPr>
            <p:cNvPr id="904" name="Google Shape;904;p30"/>
            <p:cNvCxnSpPr>
              <a:stCxn id="905" idx="2"/>
            </p:cNvCxnSpPr>
            <p:nvPr/>
          </p:nvCxnSpPr>
          <p:spPr>
            <a:xfrm>
              <a:off x="10791596" y="2985897"/>
              <a:ext cx="1410000" cy="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06" name="Google Shape;906;p30"/>
            <p:cNvSpPr/>
            <p:nvPr/>
          </p:nvSpPr>
          <p:spPr>
            <a:xfrm>
              <a:off x="5367399" y="3397310"/>
              <a:ext cx="1622041" cy="479425"/>
            </a:xfrm>
            <a:custGeom>
              <a:rect b="b" l="l" r="r" t="t"/>
              <a:pathLst>
                <a:path extrusionOk="0" h="10000" w="10000">
                  <a:moveTo>
                    <a:pt x="0" y="3062"/>
                  </a:moveTo>
                  <a:cubicBezTo>
                    <a:pt x="1065" y="7041"/>
                    <a:pt x="2342" y="10000"/>
                    <a:pt x="4562" y="10000"/>
                  </a:cubicBezTo>
                  <a:cubicBezTo>
                    <a:pt x="7308" y="10000"/>
                    <a:pt x="8613" y="4882"/>
                    <a:pt x="10000" y="0"/>
                  </a:cubicBezTo>
                </a:path>
              </a:pathLst>
            </a:custGeom>
            <a:noFill/>
            <a:ln cap="rnd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07" name="Google Shape;907;p30"/>
            <p:cNvSpPr/>
            <p:nvPr/>
          </p:nvSpPr>
          <p:spPr>
            <a:xfrm>
              <a:off x="6989440" y="2999640"/>
              <a:ext cx="1425104" cy="501650"/>
            </a:xfrm>
            <a:custGeom>
              <a:rect b="b" l="l" r="r" t="t"/>
              <a:pathLst>
                <a:path extrusionOk="0" h="133" w="379">
                  <a:moveTo>
                    <a:pt x="0" y="105"/>
                  </a:moveTo>
                  <a:cubicBezTo>
                    <a:pt x="44" y="51"/>
                    <a:pt x="90" y="0"/>
                    <a:pt x="178" y="0"/>
                  </a:cubicBezTo>
                  <a:cubicBezTo>
                    <a:pt x="281" y="0"/>
                    <a:pt x="327" y="70"/>
                    <a:pt x="379" y="133"/>
                  </a:cubicBezTo>
                </a:path>
              </a:pathLst>
            </a:custGeom>
            <a:noFill/>
            <a:ln cap="rnd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08" name="Google Shape;908;p30"/>
            <p:cNvSpPr/>
            <p:nvPr/>
          </p:nvSpPr>
          <p:spPr>
            <a:xfrm>
              <a:off x="1409928" y="2992196"/>
              <a:ext cx="2590800" cy="876300"/>
            </a:xfrm>
            <a:custGeom>
              <a:rect b="b" l="l" r="r" t="t"/>
              <a:pathLst>
                <a:path extrusionOk="0" h="232" w="589">
                  <a:moveTo>
                    <a:pt x="0" y="0"/>
                  </a:moveTo>
                  <a:cubicBezTo>
                    <a:pt x="187" y="0"/>
                    <a:pt x="187" y="232"/>
                    <a:pt x="373" y="232"/>
                  </a:cubicBezTo>
                  <a:cubicBezTo>
                    <a:pt x="486" y="232"/>
                    <a:pt x="530" y="148"/>
                    <a:pt x="589" y="81"/>
                  </a:cubicBezTo>
                </a:path>
              </a:pathLst>
            </a:custGeom>
            <a:noFill/>
            <a:ln cap="rnd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05" name="Google Shape;905;p30"/>
            <p:cNvSpPr/>
            <p:nvPr/>
          </p:nvSpPr>
          <p:spPr>
            <a:xfrm>
              <a:off x="8404225" y="2985897"/>
              <a:ext cx="2387371" cy="876300"/>
            </a:xfrm>
            <a:custGeom>
              <a:rect b="b" l="l" r="r" t="t"/>
              <a:pathLst>
                <a:path extrusionOk="0" h="232" w="546">
                  <a:moveTo>
                    <a:pt x="0" y="133"/>
                  </a:moveTo>
                  <a:cubicBezTo>
                    <a:pt x="42" y="185"/>
                    <a:pt x="89" y="232"/>
                    <a:pt x="172" y="232"/>
                  </a:cubicBezTo>
                  <a:cubicBezTo>
                    <a:pt x="359" y="232"/>
                    <a:pt x="359" y="0"/>
                    <a:pt x="546" y="0"/>
                  </a:cubicBezTo>
                </a:path>
              </a:pathLst>
            </a:custGeom>
            <a:noFill/>
            <a:ln cap="rnd" cmpd="sng" w="381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909" name="Google Shape;909;p30"/>
            <p:cNvCxnSpPr/>
            <p:nvPr/>
          </p:nvCxnSpPr>
          <p:spPr>
            <a:xfrm>
              <a:off x="0" y="2992600"/>
              <a:ext cx="1409928" cy="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10" name="Google Shape;910;p30"/>
            <p:cNvSpPr/>
            <p:nvPr/>
          </p:nvSpPr>
          <p:spPr>
            <a:xfrm>
              <a:off x="3995292" y="2997303"/>
              <a:ext cx="1363143" cy="534119"/>
            </a:xfrm>
            <a:custGeom>
              <a:rect b="b" l="l" r="r" t="t"/>
              <a:pathLst>
                <a:path extrusionOk="0" h="9983" w="10070">
                  <a:moveTo>
                    <a:pt x="0" y="5796"/>
                  </a:moveTo>
                  <a:cubicBezTo>
                    <a:pt x="0" y="5796"/>
                    <a:pt x="5034" y="-9702"/>
                    <a:pt x="10070" y="9983"/>
                  </a:cubicBezTo>
                </a:path>
              </a:pathLst>
            </a:custGeom>
            <a:noFill/>
            <a:ln cap="rnd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11" name="Google Shape;911;p30"/>
          <p:cNvGrpSpPr/>
          <p:nvPr/>
        </p:nvGrpSpPr>
        <p:grpSpPr>
          <a:xfrm>
            <a:off x="2946735" y="2502430"/>
            <a:ext cx="209550" cy="575384"/>
            <a:chOff x="2945052" y="2488782"/>
            <a:chExt cx="209550" cy="575384"/>
          </a:xfrm>
        </p:grpSpPr>
        <p:cxnSp>
          <p:nvCxnSpPr>
            <p:cNvPr id="912" name="Google Shape;912;p30"/>
            <p:cNvCxnSpPr/>
            <p:nvPr/>
          </p:nvCxnSpPr>
          <p:spPr>
            <a:xfrm>
              <a:off x="3049827" y="2742474"/>
              <a:ext cx="0" cy="321692"/>
            </a:xfrm>
            <a:prstGeom prst="straightConnector1">
              <a:avLst/>
            </a:prstGeom>
            <a:noFill/>
            <a:ln cap="rnd" cmpd="sng" w="38100">
              <a:solidFill>
                <a:srgbClr val="C7DDEB"/>
              </a:solidFill>
              <a:prstDash val="dot"/>
              <a:round/>
              <a:headEnd len="sm" w="sm" type="none"/>
              <a:tailEnd len="sm" w="sm" type="none"/>
            </a:ln>
          </p:spPr>
        </p:cxnSp>
        <p:grpSp>
          <p:nvGrpSpPr>
            <p:cNvPr id="913" name="Google Shape;913;p30"/>
            <p:cNvGrpSpPr/>
            <p:nvPr/>
          </p:nvGrpSpPr>
          <p:grpSpPr>
            <a:xfrm>
              <a:off x="2945052" y="2488782"/>
              <a:ext cx="209550" cy="209550"/>
              <a:chOff x="8547894" y="3567720"/>
              <a:chExt cx="209550" cy="209550"/>
            </a:xfrm>
          </p:grpSpPr>
          <p:sp>
            <p:nvSpPr>
              <p:cNvPr id="914" name="Google Shape;914;p30"/>
              <p:cNvSpPr/>
              <p:nvPr/>
            </p:nvSpPr>
            <p:spPr>
              <a:xfrm>
                <a:off x="8547894" y="3567720"/>
                <a:ext cx="209550" cy="209550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15" name="Google Shape;915;p30"/>
              <p:cNvSpPr/>
              <p:nvPr/>
            </p:nvSpPr>
            <p:spPr>
              <a:xfrm flipH="1" rot="10800000">
                <a:off x="8617327" y="3637153"/>
                <a:ext cx="70684" cy="70684"/>
              </a:xfrm>
              <a:prstGeom prst="ellipse">
                <a:avLst/>
              </a:prstGeom>
              <a:solidFill>
                <a:schemeClr val="accen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916" name="Google Shape;916;p30"/>
          <p:cNvGrpSpPr/>
          <p:nvPr/>
        </p:nvGrpSpPr>
        <p:grpSpPr>
          <a:xfrm>
            <a:off x="5989388" y="2502430"/>
            <a:ext cx="209550" cy="575384"/>
            <a:chOff x="2945052" y="2488782"/>
            <a:chExt cx="209550" cy="575384"/>
          </a:xfrm>
        </p:grpSpPr>
        <p:cxnSp>
          <p:nvCxnSpPr>
            <p:cNvPr id="917" name="Google Shape;917;p30"/>
            <p:cNvCxnSpPr/>
            <p:nvPr/>
          </p:nvCxnSpPr>
          <p:spPr>
            <a:xfrm>
              <a:off x="3049827" y="2742474"/>
              <a:ext cx="0" cy="321692"/>
            </a:xfrm>
            <a:prstGeom prst="straightConnector1">
              <a:avLst/>
            </a:prstGeom>
            <a:noFill/>
            <a:ln cap="rnd" cmpd="sng" w="38100">
              <a:solidFill>
                <a:srgbClr val="C7DDEB"/>
              </a:solidFill>
              <a:prstDash val="dot"/>
              <a:round/>
              <a:headEnd len="sm" w="sm" type="none"/>
              <a:tailEnd len="sm" w="sm" type="none"/>
            </a:ln>
          </p:spPr>
        </p:cxnSp>
        <p:grpSp>
          <p:nvGrpSpPr>
            <p:cNvPr id="918" name="Google Shape;918;p30"/>
            <p:cNvGrpSpPr/>
            <p:nvPr/>
          </p:nvGrpSpPr>
          <p:grpSpPr>
            <a:xfrm>
              <a:off x="2945052" y="2488782"/>
              <a:ext cx="209550" cy="209550"/>
              <a:chOff x="8547894" y="3567720"/>
              <a:chExt cx="209550" cy="209550"/>
            </a:xfrm>
          </p:grpSpPr>
          <p:sp>
            <p:nvSpPr>
              <p:cNvPr id="919" name="Google Shape;919;p30"/>
              <p:cNvSpPr/>
              <p:nvPr/>
            </p:nvSpPr>
            <p:spPr>
              <a:xfrm>
                <a:off x="8547894" y="3567720"/>
                <a:ext cx="209550" cy="209550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20" name="Google Shape;920;p30"/>
              <p:cNvSpPr/>
              <p:nvPr/>
            </p:nvSpPr>
            <p:spPr>
              <a:xfrm flipH="1" rot="10800000">
                <a:off x="8617327" y="3637153"/>
                <a:ext cx="70684" cy="70684"/>
              </a:xfrm>
              <a:prstGeom prst="ellipse">
                <a:avLst/>
              </a:prstGeom>
              <a:solidFill>
                <a:schemeClr val="accen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921" name="Google Shape;921;p30"/>
          <p:cNvGrpSpPr/>
          <p:nvPr/>
        </p:nvGrpSpPr>
        <p:grpSpPr>
          <a:xfrm>
            <a:off x="9040198" y="2502429"/>
            <a:ext cx="209550" cy="575384"/>
            <a:chOff x="2945052" y="2488782"/>
            <a:chExt cx="209550" cy="575384"/>
          </a:xfrm>
        </p:grpSpPr>
        <p:cxnSp>
          <p:nvCxnSpPr>
            <p:cNvPr id="922" name="Google Shape;922;p30"/>
            <p:cNvCxnSpPr/>
            <p:nvPr/>
          </p:nvCxnSpPr>
          <p:spPr>
            <a:xfrm>
              <a:off x="3049827" y="2742474"/>
              <a:ext cx="0" cy="321692"/>
            </a:xfrm>
            <a:prstGeom prst="straightConnector1">
              <a:avLst/>
            </a:prstGeom>
            <a:noFill/>
            <a:ln cap="rnd" cmpd="sng" w="38100">
              <a:solidFill>
                <a:srgbClr val="C7DDEB"/>
              </a:solidFill>
              <a:prstDash val="dot"/>
              <a:round/>
              <a:headEnd len="sm" w="sm" type="none"/>
              <a:tailEnd len="sm" w="sm" type="none"/>
            </a:ln>
          </p:spPr>
        </p:cxnSp>
        <p:grpSp>
          <p:nvGrpSpPr>
            <p:cNvPr id="923" name="Google Shape;923;p30"/>
            <p:cNvGrpSpPr/>
            <p:nvPr/>
          </p:nvGrpSpPr>
          <p:grpSpPr>
            <a:xfrm>
              <a:off x="2945052" y="2488782"/>
              <a:ext cx="209550" cy="209550"/>
              <a:chOff x="8547894" y="3567720"/>
              <a:chExt cx="209550" cy="209550"/>
            </a:xfrm>
          </p:grpSpPr>
          <p:sp>
            <p:nvSpPr>
              <p:cNvPr id="924" name="Google Shape;924;p30"/>
              <p:cNvSpPr/>
              <p:nvPr/>
            </p:nvSpPr>
            <p:spPr>
              <a:xfrm>
                <a:off x="8547894" y="3567720"/>
                <a:ext cx="209550" cy="209550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25" name="Google Shape;925;p30"/>
              <p:cNvSpPr/>
              <p:nvPr/>
            </p:nvSpPr>
            <p:spPr>
              <a:xfrm flipH="1" rot="10800000">
                <a:off x="8617327" y="3637153"/>
                <a:ext cx="70684" cy="70684"/>
              </a:xfrm>
              <a:prstGeom prst="ellipse">
                <a:avLst/>
              </a:prstGeom>
              <a:solidFill>
                <a:schemeClr val="accen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926" name="Google Shape;926;p30"/>
          <p:cNvGrpSpPr/>
          <p:nvPr/>
        </p:nvGrpSpPr>
        <p:grpSpPr>
          <a:xfrm rot="10800000">
            <a:off x="4467260" y="4738005"/>
            <a:ext cx="209550" cy="575384"/>
            <a:chOff x="2945052" y="2488782"/>
            <a:chExt cx="209550" cy="575384"/>
          </a:xfrm>
        </p:grpSpPr>
        <p:cxnSp>
          <p:nvCxnSpPr>
            <p:cNvPr id="927" name="Google Shape;927;p30"/>
            <p:cNvCxnSpPr/>
            <p:nvPr/>
          </p:nvCxnSpPr>
          <p:spPr>
            <a:xfrm>
              <a:off x="3049827" y="2742474"/>
              <a:ext cx="0" cy="321692"/>
            </a:xfrm>
            <a:prstGeom prst="straightConnector1">
              <a:avLst/>
            </a:prstGeom>
            <a:noFill/>
            <a:ln cap="rnd" cmpd="sng" w="38100">
              <a:solidFill>
                <a:srgbClr val="C7DDEB"/>
              </a:solidFill>
              <a:prstDash val="dot"/>
              <a:round/>
              <a:headEnd len="sm" w="sm" type="none"/>
              <a:tailEnd len="sm" w="sm" type="none"/>
            </a:ln>
          </p:spPr>
        </p:cxnSp>
        <p:grpSp>
          <p:nvGrpSpPr>
            <p:cNvPr id="928" name="Google Shape;928;p30"/>
            <p:cNvGrpSpPr/>
            <p:nvPr/>
          </p:nvGrpSpPr>
          <p:grpSpPr>
            <a:xfrm>
              <a:off x="2945052" y="2488782"/>
              <a:ext cx="209550" cy="209550"/>
              <a:chOff x="8547894" y="3567720"/>
              <a:chExt cx="209550" cy="209550"/>
            </a:xfrm>
          </p:grpSpPr>
          <p:sp>
            <p:nvSpPr>
              <p:cNvPr id="929" name="Google Shape;929;p30"/>
              <p:cNvSpPr/>
              <p:nvPr/>
            </p:nvSpPr>
            <p:spPr>
              <a:xfrm>
                <a:off x="8547894" y="3567720"/>
                <a:ext cx="209550" cy="209550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30" name="Google Shape;930;p30"/>
              <p:cNvSpPr/>
              <p:nvPr/>
            </p:nvSpPr>
            <p:spPr>
              <a:xfrm flipH="1" rot="10800000">
                <a:off x="8617327" y="3637153"/>
                <a:ext cx="70684" cy="70684"/>
              </a:xfrm>
              <a:prstGeom prst="ellipse">
                <a:avLst/>
              </a:prstGeom>
              <a:solidFill>
                <a:schemeClr val="accen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931" name="Google Shape;931;p30"/>
          <p:cNvGrpSpPr/>
          <p:nvPr/>
        </p:nvGrpSpPr>
        <p:grpSpPr>
          <a:xfrm rot="10800000">
            <a:off x="7521737" y="4738006"/>
            <a:ext cx="209550" cy="575384"/>
            <a:chOff x="2945052" y="2488782"/>
            <a:chExt cx="209550" cy="575384"/>
          </a:xfrm>
        </p:grpSpPr>
        <p:cxnSp>
          <p:nvCxnSpPr>
            <p:cNvPr id="932" name="Google Shape;932;p30"/>
            <p:cNvCxnSpPr/>
            <p:nvPr/>
          </p:nvCxnSpPr>
          <p:spPr>
            <a:xfrm>
              <a:off x="3049827" y="2742474"/>
              <a:ext cx="0" cy="321692"/>
            </a:xfrm>
            <a:prstGeom prst="straightConnector1">
              <a:avLst/>
            </a:prstGeom>
            <a:noFill/>
            <a:ln cap="rnd" cmpd="sng" w="38100">
              <a:solidFill>
                <a:srgbClr val="C7DDEB"/>
              </a:solidFill>
              <a:prstDash val="dot"/>
              <a:round/>
              <a:headEnd len="sm" w="sm" type="none"/>
              <a:tailEnd len="sm" w="sm" type="none"/>
            </a:ln>
          </p:spPr>
        </p:cxnSp>
        <p:grpSp>
          <p:nvGrpSpPr>
            <p:cNvPr id="933" name="Google Shape;933;p30"/>
            <p:cNvGrpSpPr/>
            <p:nvPr/>
          </p:nvGrpSpPr>
          <p:grpSpPr>
            <a:xfrm>
              <a:off x="2945052" y="2488782"/>
              <a:ext cx="209550" cy="209550"/>
              <a:chOff x="8547894" y="3567720"/>
              <a:chExt cx="209550" cy="209550"/>
            </a:xfrm>
          </p:grpSpPr>
          <p:sp>
            <p:nvSpPr>
              <p:cNvPr id="934" name="Google Shape;934;p30"/>
              <p:cNvSpPr/>
              <p:nvPr/>
            </p:nvSpPr>
            <p:spPr>
              <a:xfrm>
                <a:off x="8547894" y="3567720"/>
                <a:ext cx="209550" cy="209550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35" name="Google Shape;935;p30"/>
              <p:cNvSpPr/>
              <p:nvPr/>
            </p:nvSpPr>
            <p:spPr>
              <a:xfrm flipH="1" rot="10800000">
                <a:off x="8617327" y="3637153"/>
                <a:ext cx="70684" cy="70684"/>
              </a:xfrm>
              <a:prstGeom prst="ellipse">
                <a:avLst/>
              </a:prstGeom>
              <a:solidFill>
                <a:schemeClr val="accent1"/>
              </a:solidFill>
              <a:ln cap="flat" cmpd="sng" w="127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936" name="Google Shape;936;p30"/>
          <p:cNvSpPr/>
          <p:nvPr/>
        </p:nvSpPr>
        <p:spPr>
          <a:xfrm>
            <a:off x="2531786" y="3077814"/>
            <a:ext cx="1045029" cy="1045029"/>
          </a:xfrm>
          <a:prstGeom prst="ellipse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7" name="Google Shape;937;p30"/>
          <p:cNvSpPr/>
          <p:nvPr/>
        </p:nvSpPr>
        <p:spPr>
          <a:xfrm>
            <a:off x="5576660" y="3077814"/>
            <a:ext cx="1045029" cy="1045029"/>
          </a:xfrm>
          <a:prstGeom prst="ellipse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8" name="Google Shape;938;p30"/>
          <p:cNvSpPr/>
          <p:nvPr/>
        </p:nvSpPr>
        <p:spPr>
          <a:xfrm>
            <a:off x="8627403" y="3077814"/>
            <a:ext cx="1045029" cy="1045029"/>
          </a:xfrm>
          <a:prstGeom prst="ellipse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9" name="Google Shape;939;p30"/>
          <p:cNvSpPr/>
          <p:nvPr/>
        </p:nvSpPr>
        <p:spPr>
          <a:xfrm>
            <a:off x="4029154" y="3687071"/>
            <a:ext cx="1045029" cy="1045029"/>
          </a:xfrm>
          <a:prstGeom prst="ellipse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0" name="Google Shape;940;p30"/>
          <p:cNvSpPr/>
          <p:nvPr/>
        </p:nvSpPr>
        <p:spPr>
          <a:xfrm>
            <a:off x="7097128" y="3687071"/>
            <a:ext cx="1045029" cy="1045029"/>
          </a:xfrm>
          <a:prstGeom prst="ellipse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1" name="Google Shape;941;p30"/>
          <p:cNvSpPr txBox="1"/>
          <p:nvPr/>
        </p:nvSpPr>
        <p:spPr>
          <a:xfrm>
            <a:off x="2131911" y="1840688"/>
            <a:ext cx="1830231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(Non-binding sales price) Is recommended by the dealer/ manufacturer as the retail price.</a:t>
            </a:r>
            <a:endParaRPr/>
          </a:p>
        </p:txBody>
      </p:sp>
      <p:sp>
        <p:nvSpPr>
          <p:cNvPr id="942" name="Google Shape;942;p30"/>
          <p:cNvSpPr txBox="1"/>
          <p:nvPr/>
        </p:nvSpPr>
        <p:spPr>
          <a:xfrm>
            <a:off x="2574265" y="3420772"/>
            <a:ext cx="951860" cy="325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EIA OBSERVATION</a:t>
            </a:r>
            <a:endParaRPr/>
          </a:p>
        </p:txBody>
      </p:sp>
      <p:sp>
        <p:nvSpPr>
          <p:cNvPr id="943" name="Google Shape;943;p30"/>
          <p:cNvSpPr txBox="1"/>
          <p:nvPr/>
        </p:nvSpPr>
        <p:spPr>
          <a:xfrm>
            <a:off x="5176125" y="1825900"/>
            <a:ext cx="1830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Example : 7.99 Dollar</a:t>
            </a:r>
            <a:b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Instead of 8.00 Dollar</a:t>
            </a:r>
            <a:b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basic price structure followed</a:t>
            </a:r>
            <a:endParaRPr/>
          </a:p>
        </p:txBody>
      </p:sp>
      <p:sp>
        <p:nvSpPr>
          <p:cNvPr id="944" name="Google Shape;944;p30"/>
          <p:cNvSpPr txBox="1"/>
          <p:nvPr/>
        </p:nvSpPr>
        <p:spPr>
          <a:xfrm>
            <a:off x="5411041" y="3410659"/>
            <a:ext cx="1363144" cy="348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OPTIMAL PRICE STRUCTURE</a:t>
            </a:r>
            <a:endParaRPr/>
          </a:p>
        </p:txBody>
      </p:sp>
      <p:sp>
        <p:nvSpPr>
          <p:cNvPr id="945" name="Google Shape;945;p30"/>
          <p:cNvSpPr txBox="1"/>
          <p:nvPr/>
        </p:nvSpPr>
        <p:spPr>
          <a:xfrm>
            <a:off x="8384714" y="1840622"/>
            <a:ext cx="1507621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(Opposite of price setting) Using better quality to be set apart from competitors.</a:t>
            </a:r>
            <a:endParaRPr/>
          </a:p>
        </p:txBody>
      </p:sp>
      <p:sp>
        <p:nvSpPr>
          <p:cNvPr id="946" name="Google Shape;946;p30"/>
          <p:cNvSpPr txBox="1"/>
          <p:nvPr/>
        </p:nvSpPr>
        <p:spPr>
          <a:xfrm>
            <a:off x="8723932" y="3422948"/>
            <a:ext cx="865034" cy="325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QUALITY LEADERSHIP</a:t>
            </a:r>
            <a:endParaRPr/>
          </a:p>
        </p:txBody>
      </p:sp>
      <p:sp>
        <p:nvSpPr>
          <p:cNvPr id="947" name="Google Shape;947;p30"/>
          <p:cNvSpPr txBox="1"/>
          <p:nvPr/>
        </p:nvSpPr>
        <p:spPr>
          <a:xfrm>
            <a:off x="3940719" y="5423818"/>
            <a:ext cx="1274704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Reasonable discounts that raise no suspicion from the customer.</a:t>
            </a:r>
            <a:endParaRPr/>
          </a:p>
        </p:txBody>
      </p:sp>
      <p:sp>
        <p:nvSpPr>
          <p:cNvPr id="948" name="Google Shape;948;p30"/>
          <p:cNvSpPr txBox="1"/>
          <p:nvPr/>
        </p:nvSpPr>
        <p:spPr>
          <a:xfrm>
            <a:off x="4178090" y="4032314"/>
            <a:ext cx="718648" cy="325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SPECIAL OFFERS</a:t>
            </a:r>
            <a:endParaRPr/>
          </a:p>
        </p:txBody>
      </p:sp>
      <p:sp>
        <p:nvSpPr>
          <p:cNvPr id="949" name="Google Shape;949;p30"/>
          <p:cNvSpPr txBox="1"/>
          <p:nvPr/>
        </p:nvSpPr>
        <p:spPr>
          <a:xfrm>
            <a:off x="6862105" y="5423818"/>
            <a:ext cx="1507621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Always undercutting the competition with a clear concept as price setter.</a:t>
            </a:r>
            <a:endParaRPr/>
          </a:p>
        </p:txBody>
      </p:sp>
      <p:sp>
        <p:nvSpPr>
          <p:cNvPr id="950" name="Google Shape;950;p30"/>
          <p:cNvSpPr txBox="1"/>
          <p:nvPr/>
        </p:nvSpPr>
        <p:spPr>
          <a:xfrm>
            <a:off x="7270426" y="4032314"/>
            <a:ext cx="717735" cy="325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PRICE SETTING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0"/>
                                        <p:tgtEl>
                                          <p:spTgt spid="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5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6" name="Google Shape;956;p31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957" name="Google Shape;957;p31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58" name="Google Shape;958;p31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59" name="Google Shape;959;p31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60" name="Google Shape;960;p31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61" name="Google Shape;961;p31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62" name="Google Shape;962;p31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63" name="Google Shape;963;p31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964" name="Google Shape;964;p31"/>
          <p:cNvSpPr txBox="1"/>
          <p:nvPr/>
        </p:nvSpPr>
        <p:spPr>
          <a:xfrm>
            <a:off x="3488455" y="536518"/>
            <a:ext cx="533457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Common Implementation Errors</a:t>
            </a:r>
            <a:endParaRPr/>
          </a:p>
        </p:txBody>
      </p:sp>
      <p:sp>
        <p:nvSpPr>
          <p:cNvPr id="965" name="Google Shape;965;p31"/>
          <p:cNvSpPr/>
          <p:nvPr/>
        </p:nvSpPr>
        <p:spPr>
          <a:xfrm flipH="1" rot="-5400000">
            <a:off x="1475905" y="3623664"/>
            <a:ext cx="1023234" cy="4863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6" name="Google Shape;966;p31"/>
          <p:cNvSpPr/>
          <p:nvPr/>
        </p:nvSpPr>
        <p:spPr>
          <a:xfrm flipH="1" rot="-5400000">
            <a:off x="3049966" y="4465801"/>
            <a:ext cx="1023234" cy="4863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7" name="Google Shape;967;p31"/>
          <p:cNvSpPr/>
          <p:nvPr/>
        </p:nvSpPr>
        <p:spPr>
          <a:xfrm flipH="1" rot="-5400000">
            <a:off x="4641788" y="3552406"/>
            <a:ext cx="1023234" cy="4863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8" name="Google Shape;968;p31"/>
          <p:cNvSpPr/>
          <p:nvPr/>
        </p:nvSpPr>
        <p:spPr>
          <a:xfrm flipH="1" rot="-5400000">
            <a:off x="6401994" y="3970601"/>
            <a:ext cx="1023233" cy="4863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9" name="Google Shape;969;p31"/>
          <p:cNvSpPr/>
          <p:nvPr/>
        </p:nvSpPr>
        <p:spPr>
          <a:xfrm flipH="1" rot="-5400000">
            <a:off x="8026967" y="3121654"/>
            <a:ext cx="1023234" cy="4863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0" name="Google Shape;970;p31"/>
          <p:cNvSpPr/>
          <p:nvPr/>
        </p:nvSpPr>
        <p:spPr>
          <a:xfrm flipH="1" rot="-5400000">
            <a:off x="9700808" y="3706233"/>
            <a:ext cx="1135627" cy="4863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1" name="Google Shape;971;p31"/>
          <p:cNvSpPr/>
          <p:nvPr/>
        </p:nvSpPr>
        <p:spPr>
          <a:xfrm rot="945441">
            <a:off x="8259253" y="2379540"/>
            <a:ext cx="2269922" cy="451102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2" name="Google Shape;972;p31"/>
          <p:cNvSpPr/>
          <p:nvPr/>
        </p:nvSpPr>
        <p:spPr>
          <a:xfrm>
            <a:off x="8346591" y="2188673"/>
            <a:ext cx="343116" cy="3431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05</a:t>
            </a:r>
            <a:endParaRPr/>
          </a:p>
        </p:txBody>
      </p:sp>
      <p:sp>
        <p:nvSpPr>
          <p:cNvPr id="973" name="Google Shape;973;p31"/>
          <p:cNvSpPr/>
          <p:nvPr/>
        </p:nvSpPr>
        <p:spPr>
          <a:xfrm>
            <a:off x="1838470" y="2630234"/>
            <a:ext cx="343116" cy="3431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974" name="Google Shape;974;p31"/>
          <p:cNvSpPr/>
          <p:nvPr/>
        </p:nvSpPr>
        <p:spPr>
          <a:xfrm rot="1800000">
            <a:off x="1662825" y="3032438"/>
            <a:ext cx="2269922" cy="451102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5" name="Google Shape;975;p31"/>
          <p:cNvSpPr/>
          <p:nvPr/>
        </p:nvSpPr>
        <p:spPr>
          <a:xfrm>
            <a:off x="3417403" y="3539872"/>
            <a:ext cx="343116" cy="3431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976" name="Google Shape;976;p31"/>
          <p:cNvSpPr/>
          <p:nvPr/>
        </p:nvSpPr>
        <p:spPr>
          <a:xfrm rot="-1800000">
            <a:off x="3241716" y="3031898"/>
            <a:ext cx="2269922" cy="451102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7" name="Google Shape;977;p31"/>
          <p:cNvSpPr/>
          <p:nvPr/>
        </p:nvSpPr>
        <p:spPr>
          <a:xfrm>
            <a:off x="4994488" y="2627853"/>
            <a:ext cx="343116" cy="3431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978" name="Google Shape;978;p31"/>
          <p:cNvSpPr/>
          <p:nvPr/>
        </p:nvSpPr>
        <p:spPr>
          <a:xfrm rot="900000">
            <a:off x="4910441" y="2807467"/>
            <a:ext cx="2269922" cy="451102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9" name="Google Shape;979;p31"/>
          <p:cNvSpPr/>
          <p:nvPr/>
        </p:nvSpPr>
        <p:spPr>
          <a:xfrm>
            <a:off x="6759819" y="3097452"/>
            <a:ext cx="343116" cy="3431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  <p:sp>
        <p:nvSpPr>
          <p:cNvPr id="980" name="Google Shape;980;p31"/>
          <p:cNvSpPr/>
          <p:nvPr/>
        </p:nvSpPr>
        <p:spPr>
          <a:xfrm rot="-1800000">
            <a:off x="6592390" y="2587618"/>
            <a:ext cx="2269922" cy="451102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81" name="Google Shape;981;p31"/>
          <p:cNvSpPr/>
          <p:nvPr/>
        </p:nvSpPr>
        <p:spPr>
          <a:xfrm>
            <a:off x="10097064" y="2674963"/>
            <a:ext cx="343116" cy="3431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06</a:t>
            </a:r>
            <a:endParaRPr/>
          </a:p>
        </p:txBody>
      </p:sp>
      <p:sp>
        <p:nvSpPr>
          <p:cNvPr id="982" name="Google Shape;982;p31"/>
          <p:cNvSpPr txBox="1"/>
          <p:nvPr/>
        </p:nvSpPr>
        <p:spPr>
          <a:xfrm>
            <a:off x="1220063" y="4585953"/>
            <a:ext cx="1507621" cy="3936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General fear of relaying bad messages.</a:t>
            </a:r>
            <a:endParaRPr/>
          </a:p>
        </p:txBody>
      </p:sp>
      <p:sp>
        <p:nvSpPr>
          <p:cNvPr id="983" name="Google Shape;983;p31"/>
          <p:cNvSpPr txBox="1"/>
          <p:nvPr/>
        </p:nvSpPr>
        <p:spPr>
          <a:xfrm>
            <a:off x="2866800" y="5499453"/>
            <a:ext cx="1390420" cy="598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Explaining higher prices to customers requires high self-esteem.</a:t>
            </a:r>
            <a:endParaRPr/>
          </a:p>
        </p:txBody>
      </p:sp>
      <p:sp>
        <p:nvSpPr>
          <p:cNvPr id="984" name="Google Shape;984;p31"/>
          <p:cNvSpPr txBox="1"/>
          <p:nvPr/>
        </p:nvSpPr>
        <p:spPr>
          <a:xfrm>
            <a:off x="4471246" y="4547021"/>
            <a:ext cx="1364318" cy="3936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Sellers assume they are in the weaker position.</a:t>
            </a:r>
            <a:endParaRPr/>
          </a:p>
        </p:txBody>
      </p:sp>
      <p:sp>
        <p:nvSpPr>
          <p:cNvPr id="985" name="Google Shape;985;p31"/>
          <p:cNvSpPr txBox="1"/>
          <p:nvPr/>
        </p:nvSpPr>
        <p:spPr>
          <a:xfrm>
            <a:off x="6350494" y="4909612"/>
            <a:ext cx="1126232" cy="598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Prices &amp; conditions associated with these messages.</a:t>
            </a:r>
            <a:endParaRPr/>
          </a:p>
        </p:txBody>
      </p:sp>
      <p:sp>
        <p:nvSpPr>
          <p:cNvPr id="986" name="Google Shape;986;p31"/>
          <p:cNvSpPr txBox="1"/>
          <p:nvPr/>
        </p:nvSpPr>
        <p:spPr>
          <a:xfrm>
            <a:off x="7784773" y="4094302"/>
            <a:ext cx="1507621" cy="598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Negotiation prices can be worrying, stressful and have a blocking effects.</a:t>
            </a:r>
            <a:endParaRPr/>
          </a:p>
        </p:txBody>
      </p:sp>
      <p:sp>
        <p:nvSpPr>
          <p:cNvPr id="987" name="Google Shape;987;p31"/>
          <p:cNvSpPr txBox="1"/>
          <p:nvPr/>
        </p:nvSpPr>
        <p:spPr>
          <a:xfrm>
            <a:off x="9382746" y="4725417"/>
            <a:ext cx="1771750" cy="804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Many buyers know this and  take advantage of it e.g. threatening to change suppliers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2" name="Shape 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" name="Google Shape;993;p32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994" name="Google Shape;994;p32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5" name="Google Shape;995;p32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6" name="Google Shape;996;p32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7" name="Google Shape;997;p32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8" name="Google Shape;998;p32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9" name="Google Shape;999;p32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00" name="Google Shape;1000;p32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001" name="Google Shape;1001;p32"/>
          <p:cNvSpPr/>
          <p:nvPr/>
        </p:nvSpPr>
        <p:spPr>
          <a:xfrm>
            <a:off x="2452218" y="1886793"/>
            <a:ext cx="3042920" cy="973137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288000" spcFirstLastPara="1" rIns="720000" wrap="square" tIns="0">
            <a:noAutofit/>
          </a:bodyPr>
          <a:lstStyle/>
          <a:p>
            <a:pPr indent="0" lvl="0" marL="0" marR="0" rtl="0" algn="l">
              <a:lnSpc>
                <a:spcPct val="18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“Our competition is raising their prices but are still cheaper!”</a:t>
            </a:r>
            <a:endParaRPr/>
          </a:p>
        </p:txBody>
      </p:sp>
      <p:sp>
        <p:nvSpPr>
          <p:cNvPr id="1002" name="Google Shape;1002;p32"/>
          <p:cNvSpPr/>
          <p:nvPr/>
        </p:nvSpPr>
        <p:spPr>
          <a:xfrm>
            <a:off x="4884226" y="1957862"/>
            <a:ext cx="1221824" cy="8309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1003" name="Google Shape;1003;p32"/>
          <p:cNvSpPr/>
          <p:nvPr/>
        </p:nvSpPr>
        <p:spPr>
          <a:xfrm>
            <a:off x="5508174" y="3031258"/>
            <a:ext cx="3042920" cy="973137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288000" spcFirstLastPara="1" rIns="720000" wrap="square" tIns="0">
            <a:noAutofit/>
          </a:bodyPr>
          <a:lstStyle/>
          <a:p>
            <a:pPr indent="0" lvl="0" marL="0" marR="0" rtl="0" algn="l">
              <a:lnSpc>
                <a:spcPct val="18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“If we reduce the prices, we’ll  get less money!”</a:t>
            </a:r>
            <a:endParaRPr/>
          </a:p>
        </p:txBody>
      </p:sp>
      <p:sp>
        <p:nvSpPr>
          <p:cNvPr id="1004" name="Google Shape;1004;p32"/>
          <p:cNvSpPr/>
          <p:nvPr/>
        </p:nvSpPr>
        <p:spPr>
          <a:xfrm>
            <a:off x="7940182" y="3102327"/>
            <a:ext cx="1221824" cy="830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1005" name="Google Shape;1005;p32"/>
          <p:cNvSpPr/>
          <p:nvPr/>
        </p:nvSpPr>
        <p:spPr>
          <a:xfrm>
            <a:off x="3913656" y="4175725"/>
            <a:ext cx="3042920" cy="973137"/>
          </a:xfrm>
          <a:prstGeom prst="rect">
            <a:avLst/>
          </a:prstGeom>
          <a:noFill/>
          <a:ln cap="flat" cmpd="sng" w="381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288000" spcFirstLastPara="1" rIns="720000" wrap="square" tIns="0">
            <a:noAutofit/>
          </a:bodyPr>
          <a:lstStyle/>
          <a:p>
            <a:pPr indent="0" lvl="0" marL="0" marR="0" rtl="0" algn="l">
              <a:lnSpc>
                <a:spcPct val="18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“It’s hard enough to keep our current prices!”</a:t>
            </a:r>
            <a:endParaRPr/>
          </a:p>
        </p:txBody>
      </p:sp>
      <p:sp>
        <p:nvSpPr>
          <p:cNvPr id="1006" name="Google Shape;1006;p32"/>
          <p:cNvSpPr/>
          <p:nvPr/>
        </p:nvSpPr>
        <p:spPr>
          <a:xfrm>
            <a:off x="6345664" y="4246794"/>
            <a:ext cx="1221824" cy="8309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1007" name="Google Shape;1007;p32"/>
          <p:cNvSpPr/>
          <p:nvPr/>
        </p:nvSpPr>
        <p:spPr>
          <a:xfrm>
            <a:off x="7029252" y="5320192"/>
            <a:ext cx="3042920" cy="973137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288000" spcFirstLastPara="1" rIns="720000" wrap="square" tIns="0">
            <a:noAutofit/>
          </a:bodyPr>
          <a:lstStyle/>
          <a:p>
            <a:pPr indent="0" lvl="0" marL="0" marR="0" rtl="0" algn="l">
              <a:lnSpc>
                <a:spcPct val="18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“It’s hard enough to keep our current prices!”</a:t>
            </a:r>
            <a:endParaRPr/>
          </a:p>
        </p:txBody>
      </p:sp>
      <p:sp>
        <p:nvSpPr>
          <p:cNvPr id="1008" name="Google Shape;1008;p32"/>
          <p:cNvSpPr/>
          <p:nvPr/>
        </p:nvSpPr>
        <p:spPr>
          <a:xfrm>
            <a:off x="9461260" y="5391261"/>
            <a:ext cx="1221824" cy="8309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  <p:sp>
        <p:nvSpPr>
          <p:cNvPr id="1009" name="Google Shape;1009;p32"/>
          <p:cNvSpPr txBox="1"/>
          <p:nvPr/>
        </p:nvSpPr>
        <p:spPr>
          <a:xfrm>
            <a:off x="748227" y="758943"/>
            <a:ext cx="5742513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Common Implementation Errors</a:t>
            </a:r>
            <a:endParaRPr/>
          </a:p>
        </p:txBody>
      </p:sp>
      <p:cxnSp>
        <p:nvCxnSpPr>
          <p:cNvPr id="1010" name="Google Shape;1010;p32"/>
          <p:cNvCxnSpPr/>
          <p:nvPr/>
        </p:nvCxnSpPr>
        <p:spPr>
          <a:xfrm rot="10800000">
            <a:off x="758024" y="191782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1" name="Google Shape;1011;p32"/>
          <p:cNvCxnSpPr/>
          <p:nvPr/>
        </p:nvCxnSpPr>
        <p:spPr>
          <a:xfrm rot="10800000">
            <a:off x="11394946" y="446030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2" name="Google Shape;1012;p32"/>
          <p:cNvCxnSpPr/>
          <p:nvPr/>
        </p:nvCxnSpPr>
        <p:spPr>
          <a:xfrm rot="10800000">
            <a:off x="2255520" y="-44309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3" name="Google Shape;1013;p32"/>
          <p:cNvCxnSpPr/>
          <p:nvPr/>
        </p:nvCxnSpPr>
        <p:spPr>
          <a:xfrm rot="10800000">
            <a:off x="9883501" y="50321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4" name="Google Shape;1014;p32"/>
          <p:cNvCxnSpPr/>
          <p:nvPr/>
        </p:nvCxnSpPr>
        <p:spPr>
          <a:xfrm rot="10800000">
            <a:off x="2250831" y="4934060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9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0" name="Google Shape;1020;p33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1021" name="Google Shape;1021;p33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22" name="Google Shape;1022;p33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23" name="Google Shape;1023;p33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24" name="Google Shape;1024;p33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25" name="Google Shape;1025;p33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26" name="Google Shape;1026;p33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27" name="Google Shape;1027;p33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028" name="Google Shape;1028;p33"/>
          <p:cNvSpPr txBox="1"/>
          <p:nvPr/>
        </p:nvSpPr>
        <p:spPr>
          <a:xfrm>
            <a:off x="748227" y="1031479"/>
            <a:ext cx="5899699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Poppins"/>
              <a:buNone/>
            </a:pPr>
            <a:r>
              <a:rPr b="1" lang="en-US" sz="2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Risks from Insecure Employees</a:t>
            </a:r>
            <a:endParaRPr/>
          </a:p>
        </p:txBody>
      </p:sp>
      <p:grpSp>
        <p:nvGrpSpPr>
          <p:cNvPr id="1029" name="Google Shape;1029;p33"/>
          <p:cNvGrpSpPr/>
          <p:nvPr/>
        </p:nvGrpSpPr>
        <p:grpSpPr>
          <a:xfrm>
            <a:off x="780123" y="557174"/>
            <a:ext cx="1448566" cy="425088"/>
            <a:chOff x="1523999" y="765175"/>
            <a:chExt cx="1002507" cy="294190"/>
          </a:xfrm>
        </p:grpSpPr>
        <p:sp>
          <p:nvSpPr>
            <p:cNvPr id="1030" name="Google Shape;1030;p33"/>
            <p:cNvSpPr/>
            <p:nvPr/>
          </p:nvSpPr>
          <p:spPr>
            <a:xfrm>
              <a:off x="1523999" y="765175"/>
              <a:ext cx="1002507" cy="2220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Risk in Pricing</a:t>
              </a:r>
              <a:endParaRPr/>
            </a:p>
          </p:txBody>
        </p:sp>
        <p:sp>
          <p:nvSpPr>
            <p:cNvPr id="1031" name="Google Shape;1031;p33"/>
            <p:cNvSpPr/>
            <p:nvPr/>
          </p:nvSpPr>
          <p:spPr>
            <a:xfrm flipH="1" rot="10800000">
              <a:off x="1524000" y="987188"/>
              <a:ext cx="72580" cy="7217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32" name="Google Shape;1032;p33"/>
          <p:cNvGrpSpPr/>
          <p:nvPr/>
        </p:nvGrpSpPr>
        <p:grpSpPr>
          <a:xfrm>
            <a:off x="1870434" y="3052765"/>
            <a:ext cx="8826244" cy="2077379"/>
            <a:chOff x="2239808" y="2566987"/>
            <a:chExt cx="8255318" cy="1892164"/>
          </a:xfrm>
        </p:grpSpPr>
        <p:sp>
          <p:nvSpPr>
            <p:cNvPr id="1033" name="Google Shape;1033;p33"/>
            <p:cNvSpPr/>
            <p:nvPr/>
          </p:nvSpPr>
          <p:spPr>
            <a:xfrm>
              <a:off x="2239962" y="2566987"/>
              <a:ext cx="1724025" cy="1724025"/>
            </a:xfrm>
            <a:prstGeom prst="donut">
              <a:avLst>
                <a:gd fmla="val 2307" name="adj"/>
              </a:avLst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4" name="Google Shape;1034;p33"/>
            <p:cNvSpPr/>
            <p:nvPr/>
          </p:nvSpPr>
          <p:spPr>
            <a:xfrm>
              <a:off x="4725987" y="2566987"/>
              <a:ext cx="1724025" cy="1724025"/>
            </a:xfrm>
            <a:prstGeom prst="donut">
              <a:avLst>
                <a:gd fmla="val 2539" name="adj"/>
              </a:avLst>
            </a:prstGeom>
            <a:solidFill>
              <a:schemeClr val="accent3">
                <a:alpha val="20000"/>
              </a:scheme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5" name="Google Shape;1035;p33"/>
            <p:cNvSpPr/>
            <p:nvPr/>
          </p:nvSpPr>
          <p:spPr>
            <a:xfrm>
              <a:off x="6002337" y="2566987"/>
              <a:ext cx="1724025" cy="1724025"/>
            </a:xfrm>
            <a:prstGeom prst="donut">
              <a:avLst>
                <a:gd fmla="val 2553" name="adj"/>
              </a:avLst>
            </a:prstGeom>
            <a:solidFill>
              <a:schemeClr val="accent4">
                <a:alpha val="20000"/>
              </a:scheme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6" name="Google Shape;1036;p33"/>
            <p:cNvSpPr/>
            <p:nvPr/>
          </p:nvSpPr>
          <p:spPr>
            <a:xfrm>
              <a:off x="7231062" y="2566987"/>
              <a:ext cx="1724025" cy="1724025"/>
            </a:xfrm>
            <a:prstGeom prst="donut">
              <a:avLst>
                <a:gd fmla="val 2553" name="adj"/>
              </a:avLst>
            </a:prstGeom>
            <a:solidFill>
              <a:schemeClr val="accent5">
                <a:alpha val="20000"/>
              </a:scheme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7" name="Google Shape;1037;p33"/>
            <p:cNvSpPr/>
            <p:nvPr/>
          </p:nvSpPr>
          <p:spPr>
            <a:xfrm>
              <a:off x="8488362" y="2566987"/>
              <a:ext cx="1724025" cy="1724025"/>
            </a:xfrm>
            <a:prstGeom prst="donut">
              <a:avLst>
                <a:gd fmla="val 2550" name="adj"/>
              </a:avLst>
            </a:prstGeom>
            <a:solidFill>
              <a:schemeClr val="accent6">
                <a:alpha val="20000"/>
              </a:scheme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8" name="Google Shape;1038;p33"/>
            <p:cNvSpPr/>
            <p:nvPr/>
          </p:nvSpPr>
          <p:spPr>
            <a:xfrm>
              <a:off x="3497262" y="2566987"/>
              <a:ext cx="1724025" cy="1724025"/>
            </a:xfrm>
            <a:prstGeom prst="donut">
              <a:avLst>
                <a:gd fmla="val 2516" name="adj"/>
              </a:avLst>
            </a:prstGeom>
            <a:solidFill>
              <a:schemeClr val="accent2">
                <a:alpha val="20000"/>
              </a:schemeClr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039" name="Google Shape;1039;p33"/>
            <p:cNvGrpSpPr/>
            <p:nvPr/>
          </p:nvGrpSpPr>
          <p:grpSpPr>
            <a:xfrm>
              <a:off x="2239808" y="2627263"/>
              <a:ext cx="8255318" cy="1831887"/>
              <a:chOff x="68108" y="341263"/>
              <a:chExt cx="8255318" cy="1831887"/>
            </a:xfrm>
          </p:grpSpPr>
          <p:sp>
            <p:nvSpPr>
              <p:cNvPr id="1040" name="Google Shape;1040;p33"/>
              <p:cNvSpPr/>
              <p:nvPr/>
            </p:nvSpPr>
            <p:spPr>
              <a:xfrm>
                <a:off x="7027905" y="609682"/>
                <a:ext cx="1295522" cy="129527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1" name="Google Shape;1041;p33"/>
              <p:cNvSpPr/>
              <p:nvPr/>
            </p:nvSpPr>
            <p:spPr>
              <a:xfrm>
                <a:off x="7071528" y="652866"/>
                <a:ext cx="1209099" cy="1208909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2" name="Google Shape;1042;p33"/>
              <p:cNvSpPr txBox="1"/>
              <p:nvPr/>
            </p:nvSpPr>
            <p:spPr>
              <a:xfrm>
                <a:off x="7244374" y="825600"/>
                <a:ext cx="863407" cy="863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16500" lIns="16500" spcFirstLastPara="1" rIns="16500" wrap="square" tIns="165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300"/>
                  <a:buFont typeface="Poppins"/>
                  <a:buNone/>
                </a:pPr>
                <a:r>
                  <a:rPr b="0" i="0" lang="en-US" sz="13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06</a:t>
                </a:r>
                <a:endParaRPr/>
              </a:p>
            </p:txBody>
          </p:sp>
          <p:sp>
            <p:nvSpPr>
              <p:cNvPr id="1043" name="Google Shape;1043;p33"/>
              <p:cNvSpPr/>
              <p:nvPr/>
            </p:nvSpPr>
            <p:spPr>
              <a:xfrm rot="2700000">
                <a:off x="5689673" y="609537"/>
                <a:ext cx="1295340" cy="1295340"/>
              </a:xfrm>
              <a:prstGeom prst="teardrop">
                <a:avLst>
                  <a:gd fmla="val 100000" name="adj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4" name="Google Shape;1044;p33"/>
              <p:cNvSpPr/>
              <p:nvPr/>
            </p:nvSpPr>
            <p:spPr>
              <a:xfrm>
                <a:off x="5733205" y="652866"/>
                <a:ext cx="1209099" cy="1208909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5" name="Google Shape;1045;p33"/>
              <p:cNvSpPr txBox="1"/>
              <p:nvPr/>
            </p:nvSpPr>
            <p:spPr>
              <a:xfrm>
                <a:off x="5906051" y="825600"/>
                <a:ext cx="863407" cy="863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16500" lIns="16500" spcFirstLastPara="1" rIns="16500" wrap="square" tIns="165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300"/>
                  <a:buFont typeface="Poppins"/>
                  <a:buNone/>
                </a:pPr>
                <a:r>
                  <a:rPr b="0" i="0" lang="en-US" sz="13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05</a:t>
                </a:r>
                <a:endParaRPr/>
              </a:p>
            </p:txBody>
          </p:sp>
          <p:sp>
            <p:nvSpPr>
              <p:cNvPr id="1046" name="Google Shape;1046;p33"/>
              <p:cNvSpPr/>
              <p:nvPr/>
            </p:nvSpPr>
            <p:spPr>
              <a:xfrm rot="2700000">
                <a:off x="4351350" y="609537"/>
                <a:ext cx="1295340" cy="1295340"/>
              </a:xfrm>
              <a:prstGeom prst="teardrop">
                <a:avLst>
                  <a:gd fmla="val 100000" name="adj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7" name="Google Shape;1047;p33"/>
              <p:cNvSpPr/>
              <p:nvPr/>
            </p:nvSpPr>
            <p:spPr>
              <a:xfrm>
                <a:off x="4394882" y="652866"/>
                <a:ext cx="1209099" cy="1208909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8" name="Google Shape;1048;p33"/>
              <p:cNvSpPr txBox="1"/>
              <p:nvPr/>
            </p:nvSpPr>
            <p:spPr>
              <a:xfrm>
                <a:off x="4567728" y="825600"/>
                <a:ext cx="863407" cy="863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16500" lIns="16500" spcFirstLastPara="1" rIns="16500" wrap="square" tIns="165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300"/>
                  <a:buFont typeface="Poppins"/>
                  <a:buNone/>
                </a:pPr>
                <a:r>
                  <a:rPr b="0" i="0" lang="en-US" sz="13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04</a:t>
                </a:r>
                <a:endParaRPr/>
              </a:p>
            </p:txBody>
          </p:sp>
          <p:sp>
            <p:nvSpPr>
              <p:cNvPr id="1049" name="Google Shape;1049;p33"/>
              <p:cNvSpPr/>
              <p:nvPr/>
            </p:nvSpPr>
            <p:spPr>
              <a:xfrm rot="2700000">
                <a:off x="3013027" y="609537"/>
                <a:ext cx="1295340" cy="1295340"/>
              </a:xfrm>
              <a:prstGeom prst="teardrop">
                <a:avLst>
                  <a:gd fmla="val 100000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0" name="Google Shape;1050;p33"/>
              <p:cNvSpPr/>
              <p:nvPr/>
            </p:nvSpPr>
            <p:spPr>
              <a:xfrm>
                <a:off x="3056559" y="652866"/>
                <a:ext cx="1209099" cy="1208909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1" name="Google Shape;1051;p33"/>
              <p:cNvSpPr txBox="1"/>
              <p:nvPr/>
            </p:nvSpPr>
            <p:spPr>
              <a:xfrm>
                <a:off x="3228582" y="825600"/>
                <a:ext cx="863407" cy="863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16500" lIns="16500" spcFirstLastPara="1" rIns="16500" wrap="square" tIns="165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300"/>
                  <a:buFont typeface="Poppins"/>
                  <a:buNone/>
                </a:pPr>
                <a:r>
                  <a:rPr b="0" i="0" lang="en-US" sz="13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03</a:t>
                </a:r>
                <a:endParaRPr/>
              </a:p>
            </p:txBody>
          </p:sp>
          <p:sp>
            <p:nvSpPr>
              <p:cNvPr id="1052" name="Google Shape;1052;p33"/>
              <p:cNvSpPr/>
              <p:nvPr/>
            </p:nvSpPr>
            <p:spPr>
              <a:xfrm rot="2700000">
                <a:off x="1674705" y="609537"/>
                <a:ext cx="1295340" cy="1295340"/>
              </a:xfrm>
              <a:prstGeom prst="teardrop">
                <a:avLst>
                  <a:gd fmla="val 10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3" name="Google Shape;1053;p33"/>
              <p:cNvSpPr/>
              <p:nvPr/>
            </p:nvSpPr>
            <p:spPr>
              <a:xfrm>
                <a:off x="1718237" y="652866"/>
                <a:ext cx="1209099" cy="1208909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4" name="Google Shape;1054;p33"/>
              <p:cNvSpPr txBox="1"/>
              <p:nvPr/>
            </p:nvSpPr>
            <p:spPr>
              <a:xfrm>
                <a:off x="1890260" y="825600"/>
                <a:ext cx="863407" cy="863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16500" lIns="16500" spcFirstLastPara="1" rIns="16500" wrap="square" tIns="165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300"/>
                  <a:buFont typeface="Poppins"/>
                  <a:buNone/>
                </a:pPr>
                <a:r>
                  <a:rPr b="0" i="0" lang="en-US" sz="13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02</a:t>
                </a:r>
                <a:endParaRPr/>
              </a:p>
            </p:txBody>
          </p:sp>
          <p:sp>
            <p:nvSpPr>
              <p:cNvPr id="1055" name="Google Shape;1055;p33"/>
              <p:cNvSpPr/>
              <p:nvPr/>
            </p:nvSpPr>
            <p:spPr>
              <a:xfrm rot="2700000">
                <a:off x="336382" y="609537"/>
                <a:ext cx="1295340" cy="1295340"/>
              </a:xfrm>
              <a:prstGeom prst="teardrop">
                <a:avLst>
                  <a:gd fmla="val 10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6" name="Google Shape;1056;p33"/>
              <p:cNvSpPr/>
              <p:nvPr/>
            </p:nvSpPr>
            <p:spPr>
              <a:xfrm>
                <a:off x="379091" y="652866"/>
                <a:ext cx="1209099" cy="1208909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7" name="Google Shape;1057;p33"/>
              <p:cNvSpPr txBox="1"/>
              <p:nvPr/>
            </p:nvSpPr>
            <p:spPr>
              <a:xfrm>
                <a:off x="551937" y="825600"/>
                <a:ext cx="863407" cy="863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16500" lIns="16500" spcFirstLastPara="1" rIns="16500" wrap="square" tIns="165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300"/>
                  <a:buFont typeface="Poppins"/>
                  <a:buNone/>
                </a:pPr>
                <a:r>
                  <a:rPr b="0" i="0" lang="en-US" sz="13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01</a:t>
                </a:r>
                <a:endParaRPr/>
              </a:p>
            </p:txBody>
          </p:sp>
        </p:grpSp>
      </p:grpSp>
      <p:sp>
        <p:nvSpPr>
          <p:cNvPr id="1058" name="Google Shape;1058;p33"/>
          <p:cNvSpPr txBox="1"/>
          <p:nvPr/>
        </p:nvSpPr>
        <p:spPr>
          <a:xfrm>
            <a:off x="1521458" y="2127932"/>
            <a:ext cx="1612065" cy="764559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14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01. </a:t>
            </a:r>
            <a:endParaRPr/>
          </a:p>
          <a:p>
            <a:pPr indent="0" lvl="0" marL="0" marR="0" rtl="0" algn="l">
              <a:lnSpc>
                <a:spcPct val="164444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Yielding too quickly to customer price demands.</a:t>
            </a:r>
            <a:endParaRPr/>
          </a:p>
        </p:txBody>
      </p:sp>
      <p:sp>
        <p:nvSpPr>
          <p:cNvPr id="1059" name="Google Shape;1059;p33"/>
          <p:cNvSpPr txBox="1"/>
          <p:nvPr/>
        </p:nvSpPr>
        <p:spPr>
          <a:xfrm>
            <a:off x="4569389" y="2127932"/>
            <a:ext cx="1622176" cy="764559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14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03.</a:t>
            </a:r>
            <a:endParaRPr/>
          </a:p>
          <a:p>
            <a:pPr indent="0" lvl="0" marL="0" marR="0" rtl="0" algn="l">
              <a:lnSpc>
                <a:spcPct val="164444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No knowledge of selling tactics in price negotiation.</a:t>
            </a:r>
            <a:endParaRPr/>
          </a:p>
        </p:txBody>
      </p:sp>
      <p:sp>
        <p:nvSpPr>
          <p:cNvPr id="1060" name="Google Shape;1060;p33"/>
          <p:cNvSpPr txBox="1"/>
          <p:nvPr/>
        </p:nvSpPr>
        <p:spPr>
          <a:xfrm>
            <a:off x="7620847" y="2127932"/>
            <a:ext cx="1910812" cy="764559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14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05.</a:t>
            </a:r>
            <a:endParaRPr/>
          </a:p>
          <a:p>
            <a:pPr indent="0" lvl="0" marL="0" marR="0" rtl="0" algn="l">
              <a:lnSpc>
                <a:spcPct val="164444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Underestimating the negotiating skills of buyer’s or customers</a:t>
            </a:r>
            <a:endParaRPr/>
          </a:p>
        </p:txBody>
      </p:sp>
      <p:sp>
        <p:nvSpPr>
          <p:cNvPr id="1061" name="Google Shape;1061;p33"/>
          <p:cNvSpPr txBox="1"/>
          <p:nvPr/>
        </p:nvSpPr>
        <p:spPr>
          <a:xfrm>
            <a:off x="9135309" y="5126352"/>
            <a:ext cx="1686826" cy="572199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14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06.</a:t>
            </a:r>
            <a:endParaRPr/>
          </a:p>
          <a:p>
            <a:pPr indent="0" lvl="0" marL="0" marR="0" rtl="0" algn="l">
              <a:lnSpc>
                <a:spcPct val="164444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Lack of assertiveness</a:t>
            </a:r>
            <a:endParaRPr/>
          </a:p>
        </p:txBody>
      </p:sp>
      <p:sp>
        <p:nvSpPr>
          <p:cNvPr id="1062" name="Google Shape;1062;p33"/>
          <p:cNvSpPr txBox="1"/>
          <p:nvPr/>
        </p:nvSpPr>
        <p:spPr>
          <a:xfrm>
            <a:off x="6103358" y="5126352"/>
            <a:ext cx="1640427" cy="572199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14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04.</a:t>
            </a:r>
            <a:endParaRPr/>
          </a:p>
          <a:p>
            <a:pPr indent="0" lvl="0" marL="0" marR="0" rtl="0" algn="l">
              <a:lnSpc>
                <a:spcPct val="164444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No segment specific work</a:t>
            </a:r>
            <a:endParaRPr/>
          </a:p>
        </p:txBody>
      </p:sp>
      <p:sp>
        <p:nvSpPr>
          <p:cNvPr id="1063" name="Google Shape;1063;p33"/>
          <p:cNvSpPr txBox="1"/>
          <p:nvPr/>
        </p:nvSpPr>
        <p:spPr>
          <a:xfrm>
            <a:off x="3071019" y="5126352"/>
            <a:ext cx="1603699" cy="572199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14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02.</a:t>
            </a:r>
            <a:endParaRPr/>
          </a:p>
          <a:p>
            <a:pPr indent="0" lvl="0" marL="0" marR="0" rtl="0" algn="l">
              <a:lnSpc>
                <a:spcPct val="164444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Fear of price negotiations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8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9" name="Google Shape;1069;p34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1070" name="Google Shape;1070;p34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1" name="Google Shape;1071;p34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2" name="Google Shape;1072;p34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3" name="Google Shape;1073;p34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4" name="Google Shape;1074;p34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5" name="Google Shape;1075;p34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6" name="Google Shape;1076;p34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077" name="Google Shape;1077;p34"/>
          <p:cNvSpPr txBox="1"/>
          <p:nvPr/>
        </p:nvSpPr>
        <p:spPr>
          <a:xfrm>
            <a:off x="748227" y="1475230"/>
            <a:ext cx="3953567" cy="81076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Poppins"/>
              <a:buNone/>
            </a:pPr>
            <a:r>
              <a:rPr b="1" lang="en-US" sz="20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Checklist for Improving Negotiating Skills</a:t>
            </a:r>
            <a:endParaRPr/>
          </a:p>
        </p:txBody>
      </p:sp>
      <p:grpSp>
        <p:nvGrpSpPr>
          <p:cNvPr id="1078" name="Google Shape;1078;p34"/>
          <p:cNvGrpSpPr/>
          <p:nvPr/>
        </p:nvGrpSpPr>
        <p:grpSpPr>
          <a:xfrm>
            <a:off x="780123" y="1000925"/>
            <a:ext cx="1448566" cy="425088"/>
            <a:chOff x="1523999" y="765175"/>
            <a:chExt cx="1002507" cy="294190"/>
          </a:xfrm>
        </p:grpSpPr>
        <p:sp>
          <p:nvSpPr>
            <p:cNvPr id="1079" name="Google Shape;1079;p34"/>
            <p:cNvSpPr/>
            <p:nvPr/>
          </p:nvSpPr>
          <p:spPr>
            <a:xfrm>
              <a:off x="1523999" y="765175"/>
              <a:ext cx="1002507" cy="2220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Checklists</a:t>
              </a:r>
              <a:endParaRPr/>
            </a:p>
          </p:txBody>
        </p:sp>
        <p:sp>
          <p:nvSpPr>
            <p:cNvPr id="1080" name="Google Shape;1080;p34"/>
            <p:cNvSpPr/>
            <p:nvPr/>
          </p:nvSpPr>
          <p:spPr>
            <a:xfrm flipH="1" rot="10800000">
              <a:off x="1524000" y="987188"/>
              <a:ext cx="72580" cy="7217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081" name="Google Shape;1081;p34"/>
          <p:cNvSpPr/>
          <p:nvPr/>
        </p:nvSpPr>
        <p:spPr>
          <a:xfrm>
            <a:off x="3041710" y="3065929"/>
            <a:ext cx="3058922" cy="17301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REFUTE ARGUMENTS</a:t>
            </a:r>
            <a:endParaRPr/>
          </a:p>
        </p:txBody>
      </p:sp>
      <p:cxnSp>
        <p:nvCxnSpPr>
          <p:cNvPr id="1082" name="Google Shape;1082;p34"/>
          <p:cNvCxnSpPr/>
          <p:nvPr/>
        </p:nvCxnSpPr>
        <p:spPr>
          <a:xfrm>
            <a:off x="3046330" y="4764751"/>
            <a:ext cx="1520214" cy="0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83" name="Google Shape;1083;p34"/>
          <p:cNvSpPr txBox="1"/>
          <p:nvPr/>
        </p:nvSpPr>
        <p:spPr>
          <a:xfrm>
            <a:off x="3230739" y="5032874"/>
            <a:ext cx="2676219" cy="13183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Determine the significance of. The argument in question.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Check whether the argument is appropriate or relevant.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Reason against any false argument by its own justification, and then with the conclusion.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Figure out what is important for the other                        party or what he wants to hear</a:t>
            </a:r>
            <a:endParaRPr/>
          </a:p>
        </p:txBody>
      </p:sp>
      <p:sp>
        <p:nvSpPr>
          <p:cNvPr id="1084" name="Google Shape;1084;p34"/>
          <p:cNvSpPr/>
          <p:nvPr/>
        </p:nvSpPr>
        <p:spPr>
          <a:xfrm>
            <a:off x="6096012" y="0"/>
            <a:ext cx="3049682" cy="17301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DIRECT THE CONVERSATION WITH</a:t>
            </a:r>
            <a:b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QUESTIONING TECHNIQUES</a:t>
            </a:r>
            <a:endParaRPr/>
          </a:p>
        </p:txBody>
      </p:sp>
      <p:cxnSp>
        <p:nvCxnSpPr>
          <p:cNvPr id="1085" name="Google Shape;1085;p34"/>
          <p:cNvCxnSpPr/>
          <p:nvPr/>
        </p:nvCxnSpPr>
        <p:spPr>
          <a:xfrm>
            <a:off x="6100632" y="1698822"/>
            <a:ext cx="1520214" cy="0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86" name="Google Shape;1086;p34"/>
          <p:cNvSpPr txBox="1"/>
          <p:nvPr/>
        </p:nvSpPr>
        <p:spPr>
          <a:xfrm>
            <a:off x="6285042" y="1966945"/>
            <a:ext cx="2537223" cy="1128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Ask “WH” questions: “when, why, how?”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Develop solution together.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Ask questions that arouse sympathy and interest.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Ask neutral and factual questions.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After dealing with all questions, turn the         conversation to the advantages of your skills.</a:t>
            </a:r>
            <a:endParaRPr/>
          </a:p>
        </p:txBody>
      </p:sp>
      <p:sp>
        <p:nvSpPr>
          <p:cNvPr id="1087" name="Google Shape;1087;p34"/>
          <p:cNvSpPr/>
          <p:nvPr/>
        </p:nvSpPr>
        <p:spPr>
          <a:xfrm>
            <a:off x="9145683" y="3065929"/>
            <a:ext cx="3049682" cy="17301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AVOID ERRORS</a:t>
            </a:r>
            <a:endParaRPr/>
          </a:p>
        </p:txBody>
      </p:sp>
      <p:cxnSp>
        <p:nvCxnSpPr>
          <p:cNvPr id="1088" name="Google Shape;1088;p34"/>
          <p:cNvCxnSpPr/>
          <p:nvPr/>
        </p:nvCxnSpPr>
        <p:spPr>
          <a:xfrm>
            <a:off x="9150303" y="4764751"/>
            <a:ext cx="1520214" cy="0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89" name="Google Shape;1089;p34"/>
          <p:cNvSpPr txBox="1"/>
          <p:nvPr/>
        </p:nvSpPr>
        <p:spPr>
          <a:xfrm>
            <a:off x="9334712" y="5032874"/>
            <a:ext cx="2254773" cy="11330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Negotiate.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 persistent.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Always ask if something is unclear.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Define upper and lower targets.</a:t>
            </a:r>
            <a:endParaRPr/>
          </a:p>
          <a:p>
            <a:pPr indent="-171450" lvl="0" marL="171450" marR="0" rtl="0" algn="l">
              <a:lnSpc>
                <a:spcPct val="214285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840"/>
              <a:buFont typeface="Noto Sans Symbols"/>
              <a:buChar char="▪"/>
            </a:pPr>
            <a:r>
              <a:rPr lang="en-US" sz="7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Negotiate with maximum and minimum values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4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35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1096" name="Google Shape;1096;p35"/>
          <p:cNvGraphicFramePr/>
          <p:nvPr/>
        </p:nvGraphicFramePr>
        <p:xfrm>
          <a:off x="1518478" y="24669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{28BBB2C1-98DD-479E-A55F-CF9A8C427D06}</a:tableStyleId>
              </a:tblPr>
              <a:tblGrid>
                <a:gridCol w="1538225"/>
                <a:gridCol w="7611300"/>
              </a:tblGrid>
              <a:tr h="295100">
                <a:tc>
                  <a:txBody>
                    <a:bodyPr/>
                    <a:lstStyle/>
                    <a:p>
                      <a:pPr indent="0" lvl="0" marL="9144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200" u="none" cap="none" strike="noStrike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200" u="none" cap="none" strike="noStrike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Completion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Poppins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1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Inter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FE5757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64600" marB="45725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Poppins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2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Inter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FE5757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64600" marB="45725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Poppins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3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Inter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4EC624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64600" marB="45725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Poppins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4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Inter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FE5757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64600" marB="45725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Poppins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5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Inter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4EC624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64600" marB="45725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Poppins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6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Inter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4EC624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64600" marB="45725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Poppins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7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Inter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FE5757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64600" marB="45725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pPr indent="0" lvl="0" marL="9144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Poppins"/>
                        <a:buNone/>
                      </a:pPr>
                      <a:r>
                        <a:rPr b="0" i="0" lang="en-US" sz="1000" u="none" cap="none" strike="noStrike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Task 8</a:t>
                      </a:r>
                      <a:endParaRPr/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Inter"/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FE5757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64600" marB="45725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97" name="Google Shape;1097;p35"/>
          <p:cNvSpPr/>
          <p:nvPr/>
        </p:nvSpPr>
        <p:spPr>
          <a:xfrm>
            <a:off x="3056708" y="2851129"/>
            <a:ext cx="7616813" cy="267419"/>
          </a:xfrm>
          <a:prstGeom prst="rect">
            <a:avLst/>
          </a:prstGeom>
          <a:solidFill>
            <a:srgbClr val="FFDDDB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98" name="Google Shape;1098;p35"/>
          <p:cNvSpPr/>
          <p:nvPr/>
        </p:nvSpPr>
        <p:spPr>
          <a:xfrm>
            <a:off x="3056707" y="2849099"/>
            <a:ext cx="4046897" cy="2674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56.8%</a:t>
            </a:r>
            <a:endParaRPr/>
          </a:p>
        </p:txBody>
      </p:sp>
      <p:sp>
        <p:nvSpPr>
          <p:cNvPr id="1099" name="Google Shape;1099;p35"/>
          <p:cNvSpPr/>
          <p:nvPr/>
        </p:nvSpPr>
        <p:spPr>
          <a:xfrm>
            <a:off x="3056708" y="3285766"/>
            <a:ext cx="7616813" cy="267419"/>
          </a:xfrm>
          <a:prstGeom prst="rect">
            <a:avLst/>
          </a:prstGeom>
          <a:solidFill>
            <a:srgbClr val="FFDDDB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0" name="Google Shape;1100;p35"/>
          <p:cNvSpPr/>
          <p:nvPr/>
        </p:nvSpPr>
        <p:spPr>
          <a:xfrm>
            <a:off x="3056708" y="3720052"/>
            <a:ext cx="7616813" cy="267419"/>
          </a:xfrm>
          <a:prstGeom prst="rect">
            <a:avLst/>
          </a:prstGeom>
          <a:solidFill>
            <a:srgbClr val="FFDDDB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1" name="Google Shape;1101;p35"/>
          <p:cNvSpPr/>
          <p:nvPr/>
        </p:nvSpPr>
        <p:spPr>
          <a:xfrm>
            <a:off x="3056707" y="3283385"/>
            <a:ext cx="6833229" cy="2674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88.2</a:t>
            </a:r>
            <a:endParaRPr/>
          </a:p>
        </p:txBody>
      </p:sp>
      <p:sp>
        <p:nvSpPr>
          <p:cNvPr id="1102" name="Google Shape;1102;p35"/>
          <p:cNvSpPr/>
          <p:nvPr/>
        </p:nvSpPr>
        <p:spPr>
          <a:xfrm>
            <a:off x="3056707" y="3722433"/>
            <a:ext cx="5427123" cy="2674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70%</a:t>
            </a:r>
            <a:endParaRPr/>
          </a:p>
        </p:txBody>
      </p:sp>
      <p:sp>
        <p:nvSpPr>
          <p:cNvPr id="1103" name="Google Shape;1103;p35"/>
          <p:cNvSpPr/>
          <p:nvPr/>
        </p:nvSpPr>
        <p:spPr>
          <a:xfrm>
            <a:off x="3056709" y="4603818"/>
            <a:ext cx="7620924" cy="267419"/>
          </a:xfrm>
          <a:prstGeom prst="rect">
            <a:avLst/>
          </a:prstGeom>
          <a:solidFill>
            <a:srgbClr val="FFDDDB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4" name="Google Shape;1104;p35"/>
          <p:cNvSpPr/>
          <p:nvPr/>
        </p:nvSpPr>
        <p:spPr>
          <a:xfrm>
            <a:off x="3047076" y="5040510"/>
            <a:ext cx="7626445" cy="267419"/>
          </a:xfrm>
          <a:prstGeom prst="rect">
            <a:avLst/>
          </a:prstGeom>
          <a:solidFill>
            <a:srgbClr val="FFDDDB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5" name="Google Shape;1105;p35"/>
          <p:cNvSpPr/>
          <p:nvPr/>
        </p:nvSpPr>
        <p:spPr>
          <a:xfrm>
            <a:off x="3056707" y="4602913"/>
            <a:ext cx="7299055" cy="2674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90%</a:t>
            </a:r>
            <a:endParaRPr/>
          </a:p>
        </p:txBody>
      </p:sp>
      <p:sp>
        <p:nvSpPr>
          <p:cNvPr id="1106" name="Google Shape;1106;p35"/>
          <p:cNvSpPr/>
          <p:nvPr/>
        </p:nvSpPr>
        <p:spPr>
          <a:xfrm>
            <a:off x="3056709" y="5481964"/>
            <a:ext cx="7616812" cy="267419"/>
          </a:xfrm>
          <a:prstGeom prst="rect">
            <a:avLst/>
          </a:prstGeom>
          <a:solidFill>
            <a:srgbClr val="FFDDDB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7" name="Google Shape;1107;p35"/>
          <p:cNvSpPr/>
          <p:nvPr/>
        </p:nvSpPr>
        <p:spPr>
          <a:xfrm>
            <a:off x="3056709" y="5927838"/>
            <a:ext cx="7616812" cy="267419"/>
          </a:xfrm>
          <a:prstGeom prst="rect">
            <a:avLst/>
          </a:prstGeom>
          <a:solidFill>
            <a:srgbClr val="FFDDDB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8" name="Google Shape;1108;p35"/>
          <p:cNvSpPr/>
          <p:nvPr/>
        </p:nvSpPr>
        <p:spPr>
          <a:xfrm>
            <a:off x="3056707" y="5040510"/>
            <a:ext cx="4046897" cy="2674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50%</a:t>
            </a:r>
            <a:endParaRPr/>
          </a:p>
        </p:txBody>
      </p:sp>
      <p:sp>
        <p:nvSpPr>
          <p:cNvPr id="1109" name="Google Shape;1109;p35"/>
          <p:cNvSpPr/>
          <p:nvPr/>
        </p:nvSpPr>
        <p:spPr>
          <a:xfrm>
            <a:off x="3056707" y="5481012"/>
            <a:ext cx="5720421" cy="2674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75%</a:t>
            </a:r>
            <a:endParaRPr/>
          </a:p>
        </p:txBody>
      </p:sp>
      <p:sp>
        <p:nvSpPr>
          <p:cNvPr id="1110" name="Google Shape;1110;p35"/>
          <p:cNvSpPr/>
          <p:nvPr/>
        </p:nvSpPr>
        <p:spPr>
          <a:xfrm>
            <a:off x="3056709" y="5925809"/>
            <a:ext cx="975892" cy="2674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10%</a:t>
            </a:r>
            <a:endParaRPr/>
          </a:p>
        </p:txBody>
      </p:sp>
      <p:sp>
        <p:nvSpPr>
          <p:cNvPr id="1111" name="Google Shape;1111;p35"/>
          <p:cNvSpPr/>
          <p:nvPr/>
        </p:nvSpPr>
        <p:spPr>
          <a:xfrm>
            <a:off x="3060820" y="4152158"/>
            <a:ext cx="7616813" cy="267419"/>
          </a:xfrm>
          <a:prstGeom prst="rect">
            <a:avLst/>
          </a:prstGeom>
          <a:solidFill>
            <a:srgbClr val="FFDDDB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12" name="Google Shape;1112;p35"/>
          <p:cNvSpPr/>
          <p:nvPr/>
        </p:nvSpPr>
        <p:spPr>
          <a:xfrm>
            <a:off x="3047076" y="4151957"/>
            <a:ext cx="7616813" cy="2674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100%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7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8" name="Google Shape;1118;p36"/>
          <p:cNvGraphicFramePr/>
          <p:nvPr/>
        </p:nvGraphicFramePr>
        <p:xfrm>
          <a:off x="1524001" y="254229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{28BBB2C1-98DD-479E-A55F-CF9A8C427D06}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495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  </a:t>
                      </a:r>
                      <a:r>
                        <a:rPr i="0" lang="en-US" sz="1200" u="none" cap="none" strike="noStrike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WEEK 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1200"/>
                        <a:buFont typeface="Poppins"/>
                        <a:buNone/>
                      </a:pPr>
                      <a:r>
                        <a:rPr i="0" lang="en-US" sz="1200" u="none" cap="none" strike="noStrike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WEEK 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1200"/>
                        <a:buFont typeface="Poppins"/>
                        <a:buNone/>
                      </a:pPr>
                      <a:r>
                        <a:rPr i="0" lang="en-US" sz="1200" u="none" cap="none" strike="noStrike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WEEK 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1200"/>
                        <a:buFont typeface="Poppins"/>
                        <a:buNone/>
                      </a:pPr>
                      <a:r>
                        <a:rPr i="0" lang="en-US" sz="1200" u="none" cap="none" strike="noStrike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WEEK 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1200"/>
                        <a:buFont typeface="Poppins"/>
                        <a:buNone/>
                      </a:pPr>
                      <a:r>
                        <a:rPr i="0" lang="en-US" sz="1200" u="none" cap="none" strike="noStrike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WEEK 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1200"/>
                        <a:buFont typeface="Poppins"/>
                        <a:buNone/>
                      </a:pPr>
                      <a:r>
                        <a:rPr i="0" lang="en-US" sz="1200" u="none" cap="none" strike="noStrike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WEEK 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9" name="Google Shape;1119;p36"/>
          <p:cNvSpPr/>
          <p:nvPr/>
        </p:nvSpPr>
        <p:spPr>
          <a:xfrm>
            <a:off x="1531143" y="3262764"/>
            <a:ext cx="3048477" cy="316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Web Design – UI/UX, Adobe XD, Invision App</a:t>
            </a:r>
            <a:endParaRPr/>
          </a:p>
        </p:txBody>
      </p:sp>
      <p:sp>
        <p:nvSpPr>
          <p:cNvPr id="1120" name="Google Shape;1120;p36"/>
          <p:cNvSpPr/>
          <p:nvPr/>
        </p:nvSpPr>
        <p:spPr>
          <a:xfrm>
            <a:off x="3703320" y="3754686"/>
            <a:ext cx="3931920" cy="316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Web Development – Code Jquery, C++, Django</a:t>
            </a:r>
            <a:endParaRPr/>
          </a:p>
        </p:txBody>
      </p:sp>
      <p:sp>
        <p:nvSpPr>
          <p:cNvPr id="1121" name="Google Shape;1121;p36"/>
          <p:cNvSpPr/>
          <p:nvPr/>
        </p:nvSpPr>
        <p:spPr>
          <a:xfrm>
            <a:off x="1531143" y="4246608"/>
            <a:ext cx="4842670" cy="316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Content Write – Technology solution, Company Vision, Mission</a:t>
            </a:r>
            <a:endParaRPr/>
          </a:p>
        </p:txBody>
      </p:sp>
      <p:sp>
        <p:nvSpPr>
          <p:cNvPr id="1122" name="Google Shape;1122;p36"/>
          <p:cNvSpPr/>
          <p:nvPr/>
        </p:nvSpPr>
        <p:spPr>
          <a:xfrm>
            <a:off x="6096000" y="3265201"/>
            <a:ext cx="2728914" cy="316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Design Test – Checking all design</a:t>
            </a:r>
            <a:endParaRPr/>
          </a:p>
        </p:txBody>
      </p:sp>
      <p:sp>
        <p:nvSpPr>
          <p:cNvPr id="1123" name="Google Shape;1123;p36"/>
          <p:cNvSpPr/>
          <p:nvPr/>
        </p:nvSpPr>
        <p:spPr>
          <a:xfrm>
            <a:off x="8011886" y="3754686"/>
            <a:ext cx="2656115" cy="316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Code – Checking all code bug and Fix</a:t>
            </a:r>
            <a:endParaRPr/>
          </a:p>
        </p:txBody>
      </p:sp>
      <p:sp>
        <p:nvSpPr>
          <p:cNvPr id="1124" name="Google Shape;1124;p36"/>
          <p:cNvSpPr/>
          <p:nvPr/>
        </p:nvSpPr>
        <p:spPr>
          <a:xfrm>
            <a:off x="9161417" y="5723866"/>
            <a:ext cx="1506584" cy="316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Contract End</a:t>
            </a:r>
            <a:endParaRPr/>
          </a:p>
        </p:txBody>
      </p:sp>
      <p:sp>
        <p:nvSpPr>
          <p:cNvPr id="1125" name="Google Shape;1125;p36"/>
          <p:cNvSpPr/>
          <p:nvPr/>
        </p:nvSpPr>
        <p:spPr>
          <a:xfrm>
            <a:off x="1531143" y="4738530"/>
            <a:ext cx="3619501" cy="316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Research – Almost before we knew it, we had left</a:t>
            </a:r>
            <a:endParaRPr/>
          </a:p>
        </p:txBody>
      </p:sp>
      <p:sp>
        <p:nvSpPr>
          <p:cNvPr id="1126" name="Google Shape;1126;p36"/>
          <p:cNvSpPr/>
          <p:nvPr/>
        </p:nvSpPr>
        <p:spPr>
          <a:xfrm>
            <a:off x="6096001" y="4738529"/>
            <a:ext cx="3065416" cy="316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Research – Checking</a:t>
            </a:r>
            <a:endParaRPr/>
          </a:p>
        </p:txBody>
      </p:sp>
      <p:sp>
        <p:nvSpPr>
          <p:cNvPr id="1127" name="Google Shape;1127;p36"/>
          <p:cNvSpPr/>
          <p:nvPr/>
        </p:nvSpPr>
        <p:spPr>
          <a:xfrm>
            <a:off x="3052763" y="5230450"/>
            <a:ext cx="3043236" cy="316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182875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Strategy  – We knew it, we had left</a:t>
            </a:r>
            <a:endParaRPr/>
          </a:p>
        </p:txBody>
      </p:sp>
      <p:sp>
        <p:nvSpPr>
          <p:cNvPr id="1128" name="Google Shape;1128;p36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3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Google Shape;1134;p37"/>
          <p:cNvSpPr/>
          <p:nvPr/>
        </p:nvSpPr>
        <p:spPr>
          <a:xfrm rot="-5400000">
            <a:off x="870626" y="4690852"/>
            <a:ext cx="2835511" cy="15287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65750" lIns="0" spcFirstLastPara="1" rIns="0" wrap="square" tIns="0">
            <a:noAutofit/>
          </a:bodyPr>
          <a:lstStyle/>
          <a:p>
            <a:pPr indent="0" lvl="0" marL="274320" marR="27432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Cash</a:t>
            </a:r>
            <a:endParaRPr/>
          </a:p>
        </p:txBody>
      </p:sp>
      <p:sp>
        <p:nvSpPr>
          <p:cNvPr id="1135" name="Google Shape;1135;p37"/>
          <p:cNvSpPr txBox="1"/>
          <p:nvPr/>
        </p:nvSpPr>
        <p:spPr>
          <a:xfrm>
            <a:off x="1523999" y="3419982"/>
            <a:ext cx="826519" cy="43998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14.200$</a:t>
            </a:r>
            <a:endParaRPr b="1"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    1.5%</a:t>
            </a:r>
            <a:endParaRPr/>
          </a:p>
        </p:txBody>
      </p:sp>
      <p:sp>
        <p:nvSpPr>
          <p:cNvPr id="1136" name="Google Shape;1136;p37"/>
          <p:cNvSpPr/>
          <p:nvPr/>
        </p:nvSpPr>
        <p:spPr>
          <a:xfrm>
            <a:off x="1522413" y="3700952"/>
            <a:ext cx="118268" cy="76252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37" name="Google Shape;1137;p37"/>
          <p:cNvSpPr txBox="1"/>
          <p:nvPr/>
        </p:nvSpPr>
        <p:spPr>
          <a:xfrm>
            <a:off x="3054349" y="2719988"/>
            <a:ext cx="826519" cy="43998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16.000$</a:t>
            </a:r>
            <a:endParaRPr b="1"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    8.9%</a:t>
            </a:r>
            <a:endParaRPr/>
          </a:p>
        </p:txBody>
      </p:sp>
      <p:sp>
        <p:nvSpPr>
          <p:cNvPr id="1138" name="Google Shape;1138;p37"/>
          <p:cNvSpPr/>
          <p:nvPr/>
        </p:nvSpPr>
        <p:spPr>
          <a:xfrm>
            <a:off x="3052763" y="3000958"/>
            <a:ext cx="118268" cy="76252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39" name="Google Shape;1139;p37"/>
          <p:cNvSpPr txBox="1"/>
          <p:nvPr/>
        </p:nvSpPr>
        <p:spPr>
          <a:xfrm>
            <a:off x="4905270" y="3777204"/>
            <a:ext cx="826519" cy="43998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12.600$</a:t>
            </a:r>
            <a:endParaRPr b="1"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    0.6%</a:t>
            </a:r>
            <a:endParaRPr/>
          </a:p>
        </p:txBody>
      </p:sp>
      <p:sp>
        <p:nvSpPr>
          <p:cNvPr id="1140" name="Google Shape;1140;p37"/>
          <p:cNvSpPr/>
          <p:nvPr/>
        </p:nvSpPr>
        <p:spPr>
          <a:xfrm rot="10800000">
            <a:off x="4903684" y="4058174"/>
            <a:ext cx="118268" cy="76252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1" name="Google Shape;1141;p37"/>
          <p:cNvSpPr txBox="1"/>
          <p:nvPr/>
        </p:nvSpPr>
        <p:spPr>
          <a:xfrm>
            <a:off x="6351318" y="1933163"/>
            <a:ext cx="826519" cy="43998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19.100$</a:t>
            </a:r>
            <a:endParaRPr b="1"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    2.2%</a:t>
            </a:r>
            <a:endParaRPr/>
          </a:p>
        </p:txBody>
      </p:sp>
      <p:sp>
        <p:nvSpPr>
          <p:cNvPr id="1142" name="Google Shape;1142;p37"/>
          <p:cNvSpPr/>
          <p:nvPr/>
        </p:nvSpPr>
        <p:spPr>
          <a:xfrm>
            <a:off x="6349732" y="2214133"/>
            <a:ext cx="118268" cy="76252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3" name="Google Shape;1143;p37"/>
          <p:cNvSpPr txBox="1"/>
          <p:nvPr/>
        </p:nvSpPr>
        <p:spPr>
          <a:xfrm>
            <a:off x="7798159" y="2422560"/>
            <a:ext cx="826519" cy="43998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17.000$</a:t>
            </a:r>
            <a:endParaRPr b="1"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    10.6%</a:t>
            </a:r>
            <a:endParaRPr/>
          </a:p>
        </p:txBody>
      </p:sp>
      <p:sp>
        <p:nvSpPr>
          <p:cNvPr id="1144" name="Google Shape;1144;p37"/>
          <p:cNvSpPr/>
          <p:nvPr/>
        </p:nvSpPr>
        <p:spPr>
          <a:xfrm rot="10800000">
            <a:off x="7796573" y="2703530"/>
            <a:ext cx="118268" cy="76252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5" name="Google Shape;1145;p37"/>
          <p:cNvSpPr txBox="1"/>
          <p:nvPr/>
        </p:nvSpPr>
        <p:spPr>
          <a:xfrm>
            <a:off x="9243414" y="3594409"/>
            <a:ext cx="826519" cy="439983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13.860$</a:t>
            </a:r>
            <a:endParaRPr b="1"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    8.1%</a:t>
            </a:r>
            <a:endParaRPr/>
          </a:p>
        </p:txBody>
      </p:sp>
      <p:sp>
        <p:nvSpPr>
          <p:cNvPr id="1146" name="Google Shape;1146;p37"/>
          <p:cNvSpPr/>
          <p:nvPr/>
        </p:nvSpPr>
        <p:spPr>
          <a:xfrm rot="10800000">
            <a:off x="9241828" y="3875379"/>
            <a:ext cx="118268" cy="76252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7" name="Google Shape;1147;p37"/>
          <p:cNvSpPr/>
          <p:nvPr/>
        </p:nvSpPr>
        <p:spPr>
          <a:xfrm rot="-5400000">
            <a:off x="2057710" y="4334184"/>
            <a:ext cx="3518870" cy="15287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365750" lIns="0" spcFirstLastPara="1" rIns="0" wrap="square" tIns="0">
            <a:noAutofit/>
          </a:bodyPr>
          <a:lstStyle/>
          <a:p>
            <a:pPr indent="0" lvl="0" marL="274320" marR="27432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Inventory</a:t>
            </a:r>
            <a:endParaRPr/>
          </a:p>
        </p:txBody>
      </p:sp>
      <p:sp>
        <p:nvSpPr>
          <p:cNvPr id="1148" name="Google Shape;1148;p37"/>
          <p:cNvSpPr/>
          <p:nvPr/>
        </p:nvSpPr>
        <p:spPr>
          <a:xfrm rot="-5400000">
            <a:off x="4110316" y="4880956"/>
            <a:ext cx="2461653" cy="152241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365750" lIns="0" spcFirstLastPara="1" rIns="0" wrap="square" tIns="0">
            <a:noAutofit/>
          </a:bodyPr>
          <a:lstStyle/>
          <a:p>
            <a:pPr indent="0" lvl="0" marL="274320" marR="27432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Accounts</a:t>
            </a:r>
            <a:endParaRPr/>
          </a:p>
        </p:txBody>
      </p:sp>
      <p:sp>
        <p:nvSpPr>
          <p:cNvPr id="1149" name="Google Shape;1149;p37"/>
          <p:cNvSpPr/>
          <p:nvPr/>
        </p:nvSpPr>
        <p:spPr>
          <a:xfrm rot="-5400000">
            <a:off x="4717060" y="3965285"/>
            <a:ext cx="4286645" cy="15287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365750" lIns="0" spcFirstLastPara="1" rIns="0" wrap="square" tIns="0">
            <a:noAutofit/>
          </a:bodyPr>
          <a:lstStyle/>
          <a:p>
            <a:pPr indent="0" lvl="0" marL="274320" marR="27432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Accounts Payable</a:t>
            </a:r>
            <a:endParaRPr/>
          </a:p>
        </p:txBody>
      </p:sp>
      <p:sp>
        <p:nvSpPr>
          <p:cNvPr id="1150" name="Google Shape;1150;p37"/>
          <p:cNvSpPr/>
          <p:nvPr/>
        </p:nvSpPr>
        <p:spPr>
          <a:xfrm rot="-5400000">
            <a:off x="6488930" y="4194994"/>
            <a:ext cx="3797249" cy="15287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365750" lIns="0" spcFirstLastPara="1" rIns="0" wrap="square" tIns="0">
            <a:noAutofit/>
          </a:bodyPr>
          <a:lstStyle/>
          <a:p>
            <a:pPr indent="0" lvl="0" marL="274320" marR="27432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Common Stock</a:t>
            </a:r>
            <a:endParaRPr/>
          </a:p>
        </p:txBody>
      </p:sp>
      <p:sp>
        <p:nvSpPr>
          <p:cNvPr id="1151" name="Google Shape;1151;p37"/>
          <p:cNvSpPr/>
          <p:nvPr/>
        </p:nvSpPr>
        <p:spPr>
          <a:xfrm rot="-5400000">
            <a:off x="8558582" y="4742232"/>
            <a:ext cx="2702774" cy="152876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365750" lIns="0" spcFirstLastPara="1" rIns="0" wrap="square" tIns="0">
            <a:noAutofit/>
          </a:bodyPr>
          <a:lstStyle/>
          <a:p>
            <a:pPr indent="0" lvl="0" marL="274320" marR="27432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Long term</a:t>
            </a:r>
            <a:endParaRPr/>
          </a:p>
        </p:txBody>
      </p:sp>
      <p:sp>
        <p:nvSpPr>
          <p:cNvPr id="1152" name="Google Shape;1152;p37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38"/>
          <p:cNvSpPr/>
          <p:nvPr/>
        </p:nvSpPr>
        <p:spPr>
          <a:xfrm>
            <a:off x="9151143" y="1717041"/>
            <a:ext cx="1523999" cy="514095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b" bIns="216000" lIns="251975" spcFirstLastPara="1" rIns="180000" wrap="square" tIns="3240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$31B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Structures stats</a:t>
            </a:r>
            <a:endParaRPr/>
          </a:p>
        </p:txBody>
      </p:sp>
      <p:cxnSp>
        <p:nvCxnSpPr>
          <p:cNvPr id="1159" name="Google Shape;1159;p38"/>
          <p:cNvCxnSpPr/>
          <p:nvPr/>
        </p:nvCxnSpPr>
        <p:spPr>
          <a:xfrm>
            <a:off x="9146381" y="1735361"/>
            <a:ext cx="1528761" cy="0"/>
          </a:xfrm>
          <a:prstGeom prst="straightConnector1">
            <a:avLst/>
          </a:prstGeom>
          <a:noFill/>
          <a:ln cap="flat" cmpd="sng" w="508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0" name="Google Shape;1160;p38"/>
          <p:cNvSpPr/>
          <p:nvPr/>
        </p:nvSpPr>
        <p:spPr>
          <a:xfrm>
            <a:off x="7628628" y="2820840"/>
            <a:ext cx="1529660" cy="4037160"/>
          </a:xfrm>
          <a:prstGeom prst="rect">
            <a:avLst/>
          </a:prstGeom>
          <a:solidFill>
            <a:srgbClr val="F2F2F2">
              <a:alpha val="40000"/>
            </a:srgbClr>
          </a:solidFill>
          <a:ln>
            <a:noFill/>
          </a:ln>
        </p:spPr>
        <p:txBody>
          <a:bodyPr anchorCtr="0" anchor="b" bIns="216000" lIns="251975" spcFirstLastPara="1" rIns="180000" wrap="square" tIns="3240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$26B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Structures stats</a:t>
            </a:r>
            <a:endParaRPr/>
          </a:p>
        </p:txBody>
      </p:sp>
      <p:cxnSp>
        <p:nvCxnSpPr>
          <p:cNvPr id="1161" name="Google Shape;1161;p38"/>
          <p:cNvCxnSpPr/>
          <p:nvPr/>
        </p:nvCxnSpPr>
        <p:spPr>
          <a:xfrm>
            <a:off x="7620002" y="2820840"/>
            <a:ext cx="1528761" cy="0"/>
          </a:xfrm>
          <a:prstGeom prst="straightConnector1">
            <a:avLst/>
          </a:prstGeom>
          <a:noFill/>
          <a:ln cap="flat" cmpd="sng" w="508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2" name="Google Shape;1162;p38"/>
          <p:cNvSpPr/>
          <p:nvPr/>
        </p:nvSpPr>
        <p:spPr>
          <a:xfrm>
            <a:off x="6104628" y="3590930"/>
            <a:ext cx="1523999" cy="326707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b" bIns="216000" lIns="251975" spcFirstLastPara="1" rIns="180000" wrap="square" tIns="3240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$21B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Structures stats</a:t>
            </a:r>
            <a:endParaRPr/>
          </a:p>
        </p:txBody>
      </p:sp>
      <p:cxnSp>
        <p:nvCxnSpPr>
          <p:cNvPr id="1163" name="Google Shape;1163;p38"/>
          <p:cNvCxnSpPr/>
          <p:nvPr/>
        </p:nvCxnSpPr>
        <p:spPr>
          <a:xfrm>
            <a:off x="6102247" y="3590930"/>
            <a:ext cx="1528761" cy="0"/>
          </a:xfrm>
          <a:prstGeom prst="straightConnector1">
            <a:avLst/>
          </a:prstGeom>
          <a:noFill/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4" name="Google Shape;1164;p38"/>
          <p:cNvSpPr/>
          <p:nvPr/>
        </p:nvSpPr>
        <p:spPr>
          <a:xfrm>
            <a:off x="4574384" y="4572000"/>
            <a:ext cx="1523999" cy="2285999"/>
          </a:xfrm>
          <a:prstGeom prst="rect">
            <a:avLst/>
          </a:prstGeom>
          <a:solidFill>
            <a:srgbClr val="F2F2F2">
              <a:alpha val="40000"/>
            </a:srgbClr>
          </a:solidFill>
          <a:ln>
            <a:noFill/>
          </a:ln>
        </p:spPr>
        <p:txBody>
          <a:bodyPr anchorCtr="0" anchor="b" bIns="216000" lIns="251975" spcFirstLastPara="1" rIns="180000" wrap="square" tIns="3240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$12.2B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Structures stats</a:t>
            </a:r>
            <a:endParaRPr/>
          </a:p>
        </p:txBody>
      </p:sp>
      <p:cxnSp>
        <p:nvCxnSpPr>
          <p:cNvPr id="1165" name="Google Shape;1165;p38"/>
          <p:cNvCxnSpPr/>
          <p:nvPr/>
        </p:nvCxnSpPr>
        <p:spPr>
          <a:xfrm>
            <a:off x="4569622" y="4572000"/>
            <a:ext cx="1528761" cy="0"/>
          </a:xfrm>
          <a:prstGeom prst="straightConnector1">
            <a:avLst/>
          </a:prstGeom>
          <a:noFill/>
          <a:ln cap="flat" cmpd="sng" w="508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6" name="Google Shape;1166;p38"/>
          <p:cNvSpPr/>
          <p:nvPr/>
        </p:nvSpPr>
        <p:spPr>
          <a:xfrm>
            <a:off x="3050120" y="3876676"/>
            <a:ext cx="1523999" cy="298132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b" bIns="216000" lIns="251975" spcFirstLastPara="1" rIns="180000" wrap="square" tIns="3240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$18B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Structures stats</a:t>
            </a:r>
            <a:endParaRPr/>
          </a:p>
        </p:txBody>
      </p:sp>
      <p:cxnSp>
        <p:nvCxnSpPr>
          <p:cNvPr id="1167" name="Google Shape;1167;p38"/>
          <p:cNvCxnSpPr/>
          <p:nvPr/>
        </p:nvCxnSpPr>
        <p:spPr>
          <a:xfrm>
            <a:off x="3045358" y="3876675"/>
            <a:ext cx="1528761" cy="0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8" name="Google Shape;1168;p38"/>
          <p:cNvSpPr/>
          <p:nvPr/>
        </p:nvSpPr>
        <p:spPr>
          <a:xfrm>
            <a:off x="1522734" y="4572000"/>
            <a:ext cx="1523999" cy="2285999"/>
          </a:xfrm>
          <a:prstGeom prst="rect">
            <a:avLst/>
          </a:prstGeom>
          <a:solidFill>
            <a:srgbClr val="F2F2F2">
              <a:alpha val="40000"/>
            </a:srgbClr>
          </a:solidFill>
          <a:ln>
            <a:noFill/>
          </a:ln>
        </p:spPr>
        <p:txBody>
          <a:bodyPr anchorCtr="0" anchor="b" bIns="216000" lIns="251975" spcFirstLastPara="1" rIns="180000" wrap="square" tIns="3240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$12B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Structures stats</a:t>
            </a:r>
            <a:endParaRPr/>
          </a:p>
        </p:txBody>
      </p:sp>
      <p:cxnSp>
        <p:nvCxnSpPr>
          <p:cNvPr id="1169" name="Google Shape;1169;p38"/>
          <p:cNvCxnSpPr/>
          <p:nvPr/>
        </p:nvCxnSpPr>
        <p:spPr>
          <a:xfrm>
            <a:off x="1525592" y="4572000"/>
            <a:ext cx="1528761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0" name="Google Shape;1170;p38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2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143" name="Google Shape;143;p12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4" name="Google Shape;144;p12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5" name="Google Shape;145;p12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6" name="Google Shape;146;p12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7" name="Google Shape;147;p12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8" name="Google Shape;148;p12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9" name="Google Shape;149;p12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50" name="Google Shape;150;p12"/>
          <p:cNvSpPr/>
          <p:nvPr/>
        </p:nvSpPr>
        <p:spPr>
          <a:xfrm>
            <a:off x="6115306" y="1659476"/>
            <a:ext cx="6076690" cy="4407497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t" bIns="0" lIns="457200" spcFirstLastPara="1" rIns="457200" wrap="square" tIns="14630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9FBF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1" name="Google Shape;151;p12"/>
          <p:cNvSpPr/>
          <p:nvPr/>
        </p:nvSpPr>
        <p:spPr>
          <a:xfrm>
            <a:off x="2" y="1659476"/>
            <a:ext cx="6115305" cy="4407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180000" spcFirstLastPara="1" rIns="0" wrap="square" tIns="9360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9FBF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52" name="Google Shape;152;p12"/>
          <p:cNvGrpSpPr/>
          <p:nvPr/>
        </p:nvGrpSpPr>
        <p:grpSpPr>
          <a:xfrm>
            <a:off x="6115306" y="3677260"/>
            <a:ext cx="391218" cy="862864"/>
            <a:chOff x="3057524" y="3260380"/>
            <a:chExt cx="261482" cy="704852"/>
          </a:xfrm>
        </p:grpSpPr>
        <p:sp>
          <p:nvSpPr>
            <p:cNvPr id="153" name="Google Shape;153;p12"/>
            <p:cNvSpPr/>
            <p:nvPr/>
          </p:nvSpPr>
          <p:spPr>
            <a:xfrm rot="5400000">
              <a:off x="2835840" y="3482064"/>
              <a:ext cx="704850" cy="261482"/>
            </a:xfrm>
            <a:prstGeom prst="triangle">
              <a:avLst>
                <a:gd fmla="val 4938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4" name="Google Shape;154;p12"/>
            <p:cNvSpPr/>
            <p:nvPr/>
          </p:nvSpPr>
          <p:spPr>
            <a:xfrm rot="5400000">
              <a:off x="2796046" y="3521858"/>
              <a:ext cx="704852" cy="181896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55" name="Google Shape;155;p12"/>
          <p:cNvGrpSpPr/>
          <p:nvPr/>
        </p:nvGrpSpPr>
        <p:grpSpPr>
          <a:xfrm>
            <a:off x="1923980" y="2905575"/>
            <a:ext cx="8344042" cy="759171"/>
            <a:chOff x="1923980" y="2905575"/>
            <a:chExt cx="8344042" cy="759171"/>
          </a:xfrm>
        </p:grpSpPr>
        <p:sp>
          <p:nvSpPr>
            <p:cNvPr id="156" name="Google Shape;156;p12"/>
            <p:cNvSpPr/>
            <p:nvPr/>
          </p:nvSpPr>
          <p:spPr>
            <a:xfrm>
              <a:off x="1923980" y="2905575"/>
              <a:ext cx="3785413" cy="759171"/>
            </a:xfrm>
            <a:prstGeom prst="roundRect">
              <a:avLst>
                <a:gd fmla="val 557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5486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Customers and competitors react</a:t>
              </a:r>
              <a:endParaRPr/>
            </a:p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drastically to price changes.</a:t>
              </a:r>
              <a:endParaRPr/>
            </a:p>
          </p:txBody>
        </p:sp>
        <p:sp>
          <p:nvSpPr>
            <p:cNvPr id="157" name="Google Shape;157;p12"/>
            <p:cNvSpPr/>
            <p:nvPr/>
          </p:nvSpPr>
          <p:spPr>
            <a:xfrm>
              <a:off x="6727372" y="2905575"/>
              <a:ext cx="3540650" cy="759171"/>
            </a:xfrm>
            <a:prstGeom prst="roundRect">
              <a:avLst>
                <a:gd fmla="val 7158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5486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price directly determines the</a:t>
              </a:r>
              <a:endParaRPr/>
            </a:p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revenues of the company.</a:t>
              </a:r>
              <a:endParaRPr/>
            </a:p>
          </p:txBody>
        </p:sp>
      </p:grpSp>
      <p:grpSp>
        <p:nvGrpSpPr>
          <p:cNvPr id="158" name="Google Shape;158;p12"/>
          <p:cNvGrpSpPr/>
          <p:nvPr/>
        </p:nvGrpSpPr>
        <p:grpSpPr>
          <a:xfrm>
            <a:off x="1923980" y="3857782"/>
            <a:ext cx="8344042" cy="759171"/>
            <a:chOff x="1923980" y="3857782"/>
            <a:chExt cx="8344042" cy="759171"/>
          </a:xfrm>
        </p:grpSpPr>
        <p:sp>
          <p:nvSpPr>
            <p:cNvPr id="159" name="Google Shape;159;p12"/>
            <p:cNvSpPr/>
            <p:nvPr/>
          </p:nvSpPr>
          <p:spPr>
            <a:xfrm>
              <a:off x="1923980" y="3857782"/>
              <a:ext cx="3785413" cy="759171"/>
            </a:xfrm>
            <a:prstGeom prst="roundRect">
              <a:avLst>
                <a:gd fmla="val 7158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5486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Prices are easy to communicate.</a:t>
              </a:r>
              <a:endParaRPr/>
            </a:p>
          </p:txBody>
        </p:sp>
        <p:sp>
          <p:nvSpPr>
            <p:cNvPr id="160" name="Google Shape;160;p12"/>
            <p:cNvSpPr/>
            <p:nvPr/>
          </p:nvSpPr>
          <p:spPr>
            <a:xfrm>
              <a:off x="6727372" y="3857782"/>
              <a:ext cx="3540650" cy="759171"/>
            </a:xfrm>
            <a:prstGeom prst="roundRect">
              <a:avLst>
                <a:gd fmla="val 7158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5486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deductible amount has influence</a:t>
              </a:r>
              <a:b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(the price is raised, customers buy less).</a:t>
              </a:r>
              <a:endParaRPr/>
            </a:p>
          </p:txBody>
        </p:sp>
      </p:grpSp>
      <p:grpSp>
        <p:nvGrpSpPr>
          <p:cNvPr id="161" name="Google Shape;161;p12"/>
          <p:cNvGrpSpPr/>
          <p:nvPr/>
        </p:nvGrpSpPr>
        <p:grpSpPr>
          <a:xfrm>
            <a:off x="1923980" y="4804982"/>
            <a:ext cx="8344042" cy="759171"/>
            <a:chOff x="1923980" y="4804982"/>
            <a:chExt cx="8344042" cy="759171"/>
          </a:xfrm>
        </p:grpSpPr>
        <p:sp>
          <p:nvSpPr>
            <p:cNvPr id="162" name="Google Shape;162;p12"/>
            <p:cNvSpPr/>
            <p:nvPr/>
          </p:nvSpPr>
          <p:spPr>
            <a:xfrm>
              <a:off x="1923980" y="4804982"/>
              <a:ext cx="3785413" cy="759171"/>
            </a:xfrm>
            <a:prstGeom prst="roundRect">
              <a:avLst>
                <a:gd fmla="val 874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5486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Awaken the interest of customers to aim</a:t>
              </a:r>
              <a:endParaRPr/>
            </a:p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for finding the most affordable purchase.</a:t>
              </a:r>
              <a:endParaRPr/>
            </a:p>
          </p:txBody>
        </p:sp>
        <p:sp>
          <p:nvSpPr>
            <p:cNvPr id="163" name="Google Shape;163;p12"/>
            <p:cNvSpPr/>
            <p:nvPr/>
          </p:nvSpPr>
          <p:spPr>
            <a:xfrm>
              <a:off x="6727372" y="4804982"/>
              <a:ext cx="3540650" cy="759171"/>
            </a:xfrm>
            <a:prstGeom prst="roundRect">
              <a:avLst>
                <a:gd fmla="val 874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5486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The indirectly affects costs depending</a:t>
              </a:r>
              <a:b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</a:br>
              <a:r>
                <a:rPr lang="en-US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on the sales quantity,</a:t>
              </a:r>
              <a:endParaRPr/>
            </a:p>
          </p:txBody>
        </p:sp>
      </p:grpSp>
      <p:sp>
        <p:nvSpPr>
          <p:cNvPr id="164" name="Google Shape;164;p12"/>
          <p:cNvSpPr txBox="1"/>
          <p:nvPr/>
        </p:nvSpPr>
        <p:spPr>
          <a:xfrm>
            <a:off x="2478837" y="2218962"/>
            <a:ext cx="2675702" cy="21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STRONGEST MARKETING WEAPON</a:t>
            </a:r>
            <a:endParaRPr/>
          </a:p>
        </p:txBody>
      </p:sp>
      <p:sp>
        <p:nvSpPr>
          <p:cNvPr id="165" name="Google Shape;165;p12"/>
          <p:cNvSpPr txBox="1"/>
          <p:nvPr/>
        </p:nvSpPr>
        <p:spPr>
          <a:xfrm>
            <a:off x="7074240" y="2218962"/>
            <a:ext cx="2871889" cy="212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STRONGEST MOTIVATOR FOR PROFIT</a:t>
            </a:r>
            <a:endParaRPr/>
          </a:p>
        </p:txBody>
      </p:sp>
      <p:cxnSp>
        <p:nvCxnSpPr>
          <p:cNvPr id="166" name="Google Shape;166;p12"/>
          <p:cNvCxnSpPr/>
          <p:nvPr/>
        </p:nvCxnSpPr>
        <p:spPr>
          <a:xfrm rot="10800000">
            <a:off x="738459" y="120227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7" name="Google Shape;167;p12"/>
          <p:cNvCxnSpPr/>
          <p:nvPr/>
        </p:nvCxnSpPr>
        <p:spPr>
          <a:xfrm rot="10800000">
            <a:off x="11394946" y="542929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8" name="Google Shape;168;p12"/>
          <p:cNvCxnSpPr/>
          <p:nvPr/>
        </p:nvCxnSpPr>
        <p:spPr>
          <a:xfrm rot="10800000">
            <a:off x="2255520" y="-156492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9" name="Google Shape;169;p12"/>
          <p:cNvCxnSpPr/>
          <p:nvPr/>
        </p:nvCxnSpPr>
        <p:spPr>
          <a:xfrm rot="10800000">
            <a:off x="9883501" y="50321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0" name="Google Shape;170;p12"/>
          <p:cNvCxnSpPr/>
          <p:nvPr/>
        </p:nvCxnSpPr>
        <p:spPr>
          <a:xfrm rot="10800000">
            <a:off x="2262993" y="6400824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1" name="Google Shape;171;p12"/>
          <p:cNvSpPr txBox="1"/>
          <p:nvPr/>
        </p:nvSpPr>
        <p:spPr>
          <a:xfrm>
            <a:off x="3762217" y="536518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Role of Pricing Policy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39"/>
          <p:cNvSpPr/>
          <p:nvPr/>
        </p:nvSpPr>
        <p:spPr>
          <a:xfrm>
            <a:off x="6096000" y="3726207"/>
            <a:ext cx="375367" cy="1316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77" name="Google Shape;1177;p39"/>
          <p:cNvSpPr/>
          <p:nvPr/>
        </p:nvSpPr>
        <p:spPr>
          <a:xfrm>
            <a:off x="6796636" y="3726207"/>
            <a:ext cx="375367" cy="92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78" name="Google Shape;1178;p39"/>
          <p:cNvSpPr/>
          <p:nvPr/>
        </p:nvSpPr>
        <p:spPr>
          <a:xfrm>
            <a:off x="7497272" y="3726207"/>
            <a:ext cx="375367" cy="432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79" name="Google Shape;1179;p39"/>
          <p:cNvSpPr/>
          <p:nvPr/>
        </p:nvSpPr>
        <p:spPr>
          <a:xfrm>
            <a:off x="8197908" y="3726207"/>
            <a:ext cx="375367" cy="19303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0" name="Google Shape;1180;p39"/>
          <p:cNvSpPr/>
          <p:nvPr/>
        </p:nvSpPr>
        <p:spPr>
          <a:xfrm>
            <a:off x="8898544" y="3726207"/>
            <a:ext cx="375367" cy="13134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1" name="Google Shape;1181;p39"/>
          <p:cNvSpPr/>
          <p:nvPr/>
        </p:nvSpPr>
        <p:spPr>
          <a:xfrm>
            <a:off x="9599180" y="3726206"/>
            <a:ext cx="375367" cy="15745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2" name="Google Shape;1182;p39"/>
          <p:cNvSpPr/>
          <p:nvPr/>
        </p:nvSpPr>
        <p:spPr>
          <a:xfrm>
            <a:off x="10299817" y="3726207"/>
            <a:ext cx="375367" cy="9410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3" name="Google Shape;1183;p39"/>
          <p:cNvSpPr txBox="1"/>
          <p:nvPr/>
        </p:nvSpPr>
        <p:spPr>
          <a:xfrm>
            <a:off x="6104733" y="3410681"/>
            <a:ext cx="571211" cy="26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13-17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4" name="Google Shape;1184;p39"/>
          <p:cNvSpPr txBox="1"/>
          <p:nvPr/>
        </p:nvSpPr>
        <p:spPr>
          <a:xfrm>
            <a:off x="6814987" y="3410681"/>
            <a:ext cx="571211" cy="26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18-24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5" name="Google Shape;1185;p39"/>
          <p:cNvSpPr txBox="1"/>
          <p:nvPr/>
        </p:nvSpPr>
        <p:spPr>
          <a:xfrm>
            <a:off x="7525241" y="3410681"/>
            <a:ext cx="571211" cy="26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25-34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6" name="Google Shape;1186;p39"/>
          <p:cNvSpPr txBox="1"/>
          <p:nvPr/>
        </p:nvSpPr>
        <p:spPr>
          <a:xfrm>
            <a:off x="8235495" y="3410681"/>
            <a:ext cx="571211" cy="26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35-44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7" name="Google Shape;1187;p39"/>
          <p:cNvSpPr txBox="1"/>
          <p:nvPr/>
        </p:nvSpPr>
        <p:spPr>
          <a:xfrm>
            <a:off x="8945749" y="3410681"/>
            <a:ext cx="571211" cy="26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45-54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8" name="Google Shape;1188;p39"/>
          <p:cNvSpPr txBox="1"/>
          <p:nvPr/>
        </p:nvSpPr>
        <p:spPr>
          <a:xfrm>
            <a:off x="9656003" y="3410681"/>
            <a:ext cx="571211" cy="26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55-64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9" name="Google Shape;1189;p39"/>
          <p:cNvSpPr txBox="1"/>
          <p:nvPr/>
        </p:nvSpPr>
        <p:spPr>
          <a:xfrm>
            <a:off x="10366260" y="3410681"/>
            <a:ext cx="375366" cy="26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65+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0" name="Google Shape;1190;p39"/>
          <p:cNvSpPr txBox="1"/>
          <p:nvPr/>
        </p:nvSpPr>
        <p:spPr>
          <a:xfrm>
            <a:off x="6149976" y="5143063"/>
            <a:ext cx="525968" cy="269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7.8%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1" name="Google Shape;1191;p39"/>
          <p:cNvSpPr txBox="1"/>
          <p:nvPr/>
        </p:nvSpPr>
        <p:spPr>
          <a:xfrm>
            <a:off x="6840849" y="4758612"/>
            <a:ext cx="286938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5.1%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2" name="Google Shape;1192;p39"/>
          <p:cNvSpPr txBox="1"/>
          <p:nvPr/>
        </p:nvSpPr>
        <p:spPr>
          <a:xfrm>
            <a:off x="7531158" y="4263708"/>
            <a:ext cx="565293" cy="269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2.3%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3" name="Google Shape;1193;p39"/>
          <p:cNvSpPr txBox="1"/>
          <p:nvPr/>
        </p:nvSpPr>
        <p:spPr>
          <a:xfrm>
            <a:off x="8205252" y="5813071"/>
            <a:ext cx="360676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15.1%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4" name="Google Shape;1194;p39"/>
          <p:cNvSpPr txBox="1"/>
          <p:nvPr/>
        </p:nvSpPr>
        <p:spPr>
          <a:xfrm>
            <a:off x="8895532" y="5169188"/>
            <a:ext cx="360676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10.3%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5" name="Google Shape;1195;p39"/>
          <p:cNvSpPr txBox="1"/>
          <p:nvPr/>
        </p:nvSpPr>
        <p:spPr>
          <a:xfrm>
            <a:off x="9616287" y="5431739"/>
            <a:ext cx="360676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13.2%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6" name="Google Shape;1196;p39"/>
          <p:cNvSpPr txBox="1"/>
          <p:nvPr/>
        </p:nvSpPr>
        <p:spPr>
          <a:xfrm>
            <a:off x="10353793" y="4754871"/>
            <a:ext cx="514075" cy="269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7.3%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7" name="Google Shape;1197;p39"/>
          <p:cNvSpPr/>
          <p:nvPr/>
        </p:nvSpPr>
        <p:spPr>
          <a:xfrm>
            <a:off x="6095999" y="2148857"/>
            <a:ext cx="375367" cy="1210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8" name="Google Shape;1198;p39"/>
          <p:cNvSpPr/>
          <p:nvPr/>
        </p:nvSpPr>
        <p:spPr>
          <a:xfrm>
            <a:off x="6796635" y="1893819"/>
            <a:ext cx="375367" cy="14652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9" name="Google Shape;1199;p39"/>
          <p:cNvSpPr/>
          <p:nvPr/>
        </p:nvSpPr>
        <p:spPr>
          <a:xfrm>
            <a:off x="7497271" y="2509587"/>
            <a:ext cx="375367" cy="849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0" name="Google Shape;1200;p39"/>
          <p:cNvSpPr/>
          <p:nvPr/>
        </p:nvSpPr>
        <p:spPr>
          <a:xfrm>
            <a:off x="8197907" y="1428682"/>
            <a:ext cx="375367" cy="19303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1" name="Google Shape;1201;p39"/>
          <p:cNvSpPr/>
          <p:nvPr/>
        </p:nvSpPr>
        <p:spPr>
          <a:xfrm>
            <a:off x="8898543" y="1710008"/>
            <a:ext cx="375367" cy="164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2" name="Google Shape;1202;p39"/>
          <p:cNvSpPr/>
          <p:nvPr/>
        </p:nvSpPr>
        <p:spPr>
          <a:xfrm>
            <a:off x="9599179" y="2961239"/>
            <a:ext cx="375367" cy="3978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3" name="Google Shape;1203;p39"/>
          <p:cNvSpPr/>
          <p:nvPr/>
        </p:nvSpPr>
        <p:spPr>
          <a:xfrm>
            <a:off x="10299817" y="2261442"/>
            <a:ext cx="375367" cy="1097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182875" spcFirstLastPara="1" rIns="182875" wrap="square" tIns="1554475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4" name="Google Shape;1204;p39"/>
          <p:cNvSpPr txBox="1"/>
          <p:nvPr/>
        </p:nvSpPr>
        <p:spPr>
          <a:xfrm>
            <a:off x="6138087" y="1769439"/>
            <a:ext cx="370308" cy="269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7.8%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5" name="Google Shape;1205;p39"/>
          <p:cNvSpPr txBox="1"/>
          <p:nvPr/>
        </p:nvSpPr>
        <p:spPr>
          <a:xfrm>
            <a:off x="6795401" y="1544837"/>
            <a:ext cx="360676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11.2%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6" name="Google Shape;1206;p39"/>
          <p:cNvSpPr txBox="1"/>
          <p:nvPr/>
        </p:nvSpPr>
        <p:spPr>
          <a:xfrm>
            <a:off x="7526453" y="2165495"/>
            <a:ext cx="286938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3.1%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7" name="Google Shape;1207;p39"/>
          <p:cNvSpPr txBox="1"/>
          <p:nvPr/>
        </p:nvSpPr>
        <p:spPr>
          <a:xfrm>
            <a:off x="8183767" y="1135210"/>
            <a:ext cx="360676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18.0%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8" name="Google Shape;1208;p39"/>
          <p:cNvSpPr txBox="1"/>
          <p:nvPr/>
        </p:nvSpPr>
        <p:spPr>
          <a:xfrm>
            <a:off x="8906110" y="1382962"/>
            <a:ext cx="360676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15.8%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9" name="Google Shape;1209;p39"/>
          <p:cNvSpPr txBox="1"/>
          <p:nvPr/>
        </p:nvSpPr>
        <p:spPr>
          <a:xfrm>
            <a:off x="9607888" y="2628296"/>
            <a:ext cx="320601" cy="266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2..1%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10" name="Google Shape;1210;p39"/>
          <p:cNvSpPr txBox="1"/>
          <p:nvPr/>
        </p:nvSpPr>
        <p:spPr>
          <a:xfrm>
            <a:off x="10336846" y="1868586"/>
            <a:ext cx="514074" cy="269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5.6%</a:t>
            </a:r>
            <a:endParaRPr b="1"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211" name="Google Shape;1211;p39"/>
          <p:cNvCxnSpPr/>
          <p:nvPr/>
        </p:nvCxnSpPr>
        <p:spPr>
          <a:xfrm>
            <a:off x="1524001" y="3036912"/>
            <a:ext cx="793212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12" name="Google Shape;1212;p39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13" name="Google Shape;1213;p39"/>
          <p:cNvSpPr txBox="1"/>
          <p:nvPr/>
        </p:nvSpPr>
        <p:spPr>
          <a:xfrm>
            <a:off x="1529046" y="3404530"/>
            <a:ext cx="2723404" cy="192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The pricing policy is a price fixing decision making method for our products, a marketing strategy as part of the marketing mix. 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40"/>
          <p:cNvSpPr/>
          <p:nvPr/>
        </p:nvSpPr>
        <p:spPr>
          <a:xfrm>
            <a:off x="2703545" y="2276474"/>
            <a:ext cx="2408230" cy="2408230"/>
          </a:xfrm>
          <a:prstGeom prst="ellipse">
            <a:avLst/>
          </a:prstGeom>
          <a:noFill/>
          <a:ln cap="flat" cmpd="sng" w="25400">
            <a:solidFill>
              <a:schemeClr val="dk1">
                <a:alpha val="2000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8710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USERS</a:t>
            </a:r>
            <a:endParaRPr/>
          </a:p>
        </p:txBody>
      </p:sp>
      <p:sp>
        <p:nvSpPr>
          <p:cNvPr id="1220" name="Google Shape;1220;p40"/>
          <p:cNvSpPr/>
          <p:nvPr/>
        </p:nvSpPr>
        <p:spPr>
          <a:xfrm>
            <a:off x="2703545" y="2276474"/>
            <a:ext cx="2408230" cy="2408230"/>
          </a:xfrm>
          <a:prstGeom prst="arc">
            <a:avLst>
              <a:gd fmla="val 16200000" name="adj1"/>
              <a:gd fmla="val 8491402" name="adj2"/>
            </a:avLst>
          </a:prstGeom>
          <a:noFill/>
          <a:ln cap="rnd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221" name="Google Shape;1221;p40"/>
          <p:cNvCxnSpPr/>
          <p:nvPr/>
        </p:nvCxnSpPr>
        <p:spPr>
          <a:xfrm>
            <a:off x="3062584" y="6833910"/>
            <a:ext cx="1514732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22" name="Google Shape;1222;p40"/>
          <p:cNvSpPr txBox="1"/>
          <p:nvPr/>
        </p:nvSpPr>
        <p:spPr>
          <a:xfrm>
            <a:off x="3062584" y="4955103"/>
            <a:ext cx="1924085" cy="149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Product Users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</p:txBody>
      </p:sp>
      <p:sp>
        <p:nvSpPr>
          <p:cNvPr id="1223" name="Google Shape;1223;p40"/>
          <p:cNvSpPr/>
          <p:nvPr/>
        </p:nvSpPr>
        <p:spPr>
          <a:xfrm>
            <a:off x="5736961" y="2276474"/>
            <a:ext cx="2408230" cy="2408230"/>
          </a:xfrm>
          <a:prstGeom prst="ellipse">
            <a:avLst/>
          </a:prstGeom>
          <a:noFill/>
          <a:ln cap="flat" cmpd="sng" w="25400">
            <a:solidFill>
              <a:schemeClr val="dk1">
                <a:alpha val="2000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2M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USERS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24" name="Google Shape;1224;p40"/>
          <p:cNvSpPr/>
          <p:nvPr/>
        </p:nvSpPr>
        <p:spPr>
          <a:xfrm>
            <a:off x="5736961" y="2276474"/>
            <a:ext cx="2408230" cy="2408230"/>
          </a:xfrm>
          <a:prstGeom prst="arc">
            <a:avLst>
              <a:gd fmla="val 16200000" name="adj1"/>
              <a:gd fmla="val 11378791" name="adj2"/>
            </a:avLst>
          </a:prstGeom>
          <a:noFill/>
          <a:ln cap="rnd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225" name="Google Shape;1225;p40"/>
          <p:cNvCxnSpPr/>
          <p:nvPr/>
        </p:nvCxnSpPr>
        <p:spPr>
          <a:xfrm>
            <a:off x="6096000" y="6833910"/>
            <a:ext cx="1514732" cy="0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26" name="Google Shape;1226;p40"/>
          <p:cNvSpPr/>
          <p:nvPr/>
        </p:nvSpPr>
        <p:spPr>
          <a:xfrm>
            <a:off x="8791641" y="2276474"/>
            <a:ext cx="2408230" cy="2408230"/>
          </a:xfrm>
          <a:prstGeom prst="ellipse">
            <a:avLst/>
          </a:prstGeom>
          <a:noFill/>
          <a:ln cap="flat" cmpd="sng" w="25400">
            <a:solidFill>
              <a:schemeClr val="dk1">
                <a:alpha val="2000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2540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USERS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27" name="Google Shape;1227;p40"/>
          <p:cNvSpPr/>
          <p:nvPr/>
        </p:nvSpPr>
        <p:spPr>
          <a:xfrm>
            <a:off x="8791641" y="2276474"/>
            <a:ext cx="2408230" cy="2408230"/>
          </a:xfrm>
          <a:prstGeom prst="arc">
            <a:avLst>
              <a:gd fmla="val 16200000" name="adj1"/>
              <a:gd fmla="val 392104" name="adj2"/>
            </a:avLst>
          </a:prstGeom>
          <a:noFill/>
          <a:ln cap="rnd" cmpd="sng" w="508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228" name="Google Shape;1228;p40"/>
          <p:cNvCxnSpPr/>
          <p:nvPr/>
        </p:nvCxnSpPr>
        <p:spPr>
          <a:xfrm>
            <a:off x="9150680" y="6833910"/>
            <a:ext cx="1514732" cy="0"/>
          </a:xfrm>
          <a:prstGeom prst="straightConnector1">
            <a:avLst/>
          </a:prstGeom>
          <a:noFill/>
          <a:ln cap="flat" cmpd="sng" w="508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29" name="Google Shape;1229;p40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30" name="Google Shape;1230;p40"/>
          <p:cNvSpPr txBox="1"/>
          <p:nvPr/>
        </p:nvSpPr>
        <p:spPr>
          <a:xfrm>
            <a:off x="6101316" y="4955103"/>
            <a:ext cx="1924085" cy="149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Product Users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</p:txBody>
      </p:sp>
      <p:sp>
        <p:nvSpPr>
          <p:cNvPr id="1231" name="Google Shape;1231;p40"/>
          <p:cNvSpPr txBox="1"/>
          <p:nvPr/>
        </p:nvSpPr>
        <p:spPr>
          <a:xfrm>
            <a:off x="9162699" y="4955102"/>
            <a:ext cx="1924085" cy="149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Product Users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6" name="Shape 1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Google Shape;1237;p41"/>
          <p:cNvSpPr/>
          <p:nvPr/>
        </p:nvSpPr>
        <p:spPr>
          <a:xfrm>
            <a:off x="5801116" y="2807045"/>
            <a:ext cx="1999865" cy="1999865"/>
          </a:xfrm>
          <a:prstGeom prst="ellipse">
            <a:avLst/>
          </a:prstGeom>
          <a:noFill/>
          <a:ln cap="flat" cmpd="sng" w="25400">
            <a:solidFill>
              <a:schemeClr val="dk1">
                <a:alpha val="2000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8710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USERS</a:t>
            </a:r>
            <a:endParaRPr/>
          </a:p>
        </p:txBody>
      </p:sp>
      <p:sp>
        <p:nvSpPr>
          <p:cNvPr id="1238" name="Google Shape;1238;p41"/>
          <p:cNvSpPr/>
          <p:nvPr/>
        </p:nvSpPr>
        <p:spPr>
          <a:xfrm>
            <a:off x="5801116" y="2807045"/>
            <a:ext cx="1999865" cy="1999865"/>
          </a:xfrm>
          <a:prstGeom prst="arc">
            <a:avLst>
              <a:gd fmla="val 16200000" name="adj1"/>
              <a:gd fmla="val 1659846" name="adj2"/>
            </a:avLst>
          </a:prstGeom>
          <a:noFill/>
          <a:ln cap="rnd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39" name="Google Shape;1239;p41"/>
          <p:cNvSpPr/>
          <p:nvPr/>
        </p:nvSpPr>
        <p:spPr>
          <a:xfrm>
            <a:off x="7094259" y="499917"/>
            <a:ext cx="3696449" cy="3696449"/>
          </a:xfrm>
          <a:prstGeom prst="ellipse">
            <a:avLst/>
          </a:prstGeom>
          <a:noFill/>
          <a:ln cap="flat" cmpd="sng" w="25400">
            <a:solidFill>
              <a:schemeClr val="dk1">
                <a:alpha val="2000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25M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USERS</a:t>
            </a:r>
            <a:endParaRPr/>
          </a:p>
        </p:txBody>
      </p:sp>
      <p:sp>
        <p:nvSpPr>
          <p:cNvPr id="1240" name="Google Shape;1240;p41"/>
          <p:cNvSpPr/>
          <p:nvPr/>
        </p:nvSpPr>
        <p:spPr>
          <a:xfrm>
            <a:off x="7094259" y="499917"/>
            <a:ext cx="3696449" cy="3696449"/>
          </a:xfrm>
          <a:prstGeom prst="arc">
            <a:avLst>
              <a:gd fmla="val 16200000" name="adj1"/>
              <a:gd fmla="val 11712461" name="adj2"/>
            </a:avLst>
          </a:prstGeom>
          <a:noFill/>
          <a:ln cap="rnd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1" name="Google Shape;1241;p41"/>
          <p:cNvSpPr/>
          <p:nvPr/>
        </p:nvSpPr>
        <p:spPr>
          <a:xfrm>
            <a:off x="8723719" y="3295427"/>
            <a:ext cx="2908394" cy="2908394"/>
          </a:xfrm>
          <a:prstGeom prst="ellipse">
            <a:avLst/>
          </a:prstGeom>
          <a:noFill/>
          <a:ln cap="flat" cmpd="sng" w="25400">
            <a:solidFill>
              <a:schemeClr val="dk1">
                <a:alpha val="2000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500K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USERS</a:t>
            </a:r>
            <a:endParaRPr/>
          </a:p>
        </p:txBody>
      </p:sp>
      <p:sp>
        <p:nvSpPr>
          <p:cNvPr id="1242" name="Google Shape;1242;p41"/>
          <p:cNvSpPr/>
          <p:nvPr/>
        </p:nvSpPr>
        <p:spPr>
          <a:xfrm>
            <a:off x="8723719" y="3295427"/>
            <a:ext cx="2908394" cy="2908394"/>
          </a:xfrm>
          <a:prstGeom prst="arc">
            <a:avLst>
              <a:gd fmla="val 16200000" name="adj1"/>
              <a:gd fmla="val 8491402" name="adj2"/>
            </a:avLst>
          </a:prstGeom>
          <a:noFill/>
          <a:ln cap="rnd" cmpd="sng" w="508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3" name="Google Shape;1243;p41"/>
          <p:cNvSpPr txBox="1"/>
          <p:nvPr/>
        </p:nvSpPr>
        <p:spPr>
          <a:xfrm>
            <a:off x="1694330" y="3064573"/>
            <a:ext cx="2738615" cy="552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Pie Chart title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Insert additional descriptions here</a:t>
            </a:r>
            <a:endParaRPr/>
          </a:p>
        </p:txBody>
      </p:sp>
      <p:sp>
        <p:nvSpPr>
          <p:cNvPr id="1244" name="Google Shape;1244;p41"/>
          <p:cNvSpPr txBox="1"/>
          <p:nvPr/>
        </p:nvSpPr>
        <p:spPr>
          <a:xfrm>
            <a:off x="1694330" y="4154187"/>
            <a:ext cx="2738615" cy="552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Pie Chart title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Insert additional descriptions here</a:t>
            </a:r>
            <a:endParaRPr/>
          </a:p>
        </p:txBody>
      </p:sp>
      <p:sp>
        <p:nvSpPr>
          <p:cNvPr id="1245" name="Google Shape;1245;p41"/>
          <p:cNvSpPr txBox="1"/>
          <p:nvPr/>
        </p:nvSpPr>
        <p:spPr>
          <a:xfrm>
            <a:off x="1694330" y="5240566"/>
            <a:ext cx="2738615" cy="5524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Pie Chart title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Insert additional descriptions here</a:t>
            </a:r>
            <a:endParaRPr/>
          </a:p>
        </p:txBody>
      </p:sp>
      <p:cxnSp>
        <p:nvCxnSpPr>
          <p:cNvPr id="1246" name="Google Shape;1246;p41"/>
          <p:cNvCxnSpPr/>
          <p:nvPr/>
        </p:nvCxnSpPr>
        <p:spPr>
          <a:xfrm>
            <a:off x="1525910" y="3080998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7" name="Google Shape;1247;p41"/>
          <p:cNvCxnSpPr/>
          <p:nvPr/>
        </p:nvCxnSpPr>
        <p:spPr>
          <a:xfrm>
            <a:off x="1525910" y="4154187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8" name="Google Shape;1248;p41"/>
          <p:cNvCxnSpPr/>
          <p:nvPr/>
        </p:nvCxnSpPr>
        <p:spPr>
          <a:xfrm>
            <a:off x="1525910" y="5240566"/>
            <a:ext cx="0" cy="203479"/>
          </a:xfrm>
          <a:prstGeom prst="straightConnector1">
            <a:avLst/>
          </a:prstGeom>
          <a:noFill/>
          <a:ln cap="flat" cmpd="sng" w="508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49" name="Google Shape;1249;p41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4" name="Shape 1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5" name="Google Shape;1255;p42"/>
          <p:cNvGrpSpPr/>
          <p:nvPr/>
        </p:nvGrpSpPr>
        <p:grpSpPr>
          <a:xfrm>
            <a:off x="6393234" y="1709843"/>
            <a:ext cx="3623369" cy="3614271"/>
            <a:chOff x="4843275" y="2429807"/>
            <a:chExt cx="3623369" cy="3614271"/>
          </a:xfrm>
        </p:grpSpPr>
        <p:sp>
          <p:nvSpPr>
            <p:cNvPr id="1256" name="Google Shape;1256;p42"/>
            <p:cNvSpPr/>
            <p:nvPr/>
          </p:nvSpPr>
          <p:spPr>
            <a:xfrm>
              <a:off x="4843275" y="2429807"/>
              <a:ext cx="3623369" cy="3614271"/>
            </a:xfrm>
            <a:prstGeom prst="pie">
              <a:avLst>
                <a:gd fmla="val 18900418" name="adj1"/>
                <a:gd fmla="val 5401935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1" anchor="ctr" bIns="0" lIns="1920225" spcFirstLastPara="1" rIns="0" wrap="square" tIns="5486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57" name="Google Shape;1257;p42"/>
            <p:cNvSpPr txBox="1"/>
            <p:nvPr/>
          </p:nvSpPr>
          <p:spPr>
            <a:xfrm>
              <a:off x="7627870" y="4369688"/>
              <a:ext cx="665567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+3.20</a:t>
              </a:r>
              <a:endParaRPr/>
            </a:p>
          </p:txBody>
        </p:sp>
      </p:grpSp>
      <p:grpSp>
        <p:nvGrpSpPr>
          <p:cNvPr id="1258" name="Google Shape;1258;p42"/>
          <p:cNvGrpSpPr/>
          <p:nvPr/>
        </p:nvGrpSpPr>
        <p:grpSpPr>
          <a:xfrm>
            <a:off x="6393234" y="1702619"/>
            <a:ext cx="3623369" cy="3614271"/>
            <a:chOff x="4843275" y="2422583"/>
            <a:chExt cx="3623369" cy="3614271"/>
          </a:xfrm>
        </p:grpSpPr>
        <p:sp>
          <p:nvSpPr>
            <p:cNvPr id="1259" name="Google Shape;1259;p42"/>
            <p:cNvSpPr/>
            <p:nvPr/>
          </p:nvSpPr>
          <p:spPr>
            <a:xfrm>
              <a:off x="4843275" y="2422583"/>
              <a:ext cx="3623369" cy="3614271"/>
            </a:xfrm>
            <a:prstGeom prst="pie">
              <a:avLst>
                <a:gd fmla="val 10781657" name="adj1"/>
                <a:gd fmla="val 1620000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0" lIns="0" spcFirstLastPara="1" rIns="1645900" wrap="square" tIns="1828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60" name="Google Shape;1260;p42"/>
            <p:cNvSpPr txBox="1"/>
            <p:nvPr/>
          </p:nvSpPr>
          <p:spPr>
            <a:xfrm>
              <a:off x="5512302" y="3098523"/>
              <a:ext cx="671979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+2.00</a:t>
              </a:r>
              <a:endParaRPr/>
            </a:p>
          </p:txBody>
        </p:sp>
      </p:grpSp>
      <p:grpSp>
        <p:nvGrpSpPr>
          <p:cNvPr id="1261" name="Google Shape;1261;p42"/>
          <p:cNvGrpSpPr/>
          <p:nvPr/>
        </p:nvGrpSpPr>
        <p:grpSpPr>
          <a:xfrm>
            <a:off x="6812119" y="2307220"/>
            <a:ext cx="2771711" cy="2426320"/>
            <a:chOff x="5262160" y="3027184"/>
            <a:chExt cx="2771711" cy="2426320"/>
          </a:xfrm>
        </p:grpSpPr>
        <p:sp>
          <p:nvSpPr>
            <p:cNvPr id="1262" name="Google Shape;1262;p42"/>
            <p:cNvSpPr/>
            <p:nvPr/>
          </p:nvSpPr>
          <p:spPr>
            <a:xfrm>
              <a:off x="5262160" y="3027184"/>
              <a:ext cx="2771711" cy="2426320"/>
            </a:xfrm>
            <a:prstGeom prst="pie">
              <a:avLst>
                <a:gd fmla="val 16202225" name="adj1"/>
                <a:gd fmla="val 18940921" name="adj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63" name="Google Shape;1263;p42"/>
            <p:cNvSpPr txBox="1"/>
            <p:nvPr/>
          </p:nvSpPr>
          <p:spPr>
            <a:xfrm>
              <a:off x="6675132" y="3231545"/>
              <a:ext cx="681597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+0.45</a:t>
              </a:r>
              <a:endParaRPr/>
            </a:p>
          </p:txBody>
        </p:sp>
      </p:grpSp>
      <p:grpSp>
        <p:nvGrpSpPr>
          <p:cNvPr id="1264" name="Google Shape;1264;p42"/>
          <p:cNvGrpSpPr/>
          <p:nvPr/>
        </p:nvGrpSpPr>
        <p:grpSpPr>
          <a:xfrm>
            <a:off x="6096000" y="1405583"/>
            <a:ext cx="4222750" cy="4199410"/>
            <a:chOff x="4554279" y="2125547"/>
            <a:chExt cx="4222750" cy="4199410"/>
          </a:xfrm>
        </p:grpSpPr>
        <p:sp>
          <p:nvSpPr>
            <p:cNvPr id="1265" name="Google Shape;1265;p42"/>
            <p:cNvSpPr/>
            <p:nvPr/>
          </p:nvSpPr>
          <p:spPr>
            <a:xfrm>
              <a:off x="4554279" y="2125547"/>
              <a:ext cx="4222750" cy="4199410"/>
            </a:xfrm>
            <a:prstGeom prst="pie">
              <a:avLst>
                <a:gd fmla="val 5398885" name="adj1"/>
                <a:gd fmla="val 10779605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b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endParaRPr/>
            </a:p>
          </p:txBody>
        </p:sp>
        <p:sp>
          <p:nvSpPr>
            <p:cNvPr id="1266" name="Google Shape;1266;p42"/>
            <p:cNvSpPr txBox="1"/>
            <p:nvPr/>
          </p:nvSpPr>
          <p:spPr>
            <a:xfrm>
              <a:off x="5210453" y="5113897"/>
              <a:ext cx="671979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+2.40</a:t>
              </a:r>
              <a:endParaRPr/>
            </a:p>
          </p:txBody>
        </p:sp>
      </p:grpSp>
      <p:sp>
        <p:nvSpPr>
          <p:cNvPr id="1267" name="Google Shape;1267;p42"/>
          <p:cNvSpPr/>
          <p:nvPr/>
        </p:nvSpPr>
        <p:spPr>
          <a:xfrm>
            <a:off x="8206479" y="3513645"/>
            <a:ext cx="3334" cy="3334"/>
          </a:xfrm>
          <a:prstGeom prst="rect">
            <a:avLst/>
          </a:prstGeom>
          <a:solidFill>
            <a:srgbClr val="006EB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68" name="Google Shape;1268;p42"/>
          <p:cNvSpPr/>
          <p:nvPr/>
        </p:nvSpPr>
        <p:spPr>
          <a:xfrm>
            <a:off x="8206479" y="3513645"/>
            <a:ext cx="3334" cy="3334"/>
          </a:xfrm>
          <a:prstGeom prst="rect">
            <a:avLst/>
          </a:prstGeom>
          <a:solidFill>
            <a:srgbClr val="006EB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269" name="Google Shape;1269;p42"/>
          <p:cNvGrpSpPr/>
          <p:nvPr/>
        </p:nvGrpSpPr>
        <p:grpSpPr>
          <a:xfrm>
            <a:off x="7352037" y="2777014"/>
            <a:ext cx="1683252" cy="1686584"/>
            <a:chOff x="5368929" y="2824891"/>
            <a:chExt cx="1683252" cy="1686584"/>
          </a:xfrm>
        </p:grpSpPr>
        <p:sp>
          <p:nvSpPr>
            <p:cNvPr id="1270" name="Google Shape;1270;p42"/>
            <p:cNvSpPr/>
            <p:nvPr/>
          </p:nvSpPr>
          <p:spPr>
            <a:xfrm>
              <a:off x="5368929" y="2824891"/>
              <a:ext cx="1683252" cy="168658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71" name="Google Shape;1271;p42"/>
            <p:cNvSpPr/>
            <p:nvPr/>
          </p:nvSpPr>
          <p:spPr>
            <a:xfrm>
              <a:off x="5865573" y="3331533"/>
              <a:ext cx="679967" cy="679967"/>
            </a:xfrm>
            <a:custGeom>
              <a:rect b="b" l="l" r="r" t="t"/>
              <a:pathLst>
                <a:path extrusionOk="0" h="86" w="86">
                  <a:moveTo>
                    <a:pt x="43" y="0"/>
                  </a:moveTo>
                  <a:cubicBezTo>
                    <a:pt x="20" y="0"/>
                    <a:pt x="0" y="19"/>
                    <a:pt x="0" y="43"/>
                  </a:cubicBezTo>
                  <a:cubicBezTo>
                    <a:pt x="0" y="66"/>
                    <a:pt x="20" y="86"/>
                    <a:pt x="43" y="86"/>
                  </a:cubicBezTo>
                  <a:cubicBezTo>
                    <a:pt x="67" y="86"/>
                    <a:pt x="86" y="66"/>
                    <a:pt x="86" y="43"/>
                  </a:cubicBezTo>
                  <a:cubicBezTo>
                    <a:pt x="86" y="19"/>
                    <a:pt x="67" y="0"/>
                    <a:pt x="43" y="0"/>
                  </a:cubicBezTo>
                  <a:close/>
                  <a:moveTo>
                    <a:pt x="43" y="75"/>
                  </a:moveTo>
                  <a:cubicBezTo>
                    <a:pt x="25" y="75"/>
                    <a:pt x="11" y="61"/>
                    <a:pt x="11" y="43"/>
                  </a:cubicBezTo>
                  <a:cubicBezTo>
                    <a:pt x="11" y="25"/>
                    <a:pt x="25" y="10"/>
                    <a:pt x="43" y="10"/>
                  </a:cubicBezTo>
                  <a:cubicBezTo>
                    <a:pt x="61" y="10"/>
                    <a:pt x="76" y="25"/>
                    <a:pt x="76" y="43"/>
                  </a:cubicBezTo>
                  <a:cubicBezTo>
                    <a:pt x="76" y="61"/>
                    <a:pt x="61" y="75"/>
                    <a:pt x="43" y="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72" name="Google Shape;1272;p42"/>
            <p:cNvSpPr/>
            <p:nvPr/>
          </p:nvSpPr>
          <p:spPr>
            <a:xfrm>
              <a:off x="6222221" y="3498191"/>
              <a:ext cx="156660" cy="166659"/>
            </a:xfrm>
            <a:custGeom>
              <a:rect b="b" l="l" r="r" t="t"/>
              <a:pathLst>
                <a:path extrusionOk="0" h="21" w="20">
                  <a:moveTo>
                    <a:pt x="20" y="21"/>
                  </a:moveTo>
                  <a:cubicBezTo>
                    <a:pt x="19" y="10"/>
                    <a:pt x="11" y="1"/>
                    <a:pt x="0" y="0"/>
                  </a:cubicBezTo>
                  <a:cubicBezTo>
                    <a:pt x="0" y="21"/>
                    <a:pt x="0" y="21"/>
                    <a:pt x="0" y="21"/>
                  </a:cubicBezTo>
                  <a:lnTo>
                    <a:pt x="20" y="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273" name="Google Shape;1273;p42"/>
          <p:cNvGrpSpPr/>
          <p:nvPr/>
        </p:nvGrpSpPr>
        <p:grpSpPr>
          <a:xfrm>
            <a:off x="9690730" y="4255955"/>
            <a:ext cx="2142797" cy="471545"/>
            <a:chOff x="9113565" y="4306994"/>
            <a:chExt cx="2142797" cy="471545"/>
          </a:xfrm>
        </p:grpSpPr>
        <p:grpSp>
          <p:nvGrpSpPr>
            <p:cNvPr id="1274" name="Google Shape;1274;p42"/>
            <p:cNvGrpSpPr/>
            <p:nvPr/>
          </p:nvGrpSpPr>
          <p:grpSpPr>
            <a:xfrm>
              <a:off x="9113565" y="4306994"/>
              <a:ext cx="1098554" cy="317638"/>
              <a:chOff x="8140771" y="4975919"/>
              <a:chExt cx="1098554" cy="317638"/>
            </a:xfrm>
          </p:grpSpPr>
          <p:cxnSp>
            <p:nvCxnSpPr>
              <p:cNvPr id="1275" name="Google Shape;1275;p42"/>
              <p:cNvCxnSpPr/>
              <p:nvPr/>
            </p:nvCxnSpPr>
            <p:spPr>
              <a:xfrm>
                <a:off x="8140771" y="4975919"/>
                <a:ext cx="302328" cy="317638"/>
              </a:xfrm>
              <a:prstGeom prst="straightConnector1">
                <a:avLst/>
              </a:prstGeom>
              <a:noFill/>
              <a:ln cap="flat" cmpd="sng" w="9525">
                <a:solidFill>
                  <a:srgbClr val="F81400"/>
                </a:solidFill>
                <a:prstDash val="solid"/>
                <a:miter lim="800000"/>
                <a:headEnd len="med" w="med" type="oval"/>
                <a:tailEnd len="sm" w="sm" type="none"/>
              </a:ln>
            </p:spPr>
          </p:cxnSp>
          <p:cxnSp>
            <p:nvCxnSpPr>
              <p:cNvPr id="1276" name="Google Shape;1276;p42"/>
              <p:cNvCxnSpPr/>
              <p:nvPr/>
            </p:nvCxnSpPr>
            <p:spPr>
              <a:xfrm flipH="1" rot="10800000">
                <a:off x="8443099" y="5293556"/>
                <a:ext cx="796226" cy="1"/>
              </a:xfrm>
              <a:prstGeom prst="straightConnector1">
                <a:avLst/>
              </a:prstGeom>
              <a:noFill/>
              <a:ln cap="flat" cmpd="sng" w="9525">
                <a:solidFill>
                  <a:srgbClr val="F814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1277" name="Google Shape;1277;p42"/>
            <p:cNvSpPr/>
            <p:nvPr/>
          </p:nvSpPr>
          <p:spPr>
            <a:xfrm>
              <a:off x="10083062" y="4470739"/>
              <a:ext cx="11733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Type C</a:t>
              </a:r>
              <a:endParaRPr b="1"/>
            </a:p>
          </p:txBody>
        </p:sp>
      </p:grpSp>
      <p:grpSp>
        <p:nvGrpSpPr>
          <p:cNvPr id="1278" name="Google Shape;1278;p42"/>
          <p:cNvGrpSpPr/>
          <p:nvPr/>
        </p:nvGrpSpPr>
        <p:grpSpPr>
          <a:xfrm>
            <a:off x="8662437" y="1652300"/>
            <a:ext cx="2264486" cy="796078"/>
            <a:chOff x="7156021" y="2276467"/>
            <a:chExt cx="2264486" cy="796078"/>
          </a:xfrm>
        </p:grpSpPr>
        <p:sp>
          <p:nvSpPr>
            <p:cNvPr id="1279" name="Google Shape;1279;p42"/>
            <p:cNvSpPr/>
            <p:nvPr/>
          </p:nvSpPr>
          <p:spPr>
            <a:xfrm>
              <a:off x="8336907" y="2276467"/>
              <a:ext cx="10836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Type D</a:t>
              </a:r>
              <a:endParaRPr b="1"/>
            </a:p>
          </p:txBody>
        </p:sp>
        <p:grpSp>
          <p:nvGrpSpPr>
            <p:cNvPr id="1280" name="Google Shape;1280;p42"/>
            <p:cNvGrpSpPr/>
            <p:nvPr/>
          </p:nvGrpSpPr>
          <p:grpSpPr>
            <a:xfrm>
              <a:off x="7156021" y="2429807"/>
              <a:ext cx="1068979" cy="642738"/>
              <a:chOff x="7156021" y="2429807"/>
              <a:chExt cx="1068979" cy="642738"/>
            </a:xfrm>
          </p:grpSpPr>
          <p:cxnSp>
            <p:nvCxnSpPr>
              <p:cNvPr id="1281" name="Google Shape;1281;p42"/>
              <p:cNvCxnSpPr/>
              <p:nvPr/>
            </p:nvCxnSpPr>
            <p:spPr>
              <a:xfrm flipH="1" rot="10800000">
                <a:off x="7156021" y="2429807"/>
                <a:ext cx="647108" cy="642738"/>
              </a:xfrm>
              <a:prstGeom prst="straightConnector1">
                <a:avLst/>
              </a:prstGeom>
              <a:noFill/>
              <a:ln cap="flat" cmpd="sng" w="9525">
                <a:solidFill>
                  <a:srgbClr val="6C6C6C"/>
                </a:solidFill>
                <a:prstDash val="solid"/>
                <a:miter lim="800000"/>
                <a:headEnd len="med" w="med" type="oval"/>
                <a:tailEnd len="sm" w="sm" type="none"/>
              </a:ln>
            </p:spPr>
          </p:cxnSp>
          <p:cxnSp>
            <p:nvCxnSpPr>
              <p:cNvPr id="1282" name="Google Shape;1282;p42"/>
              <p:cNvCxnSpPr/>
              <p:nvPr/>
            </p:nvCxnSpPr>
            <p:spPr>
              <a:xfrm>
                <a:off x="7803129" y="2430363"/>
                <a:ext cx="42187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C6C6C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283" name="Google Shape;1283;p42"/>
          <p:cNvGrpSpPr/>
          <p:nvPr/>
        </p:nvGrpSpPr>
        <p:grpSpPr>
          <a:xfrm>
            <a:off x="4821023" y="2376475"/>
            <a:ext cx="1796385" cy="718416"/>
            <a:chOff x="4243858" y="2427514"/>
            <a:chExt cx="1796385" cy="718416"/>
          </a:xfrm>
        </p:grpSpPr>
        <p:sp>
          <p:nvSpPr>
            <p:cNvPr id="1284" name="Google Shape;1284;p42"/>
            <p:cNvSpPr/>
            <p:nvPr/>
          </p:nvSpPr>
          <p:spPr>
            <a:xfrm>
              <a:off x="4243858" y="2427514"/>
              <a:ext cx="9150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Type A</a:t>
              </a:r>
              <a:endParaRPr b="1"/>
            </a:p>
          </p:txBody>
        </p:sp>
        <p:grpSp>
          <p:nvGrpSpPr>
            <p:cNvPr id="1285" name="Google Shape;1285;p42"/>
            <p:cNvGrpSpPr/>
            <p:nvPr/>
          </p:nvGrpSpPr>
          <p:grpSpPr>
            <a:xfrm flipH="1">
              <a:off x="5158858" y="2581398"/>
              <a:ext cx="881385" cy="564532"/>
              <a:chOff x="7156021" y="2508013"/>
              <a:chExt cx="881385" cy="564532"/>
            </a:xfrm>
          </p:grpSpPr>
          <p:cxnSp>
            <p:nvCxnSpPr>
              <p:cNvPr id="1286" name="Google Shape;1286;p42"/>
              <p:cNvCxnSpPr/>
              <p:nvPr/>
            </p:nvCxnSpPr>
            <p:spPr>
              <a:xfrm flipH="1" rot="10800000">
                <a:off x="7156021" y="2508013"/>
                <a:ext cx="564158" cy="564532"/>
              </a:xfrm>
              <a:prstGeom prst="straightConnector1">
                <a:avLst/>
              </a:prstGeom>
              <a:noFill/>
              <a:ln cap="flat" cmpd="sng" w="9525">
                <a:solidFill>
                  <a:srgbClr val="4DAC9C"/>
                </a:solidFill>
                <a:prstDash val="solid"/>
                <a:miter lim="800000"/>
                <a:headEnd len="med" w="med" type="oval"/>
                <a:tailEnd len="sm" w="sm" type="none"/>
              </a:ln>
            </p:spPr>
          </p:cxnSp>
          <p:cxnSp>
            <p:nvCxnSpPr>
              <p:cNvPr id="1287" name="Google Shape;1287;p42"/>
              <p:cNvCxnSpPr>
                <a:endCxn id="1284" idx="3"/>
              </p:cNvCxnSpPr>
              <p:nvPr/>
            </p:nvCxnSpPr>
            <p:spPr>
              <a:xfrm flipH="1" rot="10800000">
                <a:off x="7717006" y="2508029"/>
                <a:ext cx="320400" cy="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4DAC9C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288" name="Google Shape;1288;p42"/>
          <p:cNvGrpSpPr/>
          <p:nvPr/>
        </p:nvGrpSpPr>
        <p:grpSpPr>
          <a:xfrm>
            <a:off x="4821027" y="5210389"/>
            <a:ext cx="2636948" cy="569311"/>
            <a:chOff x="4243862" y="5261428"/>
            <a:chExt cx="2636948" cy="569311"/>
          </a:xfrm>
        </p:grpSpPr>
        <p:sp>
          <p:nvSpPr>
            <p:cNvPr id="1289" name="Google Shape;1289;p42"/>
            <p:cNvSpPr/>
            <p:nvPr/>
          </p:nvSpPr>
          <p:spPr>
            <a:xfrm>
              <a:off x="4243862" y="5522939"/>
              <a:ext cx="8997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Type B</a:t>
              </a:r>
              <a:endParaRPr b="1"/>
            </a:p>
          </p:txBody>
        </p:sp>
        <p:grpSp>
          <p:nvGrpSpPr>
            <p:cNvPr id="1290" name="Google Shape;1290;p42"/>
            <p:cNvGrpSpPr/>
            <p:nvPr/>
          </p:nvGrpSpPr>
          <p:grpSpPr>
            <a:xfrm flipH="1">
              <a:off x="5143562" y="5261428"/>
              <a:ext cx="1737248" cy="418711"/>
              <a:chOff x="8140771" y="4975919"/>
              <a:chExt cx="1737248" cy="418711"/>
            </a:xfrm>
          </p:grpSpPr>
          <p:cxnSp>
            <p:nvCxnSpPr>
              <p:cNvPr id="1291" name="Google Shape;1291;p42"/>
              <p:cNvCxnSpPr/>
              <p:nvPr/>
            </p:nvCxnSpPr>
            <p:spPr>
              <a:xfrm>
                <a:off x="8140771" y="4975919"/>
                <a:ext cx="401440" cy="415392"/>
              </a:xfrm>
              <a:prstGeom prst="straightConnector1">
                <a:avLst/>
              </a:prstGeom>
              <a:noFill/>
              <a:ln cap="flat" cmpd="sng" w="9525">
                <a:solidFill>
                  <a:srgbClr val="1A3A4B"/>
                </a:solidFill>
                <a:prstDash val="solid"/>
                <a:miter lim="800000"/>
                <a:headEnd len="med" w="med" type="oval"/>
                <a:tailEnd len="sm" w="sm" type="none"/>
              </a:ln>
            </p:spPr>
          </p:cxnSp>
          <p:cxnSp>
            <p:nvCxnSpPr>
              <p:cNvPr id="1292" name="Google Shape;1292;p42"/>
              <p:cNvCxnSpPr>
                <a:endCxn id="1289" idx="3"/>
              </p:cNvCxnSpPr>
              <p:nvPr/>
            </p:nvCxnSpPr>
            <p:spPr>
              <a:xfrm flipH="1" rot="10800000">
                <a:off x="8542419" y="5391330"/>
                <a:ext cx="1335600" cy="33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A3A4B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cxnSp>
        <p:nvCxnSpPr>
          <p:cNvPr id="1293" name="Google Shape;1293;p42"/>
          <p:cNvCxnSpPr/>
          <p:nvPr/>
        </p:nvCxnSpPr>
        <p:spPr>
          <a:xfrm>
            <a:off x="1524001" y="3800440"/>
            <a:ext cx="793212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4" name="Google Shape;1294;p42"/>
          <p:cNvSpPr txBox="1"/>
          <p:nvPr/>
        </p:nvSpPr>
        <p:spPr>
          <a:xfrm>
            <a:off x="1524001" y="4123816"/>
            <a:ext cx="2723404" cy="192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The pricing policy is a price fixing decision making method for our products, a marketing strategy as part of the marketing mix. 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95" name="Google Shape;1295;p42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0" name="Shape 1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" name="Google Shape;1301;p43"/>
          <p:cNvSpPr/>
          <p:nvPr/>
        </p:nvSpPr>
        <p:spPr>
          <a:xfrm>
            <a:off x="2515603" y="3279711"/>
            <a:ext cx="7186479" cy="7186479"/>
          </a:xfrm>
          <a:prstGeom prst="blockArc">
            <a:avLst>
              <a:gd fmla="val 10800000" name="adj1"/>
              <a:gd fmla="val 14489" name="adj2"/>
              <a:gd fmla="val 7511" name="adj3"/>
            </a:avLst>
          </a:prstGeom>
          <a:solidFill>
            <a:schemeClr val="accent3">
              <a:alpha val="9803"/>
            </a:schemeClr>
          </a:solidFill>
          <a:ln>
            <a:noFill/>
          </a:ln>
          <a:effectLst>
            <a:outerShdw blurRad="38100" rotWithShape="0" algn="t" dir="5400000" dist="12700">
              <a:srgbClr val="000000">
                <a:alpha val="14901"/>
              </a:srgb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02" name="Google Shape;1302;p43"/>
          <p:cNvSpPr/>
          <p:nvPr/>
        </p:nvSpPr>
        <p:spPr>
          <a:xfrm>
            <a:off x="2515931" y="3273402"/>
            <a:ext cx="7186479" cy="7186479"/>
          </a:xfrm>
          <a:prstGeom prst="blockArc">
            <a:avLst>
              <a:gd fmla="val 16611998" name="adj1"/>
              <a:gd fmla="val 14489" name="adj2"/>
              <a:gd fmla="val 7511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03" name="Google Shape;1303;p43"/>
          <p:cNvSpPr/>
          <p:nvPr/>
        </p:nvSpPr>
        <p:spPr>
          <a:xfrm>
            <a:off x="3132269" y="3896378"/>
            <a:ext cx="5953148" cy="5953146"/>
          </a:xfrm>
          <a:prstGeom prst="blockArc">
            <a:avLst>
              <a:gd fmla="val 10800000" name="adj1"/>
              <a:gd fmla="val 14904" name="adj2"/>
              <a:gd fmla="val 8693" name="adj3"/>
            </a:avLst>
          </a:prstGeom>
          <a:solidFill>
            <a:schemeClr val="accent2">
              <a:alpha val="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04" name="Google Shape;1304;p43"/>
          <p:cNvSpPr/>
          <p:nvPr/>
        </p:nvSpPr>
        <p:spPr>
          <a:xfrm>
            <a:off x="3733902" y="4491701"/>
            <a:ext cx="4749882" cy="4749880"/>
          </a:xfrm>
          <a:prstGeom prst="blockArc">
            <a:avLst>
              <a:gd fmla="val 10800000" name="adj1"/>
              <a:gd fmla="val 15921" name="adj2"/>
              <a:gd fmla="val 11332" name="adj3"/>
            </a:avLst>
          </a:prstGeom>
          <a:solidFill>
            <a:schemeClr val="accent1">
              <a:alpha val="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05" name="Google Shape;1305;p43"/>
          <p:cNvSpPr/>
          <p:nvPr/>
        </p:nvSpPr>
        <p:spPr>
          <a:xfrm>
            <a:off x="3132269" y="3899533"/>
            <a:ext cx="5953148" cy="5953146"/>
          </a:xfrm>
          <a:prstGeom prst="blockArc">
            <a:avLst>
              <a:gd fmla="val 14528003" name="adj1"/>
              <a:gd fmla="val 14904" name="adj2"/>
              <a:gd fmla="val 8693" name="adj3"/>
            </a:avLst>
          </a:prstGeom>
          <a:solidFill>
            <a:schemeClr val="accent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06" name="Google Shape;1306;p43"/>
          <p:cNvSpPr/>
          <p:nvPr/>
        </p:nvSpPr>
        <p:spPr>
          <a:xfrm>
            <a:off x="3733902" y="4501166"/>
            <a:ext cx="4749882" cy="4749880"/>
          </a:xfrm>
          <a:prstGeom prst="blockArc">
            <a:avLst>
              <a:gd fmla="val 12540979" name="adj1"/>
              <a:gd fmla="val 15921" name="adj2"/>
              <a:gd fmla="val 11332" name="adj3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07" name="Google Shape;1307;p43"/>
          <p:cNvGrpSpPr/>
          <p:nvPr/>
        </p:nvGrpSpPr>
        <p:grpSpPr>
          <a:xfrm>
            <a:off x="7446928" y="2810280"/>
            <a:ext cx="1686952" cy="658474"/>
            <a:chOff x="7782951" y="2434722"/>
            <a:chExt cx="1686952" cy="658474"/>
          </a:xfrm>
        </p:grpSpPr>
        <p:cxnSp>
          <p:nvCxnSpPr>
            <p:cNvPr id="1308" name="Google Shape;1308;p43"/>
            <p:cNvCxnSpPr/>
            <p:nvPr/>
          </p:nvCxnSpPr>
          <p:spPr>
            <a:xfrm flipH="1" rot="10800000">
              <a:off x="7782951" y="2438400"/>
              <a:ext cx="706008" cy="654796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lg" w="lg" type="none"/>
            </a:ln>
          </p:spPr>
        </p:cxnSp>
        <p:cxnSp>
          <p:nvCxnSpPr>
            <p:cNvPr id="1309" name="Google Shape;1309;p43"/>
            <p:cNvCxnSpPr/>
            <p:nvPr/>
          </p:nvCxnSpPr>
          <p:spPr>
            <a:xfrm flipH="1">
              <a:off x="8488959" y="2434722"/>
              <a:ext cx="980943" cy="3678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miter lim="800000"/>
              <a:headEnd len="med" w="med" type="oval"/>
              <a:tailEnd len="med" w="med" type="none"/>
            </a:ln>
          </p:spPr>
        </p:cxnSp>
      </p:grpSp>
      <p:grpSp>
        <p:nvGrpSpPr>
          <p:cNvPr id="1310" name="Google Shape;1310;p43"/>
          <p:cNvGrpSpPr/>
          <p:nvPr/>
        </p:nvGrpSpPr>
        <p:grpSpPr>
          <a:xfrm>
            <a:off x="3026713" y="2306652"/>
            <a:ext cx="2335862" cy="1733799"/>
            <a:chOff x="2883838" y="1704666"/>
            <a:chExt cx="2335862" cy="1733799"/>
          </a:xfrm>
        </p:grpSpPr>
        <p:cxnSp>
          <p:nvCxnSpPr>
            <p:cNvPr id="1311" name="Google Shape;1311;p43"/>
            <p:cNvCxnSpPr/>
            <p:nvPr/>
          </p:nvCxnSpPr>
          <p:spPr>
            <a:xfrm>
              <a:off x="3864780" y="1707555"/>
              <a:ext cx="1354920" cy="173091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12" name="Google Shape;1312;p43"/>
            <p:cNvCxnSpPr/>
            <p:nvPr/>
          </p:nvCxnSpPr>
          <p:spPr>
            <a:xfrm rot="10800000">
              <a:off x="2883838" y="1704666"/>
              <a:ext cx="980942" cy="0"/>
            </a:xfrm>
            <a:prstGeom prst="straightConnector1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1313" name="Google Shape;1313;p43"/>
          <p:cNvSpPr txBox="1"/>
          <p:nvPr/>
        </p:nvSpPr>
        <p:spPr>
          <a:xfrm>
            <a:off x="1511108" y="4147256"/>
            <a:ext cx="1430873" cy="749812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Type A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80%</a:t>
            </a:r>
            <a:endParaRPr b="1"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14" name="Google Shape;1314;p43"/>
          <p:cNvGrpSpPr/>
          <p:nvPr/>
        </p:nvGrpSpPr>
        <p:grpSpPr>
          <a:xfrm>
            <a:off x="3045185" y="4272284"/>
            <a:ext cx="1628631" cy="819981"/>
            <a:chOff x="2883838" y="3687725"/>
            <a:chExt cx="1628631" cy="819981"/>
          </a:xfrm>
        </p:grpSpPr>
        <p:cxnSp>
          <p:nvCxnSpPr>
            <p:cNvPr id="1315" name="Google Shape;1315;p43"/>
            <p:cNvCxnSpPr/>
            <p:nvPr/>
          </p:nvCxnSpPr>
          <p:spPr>
            <a:xfrm rot="10800000">
              <a:off x="2883838" y="3687725"/>
              <a:ext cx="980942" cy="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1316" name="Google Shape;1316;p43"/>
            <p:cNvCxnSpPr/>
            <p:nvPr/>
          </p:nvCxnSpPr>
          <p:spPr>
            <a:xfrm>
              <a:off x="3864779" y="3687725"/>
              <a:ext cx="647690" cy="819981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317" name="Google Shape;1317;p43"/>
          <p:cNvSpPr txBox="1"/>
          <p:nvPr/>
        </p:nvSpPr>
        <p:spPr>
          <a:xfrm>
            <a:off x="1514560" y="2180771"/>
            <a:ext cx="1430873" cy="749812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Type B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60%</a:t>
            </a:r>
            <a:endParaRPr b="1" sz="1800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18" name="Google Shape;1318;p43"/>
          <p:cNvSpPr txBox="1"/>
          <p:nvPr/>
        </p:nvSpPr>
        <p:spPr>
          <a:xfrm>
            <a:off x="9233467" y="2681452"/>
            <a:ext cx="1430873" cy="749812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Type 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50%</a:t>
            </a:r>
            <a:endParaRPr b="1" sz="1800">
              <a:solidFill>
                <a:schemeClr val="accent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19" name="Google Shape;1319;p43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4" name="Shape 1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" name="Google Shape;1325;p44"/>
          <p:cNvSpPr/>
          <p:nvPr/>
        </p:nvSpPr>
        <p:spPr>
          <a:xfrm>
            <a:off x="1524001" y="3131409"/>
            <a:ext cx="2731201" cy="2731201"/>
          </a:xfrm>
          <a:prstGeom prst="blockArc">
            <a:avLst>
              <a:gd fmla="val 10882518" name="adj1"/>
              <a:gd fmla="val 21517731" name="adj2"/>
              <a:gd fmla="val 2173" name="adj3"/>
            </a:avLst>
          </a:prstGeom>
          <a:gradFill>
            <a:gsLst>
              <a:gs pos="0">
                <a:srgbClr val="FFDDDB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26" name="Google Shape;1326;p44"/>
          <p:cNvSpPr txBox="1"/>
          <p:nvPr/>
        </p:nvSpPr>
        <p:spPr>
          <a:xfrm>
            <a:off x="1701633" y="2551175"/>
            <a:ext cx="2379062" cy="319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CATEGORY A</a:t>
            </a:r>
            <a:endParaRPr/>
          </a:p>
        </p:txBody>
      </p:sp>
      <p:sp>
        <p:nvSpPr>
          <p:cNvPr id="1327" name="Google Shape;1327;p44"/>
          <p:cNvSpPr txBox="1"/>
          <p:nvPr/>
        </p:nvSpPr>
        <p:spPr>
          <a:xfrm>
            <a:off x="4913984" y="2551175"/>
            <a:ext cx="2379062" cy="319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CATEGORY B</a:t>
            </a:r>
            <a:endParaRPr/>
          </a:p>
        </p:txBody>
      </p:sp>
      <p:sp>
        <p:nvSpPr>
          <p:cNvPr id="1328" name="Google Shape;1328;p44"/>
          <p:cNvSpPr txBox="1"/>
          <p:nvPr/>
        </p:nvSpPr>
        <p:spPr>
          <a:xfrm>
            <a:off x="8105478" y="2551175"/>
            <a:ext cx="2379062" cy="319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CATEGORY C</a:t>
            </a:r>
            <a:endParaRPr/>
          </a:p>
        </p:txBody>
      </p:sp>
      <p:grpSp>
        <p:nvGrpSpPr>
          <p:cNvPr id="1329" name="Google Shape;1329;p44"/>
          <p:cNvGrpSpPr/>
          <p:nvPr/>
        </p:nvGrpSpPr>
        <p:grpSpPr>
          <a:xfrm rot="-2719879">
            <a:off x="2230528" y="3510095"/>
            <a:ext cx="1331576" cy="1973829"/>
            <a:chOff x="2230528" y="3797176"/>
            <a:chExt cx="1331576" cy="1973829"/>
          </a:xfrm>
        </p:grpSpPr>
        <p:grpSp>
          <p:nvGrpSpPr>
            <p:cNvPr id="1330" name="Google Shape;1330;p44"/>
            <p:cNvGrpSpPr/>
            <p:nvPr/>
          </p:nvGrpSpPr>
          <p:grpSpPr>
            <a:xfrm rot="10800000">
              <a:off x="2754988" y="4638646"/>
              <a:ext cx="807116" cy="1132360"/>
              <a:chOff x="2230528" y="3797176"/>
              <a:chExt cx="807116" cy="1132360"/>
            </a:xfrm>
          </p:grpSpPr>
          <p:sp>
            <p:nvSpPr>
              <p:cNvPr id="1331" name="Google Shape;1331;p44"/>
              <p:cNvSpPr/>
              <p:nvPr/>
            </p:nvSpPr>
            <p:spPr>
              <a:xfrm rot="-1980000">
                <a:off x="2511492" y="3742291"/>
                <a:ext cx="114078" cy="1065535"/>
              </a:xfrm>
              <a:custGeom>
                <a:rect b="b" l="l" r="r" t="t"/>
                <a:pathLst>
                  <a:path extrusionOk="0" h="1432848" w="135090">
                    <a:moveTo>
                      <a:pt x="67066" y="0"/>
                    </a:moveTo>
                    <a:lnTo>
                      <a:pt x="133824" y="1359032"/>
                    </a:lnTo>
                    <a:lnTo>
                      <a:pt x="135090" y="1365303"/>
                    </a:lnTo>
                    <a:cubicBezTo>
                      <a:pt x="135090" y="1402607"/>
                      <a:pt x="104849" y="1432848"/>
                      <a:pt x="67545" y="1432848"/>
                    </a:cubicBezTo>
                    <a:cubicBezTo>
                      <a:pt x="30241" y="1432848"/>
                      <a:pt x="0" y="1402607"/>
                      <a:pt x="0" y="1365303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32" name="Google Shape;1332;p44"/>
              <p:cNvSpPr/>
              <p:nvPr/>
            </p:nvSpPr>
            <p:spPr>
              <a:xfrm>
                <a:off x="2746752" y="4638646"/>
                <a:ext cx="290892" cy="29089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8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333" name="Google Shape;1333;p44"/>
            <p:cNvGrpSpPr/>
            <p:nvPr/>
          </p:nvGrpSpPr>
          <p:grpSpPr>
            <a:xfrm>
              <a:off x="2230528" y="3797176"/>
              <a:ext cx="807116" cy="1132360"/>
              <a:chOff x="2230528" y="3797176"/>
              <a:chExt cx="807116" cy="1132360"/>
            </a:xfrm>
          </p:grpSpPr>
          <p:sp>
            <p:nvSpPr>
              <p:cNvPr id="1334" name="Google Shape;1334;p44"/>
              <p:cNvSpPr/>
              <p:nvPr/>
            </p:nvSpPr>
            <p:spPr>
              <a:xfrm rot="-1980000">
                <a:off x="2511492" y="3742291"/>
                <a:ext cx="114078" cy="1065535"/>
              </a:xfrm>
              <a:custGeom>
                <a:rect b="b" l="l" r="r" t="t"/>
                <a:pathLst>
                  <a:path extrusionOk="0" h="1432848" w="135090">
                    <a:moveTo>
                      <a:pt x="67066" y="0"/>
                    </a:moveTo>
                    <a:lnTo>
                      <a:pt x="133824" y="1359032"/>
                    </a:lnTo>
                    <a:lnTo>
                      <a:pt x="135090" y="1365303"/>
                    </a:lnTo>
                    <a:cubicBezTo>
                      <a:pt x="135090" y="1402607"/>
                      <a:pt x="104849" y="1432848"/>
                      <a:pt x="67545" y="1432848"/>
                    </a:cubicBezTo>
                    <a:cubicBezTo>
                      <a:pt x="30241" y="1432848"/>
                      <a:pt x="0" y="1402607"/>
                      <a:pt x="0" y="136530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cmpd="sng" w="254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35" name="Google Shape;1335;p44"/>
              <p:cNvSpPr/>
              <p:nvPr/>
            </p:nvSpPr>
            <p:spPr>
              <a:xfrm>
                <a:off x="2746752" y="4638646"/>
                <a:ext cx="290892" cy="29089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8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1336" name="Google Shape;1336;p44"/>
          <p:cNvSpPr/>
          <p:nvPr/>
        </p:nvSpPr>
        <p:spPr>
          <a:xfrm>
            <a:off x="4771426" y="3100259"/>
            <a:ext cx="2731201" cy="2731201"/>
          </a:xfrm>
          <a:prstGeom prst="blockArc">
            <a:avLst>
              <a:gd fmla="val 10882518" name="adj1"/>
              <a:gd fmla="val 21517731" name="adj2"/>
              <a:gd fmla="val 2173" name="adj3"/>
            </a:avLst>
          </a:prstGeom>
          <a:gradFill>
            <a:gsLst>
              <a:gs pos="0">
                <a:srgbClr val="C7DDEB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37" name="Google Shape;1337;p44"/>
          <p:cNvSpPr/>
          <p:nvPr/>
        </p:nvSpPr>
        <p:spPr>
          <a:xfrm>
            <a:off x="7939972" y="3100259"/>
            <a:ext cx="2731201" cy="2731201"/>
          </a:xfrm>
          <a:prstGeom prst="blockArc">
            <a:avLst>
              <a:gd fmla="val 10882518" name="adj1"/>
              <a:gd fmla="val 21517731" name="adj2"/>
              <a:gd fmla="val 2173" name="adj3"/>
            </a:avLst>
          </a:prstGeom>
          <a:gradFill>
            <a:gsLst>
              <a:gs pos="0">
                <a:srgbClr val="E5F3F1"/>
              </a:gs>
              <a:gs pos="100000">
                <a:schemeClr val="accent3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38" name="Google Shape;1338;p44"/>
          <p:cNvGrpSpPr/>
          <p:nvPr/>
        </p:nvGrpSpPr>
        <p:grpSpPr>
          <a:xfrm>
            <a:off x="5487840" y="3510095"/>
            <a:ext cx="1331576" cy="1973829"/>
            <a:chOff x="2230528" y="3797176"/>
            <a:chExt cx="1331576" cy="1973829"/>
          </a:xfrm>
        </p:grpSpPr>
        <p:sp>
          <p:nvSpPr>
            <p:cNvPr id="1339" name="Google Shape;1339;p44"/>
            <p:cNvSpPr/>
            <p:nvPr/>
          </p:nvSpPr>
          <p:spPr>
            <a:xfrm rot="8820000">
              <a:off x="3167062" y="4760356"/>
              <a:ext cx="114078" cy="1065535"/>
            </a:xfrm>
            <a:custGeom>
              <a:rect b="b" l="l" r="r" t="t"/>
              <a:pathLst>
                <a:path extrusionOk="0" h="1432848" w="135090">
                  <a:moveTo>
                    <a:pt x="67066" y="0"/>
                  </a:moveTo>
                  <a:lnTo>
                    <a:pt x="133824" y="1359032"/>
                  </a:lnTo>
                  <a:lnTo>
                    <a:pt x="135090" y="1365303"/>
                  </a:lnTo>
                  <a:cubicBezTo>
                    <a:pt x="135090" y="1402607"/>
                    <a:pt x="104849" y="1432848"/>
                    <a:pt x="67545" y="1432848"/>
                  </a:cubicBezTo>
                  <a:cubicBezTo>
                    <a:pt x="30241" y="1432848"/>
                    <a:pt x="0" y="1402607"/>
                    <a:pt x="0" y="1365303"/>
                  </a:cubicBez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340" name="Google Shape;1340;p44"/>
            <p:cNvGrpSpPr/>
            <p:nvPr/>
          </p:nvGrpSpPr>
          <p:grpSpPr>
            <a:xfrm>
              <a:off x="2230528" y="3797176"/>
              <a:ext cx="807116" cy="1132360"/>
              <a:chOff x="2230528" y="3797176"/>
              <a:chExt cx="807116" cy="1132360"/>
            </a:xfrm>
          </p:grpSpPr>
          <p:sp>
            <p:nvSpPr>
              <p:cNvPr id="1341" name="Google Shape;1341;p44"/>
              <p:cNvSpPr/>
              <p:nvPr/>
            </p:nvSpPr>
            <p:spPr>
              <a:xfrm rot="-1980000">
                <a:off x="2511492" y="3742291"/>
                <a:ext cx="114078" cy="1065535"/>
              </a:xfrm>
              <a:custGeom>
                <a:rect b="b" l="l" r="r" t="t"/>
                <a:pathLst>
                  <a:path extrusionOk="0" h="1432848" w="135090">
                    <a:moveTo>
                      <a:pt x="67066" y="0"/>
                    </a:moveTo>
                    <a:lnTo>
                      <a:pt x="133824" y="1359032"/>
                    </a:lnTo>
                    <a:lnTo>
                      <a:pt x="135090" y="1365303"/>
                    </a:lnTo>
                    <a:cubicBezTo>
                      <a:pt x="135090" y="1402607"/>
                      <a:pt x="104849" y="1432848"/>
                      <a:pt x="67545" y="1432848"/>
                    </a:cubicBezTo>
                    <a:cubicBezTo>
                      <a:pt x="30241" y="1432848"/>
                      <a:pt x="0" y="1402607"/>
                      <a:pt x="0" y="136530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cmpd="sng" w="25400">
                <a:solidFill>
                  <a:schemeClr val="accent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42" name="Google Shape;1342;p44"/>
              <p:cNvSpPr/>
              <p:nvPr/>
            </p:nvSpPr>
            <p:spPr>
              <a:xfrm>
                <a:off x="2746752" y="4638646"/>
                <a:ext cx="290892" cy="29089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8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343" name="Google Shape;1343;p44"/>
          <p:cNvGrpSpPr/>
          <p:nvPr/>
        </p:nvGrpSpPr>
        <p:grpSpPr>
          <a:xfrm rot="1233036">
            <a:off x="8746409" y="3510096"/>
            <a:ext cx="1331576" cy="1973829"/>
            <a:chOff x="2230528" y="3797176"/>
            <a:chExt cx="1331576" cy="1973829"/>
          </a:xfrm>
        </p:grpSpPr>
        <p:sp>
          <p:nvSpPr>
            <p:cNvPr id="1344" name="Google Shape;1344;p44"/>
            <p:cNvSpPr/>
            <p:nvPr/>
          </p:nvSpPr>
          <p:spPr>
            <a:xfrm rot="8820000">
              <a:off x="3167062" y="4760356"/>
              <a:ext cx="114078" cy="1065535"/>
            </a:xfrm>
            <a:custGeom>
              <a:rect b="b" l="l" r="r" t="t"/>
              <a:pathLst>
                <a:path extrusionOk="0" h="1432848" w="135090">
                  <a:moveTo>
                    <a:pt x="67066" y="0"/>
                  </a:moveTo>
                  <a:lnTo>
                    <a:pt x="133824" y="1359032"/>
                  </a:lnTo>
                  <a:lnTo>
                    <a:pt x="135090" y="1365303"/>
                  </a:lnTo>
                  <a:cubicBezTo>
                    <a:pt x="135090" y="1402607"/>
                    <a:pt x="104849" y="1432848"/>
                    <a:pt x="67545" y="1432848"/>
                  </a:cubicBezTo>
                  <a:cubicBezTo>
                    <a:pt x="30241" y="1432848"/>
                    <a:pt x="0" y="1402607"/>
                    <a:pt x="0" y="1365303"/>
                  </a:cubicBez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345" name="Google Shape;1345;p44"/>
            <p:cNvGrpSpPr/>
            <p:nvPr/>
          </p:nvGrpSpPr>
          <p:grpSpPr>
            <a:xfrm>
              <a:off x="2230528" y="3797176"/>
              <a:ext cx="821566" cy="1126942"/>
              <a:chOff x="2230528" y="3797176"/>
              <a:chExt cx="821566" cy="1126942"/>
            </a:xfrm>
          </p:grpSpPr>
          <p:sp>
            <p:nvSpPr>
              <p:cNvPr id="1346" name="Google Shape;1346;p44"/>
              <p:cNvSpPr/>
              <p:nvPr/>
            </p:nvSpPr>
            <p:spPr>
              <a:xfrm rot="-1980000">
                <a:off x="2511492" y="3742291"/>
                <a:ext cx="114078" cy="1065535"/>
              </a:xfrm>
              <a:custGeom>
                <a:rect b="b" l="l" r="r" t="t"/>
                <a:pathLst>
                  <a:path extrusionOk="0" h="1432848" w="135090">
                    <a:moveTo>
                      <a:pt x="67066" y="0"/>
                    </a:moveTo>
                    <a:lnTo>
                      <a:pt x="133824" y="1359032"/>
                    </a:lnTo>
                    <a:lnTo>
                      <a:pt x="135090" y="1365303"/>
                    </a:lnTo>
                    <a:cubicBezTo>
                      <a:pt x="135090" y="1402607"/>
                      <a:pt x="104849" y="1432848"/>
                      <a:pt x="67545" y="1432848"/>
                    </a:cubicBezTo>
                    <a:cubicBezTo>
                      <a:pt x="30241" y="1432848"/>
                      <a:pt x="0" y="1402607"/>
                      <a:pt x="0" y="136530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cmpd="sng" w="25400">
                <a:solidFill>
                  <a:schemeClr val="accent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47" name="Google Shape;1347;p44"/>
              <p:cNvSpPr/>
              <p:nvPr/>
            </p:nvSpPr>
            <p:spPr>
              <a:xfrm>
                <a:off x="2761202" y="4633228"/>
                <a:ext cx="290892" cy="29089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800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1348" name="Google Shape;1348;p44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49" name="Google Shape;1349;p44"/>
          <p:cNvSpPr/>
          <p:nvPr/>
        </p:nvSpPr>
        <p:spPr>
          <a:xfrm>
            <a:off x="1484560" y="4881539"/>
            <a:ext cx="2810081" cy="896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</p:txBody>
      </p:sp>
      <p:sp>
        <p:nvSpPr>
          <p:cNvPr id="1350" name="Google Shape;1350;p44"/>
          <p:cNvSpPr/>
          <p:nvPr/>
        </p:nvSpPr>
        <p:spPr>
          <a:xfrm>
            <a:off x="4738369" y="4875362"/>
            <a:ext cx="2810081" cy="896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</p:txBody>
      </p:sp>
      <p:sp>
        <p:nvSpPr>
          <p:cNvPr id="1351" name="Google Shape;1351;p44"/>
          <p:cNvSpPr/>
          <p:nvPr/>
        </p:nvSpPr>
        <p:spPr>
          <a:xfrm>
            <a:off x="7900531" y="4882069"/>
            <a:ext cx="2810081" cy="896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45"/>
          <p:cNvSpPr/>
          <p:nvPr/>
        </p:nvSpPr>
        <p:spPr>
          <a:xfrm rot="10800000">
            <a:off x="8838854" y="3682456"/>
            <a:ext cx="463699" cy="2111762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C7DDE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58" name="Google Shape;1358;p45"/>
          <p:cNvSpPr/>
          <p:nvPr/>
        </p:nvSpPr>
        <p:spPr>
          <a:xfrm>
            <a:off x="8839797" y="1674920"/>
            <a:ext cx="463699" cy="1989986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FDDD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59" name="Google Shape;1359;p45"/>
          <p:cNvSpPr/>
          <p:nvPr/>
        </p:nvSpPr>
        <p:spPr>
          <a:xfrm>
            <a:off x="8834748" y="2263752"/>
            <a:ext cx="463699" cy="1410798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0" name="Google Shape;1360;p45"/>
          <p:cNvSpPr/>
          <p:nvPr/>
        </p:nvSpPr>
        <p:spPr>
          <a:xfrm rot="10800000">
            <a:off x="8840031" y="3684262"/>
            <a:ext cx="463699" cy="1244037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1" name="Google Shape;1361;p45"/>
          <p:cNvSpPr txBox="1"/>
          <p:nvPr/>
        </p:nvSpPr>
        <p:spPr>
          <a:xfrm rot="5400000">
            <a:off x="8449856" y="4074419"/>
            <a:ext cx="1244037" cy="46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75" lIns="0" spcFirstLastPara="1" rIns="0" wrap="square" tIns="0">
            <a:noAutofit/>
          </a:bodyPr>
          <a:lstStyle/>
          <a:p>
            <a:pPr indent="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25K</a:t>
            </a:r>
            <a:endParaRPr/>
          </a:p>
        </p:txBody>
      </p:sp>
      <p:sp>
        <p:nvSpPr>
          <p:cNvPr id="1362" name="Google Shape;1362;p45"/>
          <p:cNvSpPr/>
          <p:nvPr/>
        </p:nvSpPr>
        <p:spPr>
          <a:xfrm rot="10800000">
            <a:off x="10210282" y="3681840"/>
            <a:ext cx="463699" cy="826405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C7DDE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3" name="Google Shape;1363;p45"/>
          <p:cNvSpPr/>
          <p:nvPr/>
        </p:nvSpPr>
        <p:spPr>
          <a:xfrm>
            <a:off x="10210650" y="1471609"/>
            <a:ext cx="463699" cy="2201244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FDDD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4" name="Google Shape;1364;p45"/>
          <p:cNvSpPr/>
          <p:nvPr/>
        </p:nvSpPr>
        <p:spPr>
          <a:xfrm>
            <a:off x="10210283" y="2493202"/>
            <a:ext cx="463699" cy="1171703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5" name="Google Shape;1365;p45"/>
          <p:cNvSpPr/>
          <p:nvPr/>
        </p:nvSpPr>
        <p:spPr>
          <a:xfrm rot="10800000">
            <a:off x="10211519" y="3681842"/>
            <a:ext cx="463699" cy="587818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6" name="Google Shape;1366;p45"/>
          <p:cNvSpPr txBox="1"/>
          <p:nvPr/>
        </p:nvSpPr>
        <p:spPr>
          <a:xfrm rot="5400000">
            <a:off x="10149441" y="3743884"/>
            <a:ext cx="587818" cy="46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75" lIns="0" spcFirstLastPara="1" rIns="0" wrap="square" tIns="0">
            <a:noAutofit/>
          </a:bodyPr>
          <a:lstStyle/>
          <a:p>
            <a:pPr indent="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2K</a:t>
            </a:r>
            <a:endParaRPr/>
          </a:p>
        </p:txBody>
      </p:sp>
      <p:sp>
        <p:nvSpPr>
          <p:cNvPr id="1367" name="Google Shape;1367;p45"/>
          <p:cNvSpPr/>
          <p:nvPr/>
        </p:nvSpPr>
        <p:spPr>
          <a:xfrm rot="10800000">
            <a:off x="6781713" y="3688682"/>
            <a:ext cx="463699" cy="1506199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C7DDE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8" name="Google Shape;1368;p45"/>
          <p:cNvSpPr/>
          <p:nvPr/>
        </p:nvSpPr>
        <p:spPr>
          <a:xfrm>
            <a:off x="6783516" y="1299605"/>
            <a:ext cx="463699" cy="2357370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FDDD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9" name="Google Shape;1369;p45"/>
          <p:cNvSpPr/>
          <p:nvPr/>
        </p:nvSpPr>
        <p:spPr>
          <a:xfrm>
            <a:off x="6782798" y="3075955"/>
            <a:ext cx="463699" cy="581020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0" name="Google Shape;1370;p45"/>
          <p:cNvSpPr/>
          <p:nvPr/>
        </p:nvSpPr>
        <p:spPr>
          <a:xfrm rot="10800000">
            <a:off x="6782799" y="3681842"/>
            <a:ext cx="463699" cy="930323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1" name="Google Shape;1371;p45"/>
          <p:cNvSpPr txBox="1"/>
          <p:nvPr/>
        </p:nvSpPr>
        <p:spPr>
          <a:xfrm rot="5400000">
            <a:off x="6549463" y="3915137"/>
            <a:ext cx="930323" cy="46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75" lIns="0" spcFirstLastPara="1" rIns="0" wrap="square" tIns="0">
            <a:noAutofit/>
          </a:bodyPr>
          <a:lstStyle/>
          <a:p>
            <a:pPr indent="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16K</a:t>
            </a:r>
            <a:endParaRPr/>
          </a:p>
        </p:txBody>
      </p:sp>
      <p:sp>
        <p:nvSpPr>
          <p:cNvPr id="1372" name="Google Shape;1372;p45"/>
          <p:cNvSpPr/>
          <p:nvPr/>
        </p:nvSpPr>
        <p:spPr>
          <a:xfrm>
            <a:off x="6098089" y="2140084"/>
            <a:ext cx="463699" cy="1524822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FDDD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3" name="Google Shape;1373;p45"/>
          <p:cNvSpPr/>
          <p:nvPr/>
        </p:nvSpPr>
        <p:spPr>
          <a:xfrm rot="10800000">
            <a:off x="6098380" y="3671156"/>
            <a:ext cx="463699" cy="1168268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C7DDE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4" name="Google Shape;1374;p45"/>
          <p:cNvSpPr/>
          <p:nvPr/>
        </p:nvSpPr>
        <p:spPr>
          <a:xfrm>
            <a:off x="6097803" y="2763213"/>
            <a:ext cx="463699" cy="895329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5" name="Google Shape;1375;p45"/>
          <p:cNvSpPr/>
          <p:nvPr/>
        </p:nvSpPr>
        <p:spPr>
          <a:xfrm rot="10800000">
            <a:off x="6099436" y="3681842"/>
            <a:ext cx="463699" cy="737089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6" name="Google Shape;1376;p45"/>
          <p:cNvSpPr txBox="1"/>
          <p:nvPr/>
        </p:nvSpPr>
        <p:spPr>
          <a:xfrm rot="5400000">
            <a:off x="5962730" y="3818520"/>
            <a:ext cx="737089" cy="46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75" lIns="0" spcFirstLastPara="1" rIns="0" wrap="square" tIns="0">
            <a:noAutofit/>
          </a:bodyPr>
          <a:lstStyle/>
          <a:p>
            <a:pPr indent="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13K</a:t>
            </a:r>
            <a:endParaRPr/>
          </a:p>
        </p:txBody>
      </p:sp>
      <p:sp>
        <p:nvSpPr>
          <p:cNvPr id="1377" name="Google Shape;1377;p45"/>
          <p:cNvSpPr/>
          <p:nvPr/>
        </p:nvSpPr>
        <p:spPr>
          <a:xfrm rot="10800000">
            <a:off x="7467427" y="3672853"/>
            <a:ext cx="463699" cy="1673128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C7DDE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8" name="Google Shape;1378;p45"/>
          <p:cNvSpPr/>
          <p:nvPr/>
        </p:nvSpPr>
        <p:spPr>
          <a:xfrm rot="10800000">
            <a:off x="7468543" y="3673665"/>
            <a:ext cx="463699" cy="1080412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9" name="Google Shape;1379;p45"/>
          <p:cNvSpPr txBox="1"/>
          <p:nvPr/>
        </p:nvSpPr>
        <p:spPr>
          <a:xfrm rot="5400000">
            <a:off x="7160169" y="3982007"/>
            <a:ext cx="1080412" cy="46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75" lIns="0" spcFirstLastPara="1" rIns="0" wrap="square" tIns="0">
            <a:noAutofit/>
          </a:bodyPr>
          <a:lstStyle/>
          <a:p>
            <a:pPr indent="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18K</a:t>
            </a:r>
            <a:endParaRPr/>
          </a:p>
        </p:txBody>
      </p:sp>
      <p:sp>
        <p:nvSpPr>
          <p:cNvPr id="1380" name="Google Shape;1380;p45"/>
          <p:cNvSpPr/>
          <p:nvPr/>
        </p:nvSpPr>
        <p:spPr>
          <a:xfrm>
            <a:off x="7468943" y="2829463"/>
            <a:ext cx="463699" cy="835442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FDDD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81" name="Google Shape;1381;p45"/>
          <p:cNvSpPr/>
          <p:nvPr/>
        </p:nvSpPr>
        <p:spPr>
          <a:xfrm rot="10800000">
            <a:off x="8153141" y="3688538"/>
            <a:ext cx="463699" cy="1335304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C7DDE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82" name="Google Shape;1382;p45"/>
          <p:cNvSpPr/>
          <p:nvPr/>
        </p:nvSpPr>
        <p:spPr>
          <a:xfrm rot="10800000">
            <a:off x="8154287" y="3682457"/>
            <a:ext cx="463699" cy="807039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3" name="Google Shape;1383;p45"/>
          <p:cNvSpPr txBox="1"/>
          <p:nvPr/>
        </p:nvSpPr>
        <p:spPr>
          <a:xfrm rot="5400000">
            <a:off x="7982605" y="3854120"/>
            <a:ext cx="807039" cy="46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75" lIns="0" spcFirstLastPara="1" rIns="0" wrap="square" tIns="0">
            <a:noAutofit/>
          </a:bodyPr>
          <a:lstStyle/>
          <a:p>
            <a:pPr indent="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12K</a:t>
            </a:r>
            <a:endParaRPr/>
          </a:p>
        </p:txBody>
      </p:sp>
      <p:sp>
        <p:nvSpPr>
          <p:cNvPr id="1384" name="Google Shape;1384;p45"/>
          <p:cNvSpPr/>
          <p:nvPr/>
        </p:nvSpPr>
        <p:spPr>
          <a:xfrm>
            <a:off x="8154370" y="2325866"/>
            <a:ext cx="463699" cy="1339040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FDDD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85" name="Google Shape;1385;p45"/>
          <p:cNvSpPr/>
          <p:nvPr/>
        </p:nvSpPr>
        <p:spPr>
          <a:xfrm rot="10800000">
            <a:off x="9524569" y="3690207"/>
            <a:ext cx="463699" cy="1025143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C7DDE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86" name="Google Shape;1386;p45"/>
          <p:cNvSpPr/>
          <p:nvPr/>
        </p:nvSpPr>
        <p:spPr>
          <a:xfrm rot="10800000">
            <a:off x="9525775" y="3681842"/>
            <a:ext cx="463699" cy="719507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7" name="Google Shape;1387;p45"/>
          <p:cNvSpPr txBox="1"/>
          <p:nvPr/>
        </p:nvSpPr>
        <p:spPr>
          <a:xfrm rot="5400000">
            <a:off x="9397871" y="3809729"/>
            <a:ext cx="719507" cy="46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75" lIns="0" spcFirstLastPara="1" rIns="0" wrap="square" tIns="0">
            <a:noAutofit/>
          </a:bodyPr>
          <a:lstStyle/>
          <a:p>
            <a:pPr indent="0" lvl="0" marL="9144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10K</a:t>
            </a:r>
            <a:endParaRPr/>
          </a:p>
        </p:txBody>
      </p:sp>
      <p:sp>
        <p:nvSpPr>
          <p:cNvPr id="1388" name="Google Shape;1388;p45"/>
          <p:cNvSpPr/>
          <p:nvPr/>
        </p:nvSpPr>
        <p:spPr>
          <a:xfrm>
            <a:off x="9525224" y="2809602"/>
            <a:ext cx="463699" cy="855312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FDDDB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389" name="Google Shape;1389;p45"/>
          <p:cNvCxnSpPr/>
          <p:nvPr/>
        </p:nvCxnSpPr>
        <p:spPr>
          <a:xfrm>
            <a:off x="6098089" y="3672853"/>
            <a:ext cx="4577129" cy="0"/>
          </a:xfrm>
          <a:prstGeom prst="straightConnector1">
            <a:avLst/>
          </a:prstGeom>
          <a:noFill/>
          <a:ln cap="flat" cmpd="sng" w="38100">
            <a:solidFill>
              <a:srgbClr val="FFDDD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90" name="Google Shape;1390;p45"/>
          <p:cNvCxnSpPr/>
          <p:nvPr/>
        </p:nvCxnSpPr>
        <p:spPr>
          <a:xfrm>
            <a:off x="1524001" y="3800440"/>
            <a:ext cx="793212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1" name="Google Shape;1391;p45"/>
          <p:cNvSpPr txBox="1"/>
          <p:nvPr/>
        </p:nvSpPr>
        <p:spPr>
          <a:xfrm>
            <a:off x="1524001" y="4123816"/>
            <a:ext cx="2978434" cy="17273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The pricing policy is a price fixing decision making method for our products, a marketing strategy as part of the marketing mix. 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Before the product is introduced into market, we must decide how the price will be structured (using various price strategies).</a:t>
            </a:r>
            <a:endParaRPr/>
          </a:p>
          <a:p>
            <a:pPr indent="0" lvl="0" marL="0" marR="0" rtl="0" algn="l">
              <a:lnSpc>
                <a:spcPct val="17777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92" name="Google Shape;1392;p45"/>
          <p:cNvSpPr txBox="1"/>
          <p:nvPr>
            <p:ph type="title"/>
          </p:nvPr>
        </p:nvSpPr>
        <p:spPr>
          <a:xfrm>
            <a:off x="1524001" y="1253007"/>
            <a:ext cx="4571999" cy="1023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Additional Charts</a:t>
            </a:r>
            <a:endParaRPr>
              <a:solidFill>
                <a:schemeClr val="accen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oogle Shape;177;p13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178" name="Google Shape;178;p13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9" name="Google Shape;179;p13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0" name="Google Shape;180;p13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1" name="Google Shape;181;p13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2" name="Google Shape;182;p13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3" name="Google Shape;183;p13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4" name="Google Shape;184;p13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85" name="Google Shape;185;p13"/>
          <p:cNvSpPr/>
          <p:nvPr/>
        </p:nvSpPr>
        <p:spPr>
          <a:xfrm>
            <a:off x="3044437" y="-1"/>
            <a:ext cx="1530102" cy="1457995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6" name="Google Shape;186;p13"/>
          <p:cNvSpPr/>
          <p:nvPr/>
        </p:nvSpPr>
        <p:spPr>
          <a:xfrm>
            <a:off x="6092616" y="5058000"/>
            <a:ext cx="4585105" cy="180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7" name="Google Shape;187;p13"/>
          <p:cNvSpPr/>
          <p:nvPr/>
        </p:nvSpPr>
        <p:spPr>
          <a:xfrm>
            <a:off x="10672600" y="5058000"/>
            <a:ext cx="1518717" cy="180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188" name="Google Shape;188;p13"/>
          <p:cNvSpPr/>
          <p:nvPr/>
        </p:nvSpPr>
        <p:spPr>
          <a:xfrm>
            <a:off x="3044436" y="3257999"/>
            <a:ext cx="4596600" cy="180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9" name="Google Shape;189;p13"/>
          <p:cNvSpPr/>
          <p:nvPr/>
        </p:nvSpPr>
        <p:spPr>
          <a:xfrm>
            <a:off x="7617462" y="3257999"/>
            <a:ext cx="1537172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190" name="Google Shape;190;p13"/>
          <p:cNvSpPr txBox="1"/>
          <p:nvPr/>
        </p:nvSpPr>
        <p:spPr>
          <a:xfrm>
            <a:off x="748228" y="758943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Role of Pricing Policy</a:t>
            </a:r>
            <a:endParaRPr/>
          </a:p>
        </p:txBody>
      </p:sp>
      <p:cxnSp>
        <p:nvCxnSpPr>
          <p:cNvPr id="191" name="Google Shape;191;p13"/>
          <p:cNvCxnSpPr/>
          <p:nvPr/>
        </p:nvCxnSpPr>
        <p:spPr>
          <a:xfrm rot="10800000">
            <a:off x="770216" y="4139524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2" name="Google Shape;192;p13"/>
          <p:cNvCxnSpPr/>
          <p:nvPr/>
        </p:nvCxnSpPr>
        <p:spPr>
          <a:xfrm rot="10800000">
            <a:off x="2267712" y="2365041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3" name="Google Shape;193;p13"/>
          <p:cNvCxnSpPr/>
          <p:nvPr/>
        </p:nvCxnSpPr>
        <p:spPr>
          <a:xfrm rot="10800000">
            <a:off x="2275185" y="658093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4" name="Google Shape;194;p13"/>
          <p:cNvCxnSpPr/>
          <p:nvPr/>
        </p:nvCxnSpPr>
        <p:spPr>
          <a:xfrm rot="10800000">
            <a:off x="8364559" y="-322741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5" name="Google Shape;195;p13"/>
          <p:cNvSpPr/>
          <p:nvPr/>
        </p:nvSpPr>
        <p:spPr>
          <a:xfrm>
            <a:off x="4574540" y="1457997"/>
            <a:ext cx="4592289" cy="180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6" name="Google Shape;196;p13"/>
          <p:cNvSpPr/>
          <p:nvPr/>
        </p:nvSpPr>
        <p:spPr>
          <a:xfrm>
            <a:off x="9141361" y="1457997"/>
            <a:ext cx="1522000" cy="180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197" name="Google Shape;197;p13"/>
          <p:cNvSpPr txBox="1"/>
          <p:nvPr/>
        </p:nvSpPr>
        <p:spPr>
          <a:xfrm>
            <a:off x="5361918" y="2026399"/>
            <a:ext cx="3002641" cy="6732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The objective of pricing policy is to determine buying incentives through the appropriate price structure or pricing strategy.</a:t>
            </a:r>
            <a:endParaRPr/>
          </a:p>
        </p:txBody>
      </p:sp>
      <p:sp>
        <p:nvSpPr>
          <p:cNvPr id="198" name="Google Shape;198;p13"/>
          <p:cNvSpPr/>
          <p:nvPr/>
        </p:nvSpPr>
        <p:spPr>
          <a:xfrm>
            <a:off x="10667154" y="3257997"/>
            <a:ext cx="1528234" cy="88152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9" name="Google Shape;199;p13"/>
          <p:cNvSpPr/>
          <p:nvPr/>
        </p:nvSpPr>
        <p:spPr>
          <a:xfrm>
            <a:off x="1525254" y="5053925"/>
            <a:ext cx="1519182" cy="860082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0" name="Google Shape;200;p13"/>
          <p:cNvSpPr txBox="1"/>
          <p:nvPr/>
        </p:nvSpPr>
        <p:spPr>
          <a:xfrm>
            <a:off x="3826274" y="3826750"/>
            <a:ext cx="3213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Helps the achievements of corporate goals like securing the market share or maximizing revenue,</a:t>
            </a:r>
            <a:endParaRPr/>
          </a:p>
        </p:txBody>
      </p:sp>
      <p:sp>
        <p:nvSpPr>
          <p:cNvPr id="201" name="Google Shape;201;p13"/>
          <p:cNvSpPr txBox="1"/>
          <p:nvPr/>
        </p:nvSpPr>
        <p:spPr>
          <a:xfrm>
            <a:off x="6870685" y="5626402"/>
            <a:ext cx="2286016" cy="6732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The pricing strategy is set medium to long-term. Price levels and ranges are hereby designated.</a:t>
            </a:r>
            <a:endParaRPr/>
          </a:p>
        </p:txBody>
      </p:sp>
      <p:sp>
        <p:nvSpPr>
          <p:cNvPr id="202" name="Google Shape;202;p13"/>
          <p:cNvSpPr/>
          <p:nvPr/>
        </p:nvSpPr>
        <p:spPr>
          <a:xfrm>
            <a:off x="9298857" y="1754493"/>
            <a:ext cx="1207008" cy="1207008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3" name="Google Shape;203;p13"/>
          <p:cNvSpPr/>
          <p:nvPr/>
        </p:nvSpPr>
        <p:spPr>
          <a:xfrm>
            <a:off x="7778073" y="3554494"/>
            <a:ext cx="1207008" cy="1207008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4" name="Google Shape;204;p13"/>
          <p:cNvSpPr/>
          <p:nvPr/>
        </p:nvSpPr>
        <p:spPr>
          <a:xfrm>
            <a:off x="10826481" y="5354496"/>
            <a:ext cx="1207008" cy="1207008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oogle Shape;210;p14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211" name="Google Shape;211;p14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2" name="Google Shape;212;p14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3" name="Google Shape;213;p14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4" name="Google Shape;214;p14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5" name="Google Shape;215;p14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6" name="Google Shape;216;p14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7" name="Google Shape;217;p14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18" name="Google Shape;218;p14"/>
          <p:cNvSpPr/>
          <p:nvPr/>
        </p:nvSpPr>
        <p:spPr>
          <a:xfrm>
            <a:off x="1531825" y="2076354"/>
            <a:ext cx="1527174" cy="5589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Pricing Policy</a:t>
            </a:r>
            <a:endParaRPr/>
          </a:p>
        </p:txBody>
      </p:sp>
      <p:sp>
        <p:nvSpPr>
          <p:cNvPr id="219" name="Google Shape;219;p14"/>
          <p:cNvSpPr/>
          <p:nvPr/>
        </p:nvSpPr>
        <p:spPr>
          <a:xfrm>
            <a:off x="-3388" y="2635294"/>
            <a:ext cx="1535213" cy="422270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0" name="Google Shape;220;p14"/>
          <p:cNvSpPr txBox="1"/>
          <p:nvPr/>
        </p:nvSpPr>
        <p:spPr>
          <a:xfrm>
            <a:off x="748228" y="758943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Role of Pricing Policy</a:t>
            </a:r>
            <a:endParaRPr/>
          </a:p>
        </p:txBody>
      </p:sp>
      <p:sp>
        <p:nvSpPr>
          <p:cNvPr id="221" name="Google Shape;221;p14"/>
          <p:cNvSpPr/>
          <p:nvPr/>
        </p:nvSpPr>
        <p:spPr>
          <a:xfrm>
            <a:off x="3056671" y="3022255"/>
            <a:ext cx="1526361" cy="5065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Cost Based</a:t>
            </a:r>
            <a:endParaRPr/>
          </a:p>
        </p:txBody>
      </p:sp>
      <p:sp>
        <p:nvSpPr>
          <p:cNvPr id="222" name="Google Shape;222;p14"/>
          <p:cNvSpPr/>
          <p:nvPr/>
        </p:nvSpPr>
        <p:spPr>
          <a:xfrm>
            <a:off x="6102312" y="3022255"/>
            <a:ext cx="1526361" cy="5065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Market Based</a:t>
            </a:r>
            <a:endParaRPr/>
          </a:p>
        </p:txBody>
      </p:sp>
      <p:cxnSp>
        <p:nvCxnSpPr>
          <p:cNvPr id="223" name="Google Shape;223;p14"/>
          <p:cNvCxnSpPr>
            <a:stCxn id="218" idx="3"/>
            <a:endCxn id="221" idx="0"/>
          </p:cNvCxnSpPr>
          <p:nvPr/>
        </p:nvCxnSpPr>
        <p:spPr>
          <a:xfrm>
            <a:off x="3058999" y="2355824"/>
            <a:ext cx="760800" cy="666300"/>
          </a:xfrm>
          <a:prstGeom prst="bentConnector2">
            <a:avLst/>
          </a:prstGeom>
          <a:noFill/>
          <a:ln cap="rnd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4" name="Google Shape;224;p14"/>
          <p:cNvCxnSpPr>
            <a:stCxn id="218" idx="3"/>
            <a:endCxn id="222" idx="0"/>
          </p:cNvCxnSpPr>
          <p:nvPr/>
        </p:nvCxnSpPr>
        <p:spPr>
          <a:xfrm>
            <a:off x="3058999" y="2355824"/>
            <a:ext cx="3806400" cy="666300"/>
          </a:xfrm>
          <a:prstGeom prst="bentConnector2">
            <a:avLst/>
          </a:prstGeom>
          <a:noFill/>
          <a:ln cap="rnd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5" name="Google Shape;225;p14"/>
          <p:cNvSpPr/>
          <p:nvPr/>
        </p:nvSpPr>
        <p:spPr>
          <a:xfrm>
            <a:off x="4568664" y="4195227"/>
            <a:ext cx="1533648" cy="50654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Demand Based</a:t>
            </a:r>
            <a:endParaRPr/>
          </a:p>
        </p:txBody>
      </p:sp>
      <p:sp>
        <p:nvSpPr>
          <p:cNvPr id="226" name="Google Shape;226;p14"/>
          <p:cNvSpPr/>
          <p:nvPr/>
        </p:nvSpPr>
        <p:spPr>
          <a:xfrm>
            <a:off x="7624669" y="4195227"/>
            <a:ext cx="1533648" cy="50654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Competition Based</a:t>
            </a:r>
            <a:endParaRPr/>
          </a:p>
        </p:txBody>
      </p:sp>
      <p:cxnSp>
        <p:nvCxnSpPr>
          <p:cNvPr id="227" name="Google Shape;227;p14"/>
          <p:cNvCxnSpPr>
            <a:stCxn id="222" idx="2"/>
            <a:endCxn id="226" idx="0"/>
          </p:cNvCxnSpPr>
          <p:nvPr/>
        </p:nvCxnSpPr>
        <p:spPr>
          <a:xfrm flipH="1" rot="-5400000">
            <a:off x="7295393" y="3098896"/>
            <a:ext cx="666300" cy="1526100"/>
          </a:xfrm>
          <a:prstGeom prst="bentConnector3">
            <a:avLst>
              <a:gd fmla="val 50010" name="adj1"/>
            </a:avLst>
          </a:prstGeom>
          <a:noFill/>
          <a:ln cap="rnd" cmpd="sng" w="12700">
            <a:solidFill>
              <a:srgbClr val="C7C7C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8" name="Google Shape;228;p14"/>
          <p:cNvCxnSpPr>
            <a:stCxn id="222" idx="2"/>
            <a:endCxn id="225" idx="0"/>
          </p:cNvCxnSpPr>
          <p:nvPr/>
        </p:nvCxnSpPr>
        <p:spPr>
          <a:xfrm rot="5400000">
            <a:off x="5767343" y="3096946"/>
            <a:ext cx="666300" cy="1530000"/>
          </a:xfrm>
          <a:prstGeom prst="bentConnector3">
            <a:avLst>
              <a:gd fmla="val 50010" name="adj1"/>
            </a:avLst>
          </a:prstGeom>
          <a:noFill/>
          <a:ln cap="rnd" cmpd="sng" w="12700">
            <a:solidFill>
              <a:srgbClr val="C7C7C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9" name="Google Shape;229;p14"/>
          <p:cNvSpPr/>
          <p:nvPr/>
        </p:nvSpPr>
        <p:spPr>
          <a:xfrm>
            <a:off x="6092513" y="5368198"/>
            <a:ext cx="1533648" cy="50654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Price Setter</a:t>
            </a:r>
            <a:endParaRPr/>
          </a:p>
        </p:txBody>
      </p:sp>
      <p:sp>
        <p:nvSpPr>
          <p:cNvPr id="230" name="Google Shape;230;p14"/>
          <p:cNvSpPr/>
          <p:nvPr/>
        </p:nvSpPr>
        <p:spPr>
          <a:xfrm>
            <a:off x="9140147" y="5368198"/>
            <a:ext cx="1533648" cy="50654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anchorCtr="0" anchor="ctr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Trade price</a:t>
            </a:r>
            <a:endParaRPr/>
          </a:p>
        </p:txBody>
      </p:sp>
      <p:cxnSp>
        <p:nvCxnSpPr>
          <p:cNvPr id="231" name="Google Shape;231;p14"/>
          <p:cNvCxnSpPr>
            <a:stCxn id="226" idx="2"/>
            <a:endCxn id="230" idx="0"/>
          </p:cNvCxnSpPr>
          <p:nvPr/>
        </p:nvCxnSpPr>
        <p:spPr>
          <a:xfrm flipH="1" rot="-5400000">
            <a:off x="8816143" y="4277117"/>
            <a:ext cx="666300" cy="1515600"/>
          </a:xfrm>
          <a:prstGeom prst="bentConnector3">
            <a:avLst>
              <a:gd fmla="val 50010" name="adj1"/>
            </a:avLst>
          </a:prstGeom>
          <a:noFill/>
          <a:ln cap="rnd" cmpd="sng" w="12700">
            <a:solidFill>
              <a:srgbClr val="C7C7C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2" name="Google Shape;232;p14"/>
          <p:cNvCxnSpPr>
            <a:stCxn id="226" idx="2"/>
            <a:endCxn id="229" idx="0"/>
          </p:cNvCxnSpPr>
          <p:nvPr/>
        </p:nvCxnSpPr>
        <p:spPr>
          <a:xfrm rot="5400000">
            <a:off x="7292293" y="4268867"/>
            <a:ext cx="666300" cy="1532100"/>
          </a:xfrm>
          <a:prstGeom prst="bentConnector3">
            <a:avLst>
              <a:gd fmla="val 50010" name="adj1"/>
            </a:avLst>
          </a:prstGeom>
          <a:noFill/>
          <a:ln cap="rnd" cmpd="sng" w="12700">
            <a:solidFill>
              <a:srgbClr val="C7C7C7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33" name="Google Shape;233;p14"/>
          <p:cNvGrpSpPr/>
          <p:nvPr/>
        </p:nvGrpSpPr>
        <p:grpSpPr>
          <a:xfrm>
            <a:off x="3716988" y="2917480"/>
            <a:ext cx="209550" cy="209550"/>
            <a:chOff x="8547894" y="3567720"/>
            <a:chExt cx="209550" cy="209550"/>
          </a:xfrm>
        </p:grpSpPr>
        <p:sp>
          <p:nvSpPr>
            <p:cNvPr id="234" name="Google Shape;234;p14"/>
            <p:cNvSpPr/>
            <p:nvPr/>
          </p:nvSpPr>
          <p:spPr>
            <a:xfrm>
              <a:off x="8547894" y="3567720"/>
              <a:ext cx="209550" cy="209550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5" name="Google Shape;235;p14"/>
            <p:cNvSpPr/>
            <p:nvPr/>
          </p:nvSpPr>
          <p:spPr>
            <a:xfrm flipH="1" rot="10800000">
              <a:off x="8617327" y="3637153"/>
              <a:ext cx="70684" cy="70684"/>
            </a:xfrm>
            <a:prstGeom prst="ellipse">
              <a:avLst/>
            </a:prstGeom>
            <a:solidFill>
              <a:schemeClr val="accen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36" name="Google Shape;236;p14"/>
          <p:cNvGrpSpPr/>
          <p:nvPr/>
        </p:nvGrpSpPr>
        <p:grpSpPr>
          <a:xfrm>
            <a:off x="6766192" y="2914179"/>
            <a:ext cx="209550" cy="209550"/>
            <a:chOff x="8547894" y="3567720"/>
            <a:chExt cx="209550" cy="209550"/>
          </a:xfrm>
        </p:grpSpPr>
        <p:sp>
          <p:nvSpPr>
            <p:cNvPr id="237" name="Google Shape;237;p14"/>
            <p:cNvSpPr/>
            <p:nvPr/>
          </p:nvSpPr>
          <p:spPr>
            <a:xfrm>
              <a:off x="8547894" y="3567720"/>
              <a:ext cx="209550" cy="209550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8" name="Google Shape;238;p14"/>
            <p:cNvSpPr/>
            <p:nvPr/>
          </p:nvSpPr>
          <p:spPr>
            <a:xfrm flipH="1" rot="10800000">
              <a:off x="8617327" y="3637153"/>
              <a:ext cx="70684" cy="70684"/>
            </a:xfrm>
            <a:prstGeom prst="ellipse">
              <a:avLst/>
            </a:prstGeom>
            <a:solidFill>
              <a:schemeClr val="accen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39" name="Google Shape;239;p14"/>
          <p:cNvGrpSpPr/>
          <p:nvPr/>
        </p:nvGrpSpPr>
        <p:grpSpPr>
          <a:xfrm>
            <a:off x="5231393" y="4089272"/>
            <a:ext cx="209550" cy="209550"/>
            <a:chOff x="8547894" y="3567720"/>
            <a:chExt cx="209550" cy="209550"/>
          </a:xfrm>
        </p:grpSpPr>
        <p:sp>
          <p:nvSpPr>
            <p:cNvPr id="240" name="Google Shape;240;p14"/>
            <p:cNvSpPr/>
            <p:nvPr/>
          </p:nvSpPr>
          <p:spPr>
            <a:xfrm>
              <a:off x="8547894" y="3567720"/>
              <a:ext cx="209550" cy="209550"/>
            </a:xfrm>
            <a:prstGeom prst="ellipse">
              <a:avLst/>
            </a:prstGeom>
            <a:solidFill>
              <a:srgbClr val="A5A5A5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1" name="Google Shape;241;p14"/>
            <p:cNvSpPr/>
            <p:nvPr/>
          </p:nvSpPr>
          <p:spPr>
            <a:xfrm flipH="1" rot="10800000">
              <a:off x="8617327" y="3637153"/>
              <a:ext cx="70684" cy="70684"/>
            </a:xfrm>
            <a:prstGeom prst="ellipse">
              <a:avLst/>
            </a:prstGeom>
            <a:solidFill>
              <a:srgbClr val="A5A5A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42" name="Google Shape;242;p14"/>
          <p:cNvGrpSpPr/>
          <p:nvPr/>
        </p:nvGrpSpPr>
        <p:grpSpPr>
          <a:xfrm>
            <a:off x="8286718" y="4094144"/>
            <a:ext cx="209550" cy="209550"/>
            <a:chOff x="8547894" y="3567720"/>
            <a:chExt cx="209550" cy="209550"/>
          </a:xfrm>
        </p:grpSpPr>
        <p:sp>
          <p:nvSpPr>
            <p:cNvPr id="243" name="Google Shape;243;p14"/>
            <p:cNvSpPr/>
            <p:nvPr/>
          </p:nvSpPr>
          <p:spPr>
            <a:xfrm>
              <a:off x="8547894" y="3567720"/>
              <a:ext cx="209550" cy="209550"/>
            </a:xfrm>
            <a:prstGeom prst="ellipse">
              <a:avLst/>
            </a:prstGeom>
            <a:solidFill>
              <a:srgbClr val="A5A5A5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4" name="Google Shape;244;p14"/>
            <p:cNvSpPr/>
            <p:nvPr/>
          </p:nvSpPr>
          <p:spPr>
            <a:xfrm flipH="1" rot="10800000">
              <a:off x="8617327" y="3637153"/>
              <a:ext cx="70684" cy="70684"/>
            </a:xfrm>
            <a:prstGeom prst="ellipse">
              <a:avLst/>
            </a:prstGeom>
            <a:solidFill>
              <a:srgbClr val="A5A5A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45" name="Google Shape;245;p14"/>
          <p:cNvGrpSpPr/>
          <p:nvPr/>
        </p:nvGrpSpPr>
        <p:grpSpPr>
          <a:xfrm>
            <a:off x="6754562" y="5263423"/>
            <a:ext cx="209550" cy="209550"/>
            <a:chOff x="8547894" y="3567720"/>
            <a:chExt cx="209550" cy="209550"/>
          </a:xfrm>
        </p:grpSpPr>
        <p:sp>
          <p:nvSpPr>
            <p:cNvPr id="246" name="Google Shape;246;p14"/>
            <p:cNvSpPr/>
            <p:nvPr/>
          </p:nvSpPr>
          <p:spPr>
            <a:xfrm>
              <a:off x="8547894" y="3567720"/>
              <a:ext cx="209550" cy="209550"/>
            </a:xfrm>
            <a:prstGeom prst="ellipse">
              <a:avLst/>
            </a:prstGeom>
            <a:solidFill>
              <a:srgbClr val="A5A5A5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7" name="Google Shape;247;p14"/>
            <p:cNvSpPr/>
            <p:nvPr/>
          </p:nvSpPr>
          <p:spPr>
            <a:xfrm flipH="1" rot="10800000">
              <a:off x="8617327" y="3637153"/>
              <a:ext cx="70684" cy="70684"/>
            </a:xfrm>
            <a:prstGeom prst="ellipse">
              <a:avLst/>
            </a:prstGeom>
            <a:solidFill>
              <a:srgbClr val="A5A5A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48" name="Google Shape;248;p14"/>
          <p:cNvGrpSpPr/>
          <p:nvPr/>
        </p:nvGrpSpPr>
        <p:grpSpPr>
          <a:xfrm>
            <a:off x="9802196" y="5263423"/>
            <a:ext cx="209550" cy="209550"/>
            <a:chOff x="8547894" y="3567720"/>
            <a:chExt cx="209550" cy="209550"/>
          </a:xfrm>
        </p:grpSpPr>
        <p:sp>
          <p:nvSpPr>
            <p:cNvPr id="249" name="Google Shape;249;p14"/>
            <p:cNvSpPr/>
            <p:nvPr/>
          </p:nvSpPr>
          <p:spPr>
            <a:xfrm>
              <a:off x="8547894" y="3567720"/>
              <a:ext cx="209550" cy="209550"/>
            </a:xfrm>
            <a:prstGeom prst="ellipse">
              <a:avLst/>
            </a:prstGeom>
            <a:solidFill>
              <a:srgbClr val="A5A5A5">
                <a:alpha val="2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0" name="Google Shape;250;p14"/>
            <p:cNvSpPr/>
            <p:nvPr/>
          </p:nvSpPr>
          <p:spPr>
            <a:xfrm flipH="1" rot="10800000">
              <a:off x="8617327" y="3637153"/>
              <a:ext cx="70684" cy="70684"/>
            </a:xfrm>
            <a:prstGeom prst="ellipse">
              <a:avLst/>
            </a:prstGeom>
            <a:solidFill>
              <a:srgbClr val="A5A5A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5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257" name="Google Shape;257;p15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8" name="Google Shape;258;p15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9" name="Google Shape;259;p15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0" name="Google Shape;260;p15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1" name="Google Shape;261;p15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2" name="Google Shape;262;p15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3" name="Google Shape;263;p15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64" name="Google Shape;264;p15"/>
          <p:cNvSpPr/>
          <p:nvPr/>
        </p:nvSpPr>
        <p:spPr>
          <a:xfrm>
            <a:off x="3050024" y="4267607"/>
            <a:ext cx="1526770" cy="2587752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Units, controls, </a:t>
            </a:r>
            <a:endParaRPr/>
          </a:p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price conditions</a:t>
            </a:r>
            <a:endParaRPr/>
          </a:p>
        </p:txBody>
      </p:sp>
      <p:sp>
        <p:nvSpPr>
          <p:cNvPr id="265" name="Google Shape;265;p15"/>
          <p:cNvSpPr/>
          <p:nvPr/>
        </p:nvSpPr>
        <p:spPr>
          <a:xfrm>
            <a:off x="1524002" y="4905044"/>
            <a:ext cx="1526770" cy="1947672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Economic value, product packaging and segmentation</a:t>
            </a:r>
            <a:endParaRPr/>
          </a:p>
        </p:txBody>
      </p:sp>
      <p:sp>
        <p:nvSpPr>
          <p:cNvPr id="266" name="Google Shape;266;p15"/>
          <p:cNvSpPr/>
          <p:nvPr/>
        </p:nvSpPr>
        <p:spPr>
          <a:xfrm>
            <a:off x="1651673" y="4335085"/>
            <a:ext cx="455612" cy="4556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267" name="Google Shape;267;p15"/>
          <p:cNvSpPr/>
          <p:nvPr/>
        </p:nvSpPr>
        <p:spPr>
          <a:xfrm>
            <a:off x="3150090" y="3707365"/>
            <a:ext cx="455612" cy="4556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268" name="Google Shape;268;p15"/>
          <p:cNvSpPr/>
          <p:nvPr/>
        </p:nvSpPr>
        <p:spPr>
          <a:xfrm>
            <a:off x="4576794" y="3630168"/>
            <a:ext cx="1526770" cy="3227832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Mediation of Value</a:t>
            </a:r>
            <a:endParaRPr/>
          </a:p>
        </p:txBody>
      </p:sp>
      <p:sp>
        <p:nvSpPr>
          <p:cNvPr id="269" name="Google Shape;269;p15"/>
          <p:cNvSpPr/>
          <p:nvPr/>
        </p:nvSpPr>
        <p:spPr>
          <a:xfrm>
            <a:off x="4669440" y="3081213"/>
            <a:ext cx="455612" cy="4556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270" name="Google Shape;270;p15"/>
          <p:cNvSpPr/>
          <p:nvPr/>
        </p:nvSpPr>
        <p:spPr>
          <a:xfrm>
            <a:off x="6102816" y="2990088"/>
            <a:ext cx="1526770" cy="3867912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Pricing methods, negotiation tactics</a:t>
            </a:r>
            <a:endParaRPr/>
          </a:p>
        </p:txBody>
      </p:sp>
      <p:sp>
        <p:nvSpPr>
          <p:cNvPr id="271" name="Google Shape;271;p15"/>
          <p:cNvSpPr/>
          <p:nvPr/>
        </p:nvSpPr>
        <p:spPr>
          <a:xfrm>
            <a:off x="6219294" y="2440581"/>
            <a:ext cx="455612" cy="4556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  <p:sp>
        <p:nvSpPr>
          <p:cNvPr id="272" name="Google Shape;272;p15"/>
          <p:cNvSpPr/>
          <p:nvPr/>
        </p:nvSpPr>
        <p:spPr>
          <a:xfrm>
            <a:off x="7629586" y="2350008"/>
            <a:ext cx="1526770" cy="4507992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Pricing</a:t>
            </a:r>
            <a:endParaRPr/>
          </a:p>
        </p:txBody>
      </p:sp>
      <p:sp>
        <p:nvSpPr>
          <p:cNvPr id="273" name="Google Shape;273;p15"/>
          <p:cNvSpPr/>
          <p:nvPr/>
        </p:nvSpPr>
        <p:spPr>
          <a:xfrm>
            <a:off x="7738248" y="1785883"/>
            <a:ext cx="455612" cy="45560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05</a:t>
            </a:r>
            <a:endParaRPr/>
          </a:p>
        </p:txBody>
      </p:sp>
      <p:sp>
        <p:nvSpPr>
          <p:cNvPr id="274" name="Google Shape;274;p15"/>
          <p:cNvSpPr txBox="1"/>
          <p:nvPr/>
        </p:nvSpPr>
        <p:spPr>
          <a:xfrm>
            <a:off x="748228" y="758943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Importance of Pricing Policy</a:t>
            </a:r>
            <a:endParaRPr/>
          </a:p>
        </p:txBody>
      </p:sp>
      <p:sp>
        <p:nvSpPr>
          <p:cNvPr id="275" name="Google Shape;275;p15"/>
          <p:cNvSpPr txBox="1"/>
          <p:nvPr/>
        </p:nvSpPr>
        <p:spPr>
          <a:xfrm>
            <a:off x="1657246" y="3928313"/>
            <a:ext cx="7902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VALUE ADDED</a:t>
            </a:r>
            <a:endParaRPr/>
          </a:p>
        </p:txBody>
      </p:sp>
      <p:cxnSp>
        <p:nvCxnSpPr>
          <p:cNvPr id="276" name="Google Shape;276;p15"/>
          <p:cNvCxnSpPr/>
          <p:nvPr/>
        </p:nvCxnSpPr>
        <p:spPr>
          <a:xfrm>
            <a:off x="3049198" y="3555527"/>
            <a:ext cx="1335079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7" name="Google Shape;277;p15"/>
          <p:cNvCxnSpPr/>
          <p:nvPr/>
        </p:nvCxnSpPr>
        <p:spPr>
          <a:xfrm>
            <a:off x="1520143" y="4196669"/>
            <a:ext cx="13356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8" name="Google Shape;278;p15"/>
          <p:cNvCxnSpPr/>
          <p:nvPr/>
        </p:nvCxnSpPr>
        <p:spPr>
          <a:xfrm>
            <a:off x="4572167" y="2961428"/>
            <a:ext cx="1316916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9" name="Google Shape;279;p15"/>
          <p:cNvCxnSpPr/>
          <p:nvPr/>
        </p:nvCxnSpPr>
        <p:spPr>
          <a:xfrm>
            <a:off x="6096000" y="2322617"/>
            <a:ext cx="1333446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0" name="Google Shape;280;p15"/>
          <p:cNvCxnSpPr/>
          <p:nvPr/>
        </p:nvCxnSpPr>
        <p:spPr>
          <a:xfrm>
            <a:off x="7618106" y="1677366"/>
            <a:ext cx="133154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1" name="Google Shape;281;p15"/>
          <p:cNvSpPr txBox="1"/>
          <p:nvPr/>
        </p:nvSpPr>
        <p:spPr>
          <a:xfrm>
            <a:off x="3168634" y="3291748"/>
            <a:ext cx="835165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PRICE SETTING</a:t>
            </a:r>
            <a:endParaRPr/>
          </a:p>
        </p:txBody>
      </p:sp>
      <p:sp>
        <p:nvSpPr>
          <p:cNvPr id="282" name="Google Shape;282;p15"/>
          <p:cNvSpPr txBox="1"/>
          <p:nvPr/>
        </p:nvSpPr>
        <p:spPr>
          <a:xfrm>
            <a:off x="4703177" y="2688292"/>
            <a:ext cx="779059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PRICE COMM.</a:t>
            </a:r>
            <a:endParaRPr/>
          </a:p>
        </p:txBody>
      </p:sp>
      <p:sp>
        <p:nvSpPr>
          <p:cNvPr id="283" name="Google Shape;283;p15"/>
          <p:cNvSpPr txBox="1"/>
          <p:nvPr/>
        </p:nvSpPr>
        <p:spPr>
          <a:xfrm>
            <a:off x="6219294" y="2050259"/>
            <a:ext cx="91852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PRICING POLICY</a:t>
            </a:r>
            <a:endParaRPr/>
          </a:p>
        </p:txBody>
      </p:sp>
      <p:sp>
        <p:nvSpPr>
          <p:cNvPr id="284" name="Google Shape;284;p15"/>
          <p:cNvSpPr txBox="1"/>
          <p:nvPr/>
        </p:nvSpPr>
        <p:spPr>
          <a:xfrm>
            <a:off x="7745258" y="1403914"/>
            <a:ext cx="674865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PRICE LEVEL</a:t>
            </a:r>
            <a:endParaRPr/>
          </a:p>
        </p:txBody>
      </p:sp>
      <p:cxnSp>
        <p:nvCxnSpPr>
          <p:cNvPr id="285" name="Google Shape;285;p15"/>
          <p:cNvCxnSpPr/>
          <p:nvPr/>
        </p:nvCxnSpPr>
        <p:spPr>
          <a:xfrm rot="10800000">
            <a:off x="758024" y="191782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6" name="Google Shape;286;p15"/>
          <p:cNvCxnSpPr/>
          <p:nvPr/>
        </p:nvCxnSpPr>
        <p:spPr>
          <a:xfrm rot="10800000">
            <a:off x="11394946" y="446030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7" name="Google Shape;287;p15"/>
          <p:cNvCxnSpPr/>
          <p:nvPr/>
        </p:nvCxnSpPr>
        <p:spPr>
          <a:xfrm rot="10800000">
            <a:off x="2255520" y="-44309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8" name="Google Shape;288;p15"/>
          <p:cNvCxnSpPr/>
          <p:nvPr/>
        </p:nvCxnSpPr>
        <p:spPr>
          <a:xfrm rot="10800000">
            <a:off x="9883501" y="50321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9" name="Google Shape;289;p15"/>
          <p:cNvCxnSpPr/>
          <p:nvPr/>
        </p:nvCxnSpPr>
        <p:spPr>
          <a:xfrm rot="10800000">
            <a:off x="9936480" y="6343700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" name="Google Shape;295;p16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296" name="Google Shape;296;p16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7" name="Google Shape;297;p16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8" name="Google Shape;298;p16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9" name="Google Shape;299;p16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0" name="Google Shape;300;p16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1" name="Google Shape;301;p16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2" name="Google Shape;302;p16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03" name="Google Shape;303;p16"/>
          <p:cNvSpPr/>
          <p:nvPr/>
        </p:nvSpPr>
        <p:spPr>
          <a:xfrm>
            <a:off x="0" y="1365611"/>
            <a:ext cx="12191998" cy="41267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04" name="Google Shape;304;p16"/>
          <p:cNvSpPr txBox="1"/>
          <p:nvPr/>
        </p:nvSpPr>
        <p:spPr>
          <a:xfrm>
            <a:off x="826049" y="3216454"/>
            <a:ext cx="3337988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Fixed Price Strategy</a:t>
            </a:r>
            <a:endParaRPr/>
          </a:p>
        </p:txBody>
      </p:sp>
      <p:sp>
        <p:nvSpPr>
          <p:cNvPr id="305" name="Google Shape;305;p16"/>
          <p:cNvSpPr/>
          <p:nvPr/>
        </p:nvSpPr>
        <p:spPr>
          <a:xfrm>
            <a:off x="7634915" y="1350260"/>
            <a:ext cx="3052335" cy="5535868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06" name="Google Shape;306;p16"/>
          <p:cNvSpPr/>
          <p:nvPr/>
        </p:nvSpPr>
        <p:spPr>
          <a:xfrm>
            <a:off x="4568511" y="-15352"/>
            <a:ext cx="3052335" cy="5507740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07" name="Google Shape;307;p16"/>
          <p:cNvSpPr/>
          <p:nvPr/>
        </p:nvSpPr>
        <p:spPr>
          <a:xfrm>
            <a:off x="4568512" y="1350260"/>
            <a:ext cx="3052335" cy="414212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08" name="Google Shape;308;p16"/>
          <p:cNvSpPr/>
          <p:nvPr/>
        </p:nvSpPr>
        <p:spPr>
          <a:xfrm>
            <a:off x="7634915" y="1350260"/>
            <a:ext cx="3052335" cy="4154905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182875" spcFirstLastPara="1" rIns="182875" wrap="square" tIns="274300">
            <a:noAutofit/>
          </a:bodyPr>
          <a:lstStyle/>
          <a:p>
            <a:pPr indent="0" lvl="0" marL="0" marR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09" name="Google Shape;309;p16"/>
          <p:cNvSpPr txBox="1"/>
          <p:nvPr/>
        </p:nvSpPr>
        <p:spPr>
          <a:xfrm>
            <a:off x="8006628" y="5731587"/>
            <a:ext cx="2308909" cy="4276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PREMIUM PRICING STRATEGY</a:t>
            </a:r>
            <a:b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200">
                <a:solidFill>
                  <a:srgbClr val="FFDDDB"/>
                </a:solidFill>
                <a:latin typeface="Poppins"/>
                <a:ea typeface="Poppins"/>
                <a:cs typeface="Poppins"/>
                <a:sym typeface="Poppins"/>
              </a:rPr>
              <a:t>(</a:t>
            </a:r>
            <a:r>
              <a:rPr b="1" lang="en-US" sz="1000">
                <a:solidFill>
                  <a:srgbClr val="FFDDDB"/>
                </a:solidFill>
                <a:latin typeface="Poppins"/>
                <a:ea typeface="Poppins"/>
                <a:cs typeface="Poppins"/>
                <a:sym typeface="Poppins"/>
              </a:rPr>
              <a:t>HIGH PRICE STRATEGY)</a:t>
            </a:r>
            <a:endParaRPr/>
          </a:p>
        </p:txBody>
      </p:sp>
      <p:sp>
        <p:nvSpPr>
          <p:cNvPr id="310" name="Google Shape;310;p16"/>
          <p:cNvSpPr txBox="1"/>
          <p:nvPr/>
        </p:nvSpPr>
        <p:spPr>
          <a:xfrm>
            <a:off x="4761399" y="725109"/>
            <a:ext cx="2681946" cy="419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PROMOTIONAL PRICING STRATEGY</a:t>
            </a:r>
            <a:br>
              <a:rPr b="1"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1" lang="en-US"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(LOW PRICE STRATEGY)</a:t>
            </a:r>
            <a:endParaRPr/>
          </a:p>
        </p:txBody>
      </p:sp>
      <p:sp>
        <p:nvSpPr>
          <p:cNvPr id="311" name="Google Shape;311;p16"/>
          <p:cNvSpPr/>
          <p:nvPr/>
        </p:nvSpPr>
        <p:spPr>
          <a:xfrm>
            <a:off x="4893979" y="1952146"/>
            <a:ext cx="2404800" cy="82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216000" spcFirstLastPara="1" rIns="216000" wrap="square" tIns="0">
            <a:noAutofit/>
          </a:bodyPr>
          <a:lstStyle/>
          <a:p>
            <a:pPr indent="0" lvl="0" marL="0" marR="0" rtl="0" algn="ctr">
              <a:lnSpc>
                <a:spcPct val="17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Price is low in the long-term. Pricing image is developed too.</a:t>
            </a:r>
            <a:endParaRPr/>
          </a:p>
        </p:txBody>
      </p:sp>
      <p:sp>
        <p:nvSpPr>
          <p:cNvPr id="312" name="Google Shape;312;p16"/>
          <p:cNvSpPr/>
          <p:nvPr/>
        </p:nvSpPr>
        <p:spPr>
          <a:xfrm>
            <a:off x="4893979" y="3019345"/>
            <a:ext cx="2404800" cy="82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216000" spcFirstLastPara="1" rIns="216000" wrap="square" tIns="0">
            <a:noAutofit/>
          </a:bodyPr>
          <a:lstStyle/>
          <a:p>
            <a:pPr indent="0" lvl="0" marL="0" marR="0" rtl="0" algn="ctr">
              <a:lnSpc>
                <a:spcPct val="17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Problem : customers change quickly as soon as they find cheaper deals (suppliers respond with price elasticity)</a:t>
            </a:r>
            <a:endParaRPr/>
          </a:p>
        </p:txBody>
      </p:sp>
      <p:sp>
        <p:nvSpPr>
          <p:cNvPr id="313" name="Google Shape;313;p16"/>
          <p:cNvSpPr/>
          <p:nvPr/>
        </p:nvSpPr>
        <p:spPr>
          <a:xfrm>
            <a:off x="4893979" y="4091274"/>
            <a:ext cx="2404800" cy="82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216000" spcFirstLastPara="1" rIns="216000" wrap="square" tIns="0">
            <a:noAutofit/>
          </a:bodyPr>
          <a:lstStyle/>
          <a:p>
            <a:pPr indent="0" lvl="0" marL="0" marR="0" rtl="0" algn="ctr">
              <a:lnSpc>
                <a:spcPct val="17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Example : supermarket, gas</a:t>
            </a:r>
            <a:b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stations etc.</a:t>
            </a:r>
            <a:endParaRPr/>
          </a:p>
        </p:txBody>
      </p:sp>
      <p:sp>
        <p:nvSpPr>
          <p:cNvPr id="314" name="Google Shape;314;p16"/>
          <p:cNvSpPr/>
          <p:nvPr/>
        </p:nvSpPr>
        <p:spPr>
          <a:xfrm>
            <a:off x="7940652" y="1952146"/>
            <a:ext cx="2404800" cy="82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216000" spcFirstLastPara="1" rIns="216000" wrap="square" tIns="0">
            <a:noAutofit/>
          </a:bodyPr>
          <a:lstStyle/>
          <a:p>
            <a:pPr indent="0" lvl="0" marL="0" marR="0" rtl="0" algn="ctr">
              <a:lnSpc>
                <a:spcPct val="17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Price is higher than average</a:t>
            </a:r>
            <a:b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set for a price.</a:t>
            </a:r>
            <a:endParaRPr/>
          </a:p>
        </p:txBody>
      </p:sp>
      <p:sp>
        <p:nvSpPr>
          <p:cNvPr id="315" name="Google Shape;315;p16"/>
          <p:cNvSpPr/>
          <p:nvPr/>
        </p:nvSpPr>
        <p:spPr>
          <a:xfrm>
            <a:off x="7940652" y="3019345"/>
            <a:ext cx="2404800" cy="82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216000" spcFirstLastPara="1" rIns="216000" wrap="square" tIns="0">
            <a:noAutofit/>
          </a:bodyPr>
          <a:lstStyle/>
          <a:p>
            <a:pPr indent="0" lvl="0" marL="0" marR="0" rtl="0" algn="ctr">
              <a:lnSpc>
                <a:spcPct val="17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The product needs a very good quality or high image to justify price.</a:t>
            </a:r>
            <a:endParaRPr/>
          </a:p>
        </p:txBody>
      </p:sp>
      <p:sp>
        <p:nvSpPr>
          <p:cNvPr id="316" name="Google Shape;316;p16"/>
          <p:cNvSpPr/>
          <p:nvPr/>
        </p:nvSpPr>
        <p:spPr>
          <a:xfrm>
            <a:off x="7940652" y="4091274"/>
            <a:ext cx="2404800" cy="82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216000" spcFirstLastPara="1" rIns="216000" wrap="square" tIns="0">
            <a:noAutofit/>
          </a:bodyPr>
          <a:lstStyle/>
          <a:p>
            <a:pPr indent="0" lvl="0" marL="0" marR="0" rtl="0" algn="ctr">
              <a:lnSpc>
                <a:spcPct val="17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Example : automobiles, clothing and cosmetic companies.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17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323" name="Google Shape;323;p17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4" name="Google Shape;324;p17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5" name="Google Shape;325;p17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6" name="Google Shape;326;p17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7" name="Google Shape;327;p17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8" name="Google Shape;328;p17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9" name="Google Shape;329;p17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330" name="Google Shape;330;p17"/>
          <p:cNvGrpSpPr/>
          <p:nvPr/>
        </p:nvGrpSpPr>
        <p:grpSpPr>
          <a:xfrm>
            <a:off x="1522918" y="1820866"/>
            <a:ext cx="4576096" cy="4378153"/>
            <a:chOff x="7425307" y="1154097"/>
            <a:chExt cx="4865685" cy="3950165"/>
          </a:xfrm>
        </p:grpSpPr>
        <p:grpSp>
          <p:nvGrpSpPr>
            <p:cNvPr id="331" name="Google Shape;331;p17"/>
            <p:cNvGrpSpPr/>
            <p:nvPr/>
          </p:nvGrpSpPr>
          <p:grpSpPr>
            <a:xfrm>
              <a:off x="7425308" y="1154097"/>
              <a:ext cx="4865684" cy="1189394"/>
              <a:chOff x="7425308" y="1068372"/>
              <a:chExt cx="4865684" cy="1189394"/>
            </a:xfrm>
          </p:grpSpPr>
          <p:sp>
            <p:nvSpPr>
              <p:cNvPr id="332" name="Google Shape;332;p17"/>
              <p:cNvSpPr/>
              <p:nvPr/>
            </p:nvSpPr>
            <p:spPr>
              <a:xfrm>
                <a:off x="7425308" y="1068372"/>
                <a:ext cx="3242690" cy="796608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0" lIns="360000" spcFirstLastPara="1" rIns="360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Starts with a high introductory price.</a:t>
                </a:r>
                <a:endParaRPr/>
              </a:p>
            </p:txBody>
          </p:sp>
          <p:sp>
            <p:nvSpPr>
              <p:cNvPr id="333" name="Google Shape;333;p17"/>
              <p:cNvSpPr/>
              <p:nvPr/>
            </p:nvSpPr>
            <p:spPr>
              <a:xfrm>
                <a:off x="10667997" y="1072217"/>
                <a:ext cx="1622995" cy="1185549"/>
              </a:xfrm>
              <a:custGeom>
                <a:rect b="b" l="l" r="r" t="t"/>
                <a:pathLst>
                  <a:path extrusionOk="0" h="9895" w="10000">
                    <a:moveTo>
                      <a:pt x="0" y="6629"/>
                    </a:moveTo>
                    <a:cubicBezTo>
                      <a:pt x="3355" y="7771"/>
                      <a:pt x="6645" y="8752"/>
                      <a:pt x="10000" y="9895"/>
                    </a:cubicBezTo>
                    <a:lnTo>
                      <a:pt x="10000" y="5143"/>
                    </a:lnTo>
                    <a:lnTo>
                      <a:pt x="0" y="0"/>
                    </a:lnTo>
                    <a:lnTo>
                      <a:pt x="0" y="6629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334" name="Google Shape;334;p17"/>
            <p:cNvGrpSpPr/>
            <p:nvPr/>
          </p:nvGrpSpPr>
          <p:grpSpPr>
            <a:xfrm>
              <a:off x="7425307" y="2216812"/>
              <a:ext cx="4864031" cy="931979"/>
              <a:chOff x="7425307" y="2131087"/>
              <a:chExt cx="4864031" cy="931979"/>
            </a:xfrm>
          </p:grpSpPr>
          <p:sp>
            <p:nvSpPr>
              <p:cNvPr id="335" name="Google Shape;335;p17"/>
              <p:cNvSpPr/>
              <p:nvPr/>
            </p:nvSpPr>
            <p:spPr>
              <a:xfrm>
                <a:off x="7425307" y="2131087"/>
                <a:ext cx="3242691" cy="7819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0" lIns="360000" spcFirstLastPara="1" rIns="360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Little by little or because of the competition, the price is</a:t>
                </a:r>
                <a:b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slowly lowered.</a:t>
                </a:r>
                <a:endParaRPr/>
              </a:p>
            </p:txBody>
          </p:sp>
          <p:sp>
            <p:nvSpPr>
              <p:cNvPr id="336" name="Google Shape;336;p17"/>
              <p:cNvSpPr/>
              <p:nvPr/>
            </p:nvSpPr>
            <p:spPr>
              <a:xfrm>
                <a:off x="10669773" y="2133315"/>
                <a:ext cx="1619565" cy="929751"/>
              </a:xfrm>
              <a:custGeom>
                <a:rect b="b" l="l" r="r" t="t"/>
                <a:pathLst>
                  <a:path extrusionOk="0" h="138" w="152">
                    <a:moveTo>
                      <a:pt x="0" y="116"/>
                    </a:moveTo>
                    <a:cubicBezTo>
                      <a:pt x="51" y="123"/>
                      <a:pt x="101" y="131"/>
                      <a:pt x="152" y="138"/>
                    </a:cubicBezTo>
                    <a:cubicBezTo>
                      <a:pt x="152" y="109"/>
                      <a:pt x="152" y="81"/>
                      <a:pt x="152" y="52"/>
                    </a:cubicBezTo>
                    <a:cubicBezTo>
                      <a:pt x="101" y="35"/>
                      <a:pt x="51" y="18"/>
                      <a:pt x="0" y="0"/>
                    </a:cubicBezTo>
                    <a:cubicBezTo>
                      <a:pt x="0" y="39"/>
                      <a:pt x="0" y="77"/>
                      <a:pt x="0" y="1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337" name="Google Shape;337;p17"/>
            <p:cNvGrpSpPr/>
            <p:nvPr/>
          </p:nvGrpSpPr>
          <p:grpSpPr>
            <a:xfrm>
              <a:off x="7425307" y="3268281"/>
              <a:ext cx="4864031" cy="785746"/>
              <a:chOff x="7425307" y="3182556"/>
              <a:chExt cx="4864031" cy="785746"/>
            </a:xfrm>
          </p:grpSpPr>
          <p:sp>
            <p:nvSpPr>
              <p:cNvPr id="338" name="Google Shape;338;p17"/>
              <p:cNvSpPr/>
              <p:nvPr/>
            </p:nvSpPr>
            <p:spPr>
              <a:xfrm>
                <a:off x="7425307" y="3185168"/>
                <a:ext cx="3242692" cy="783134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0" lIns="360000" spcFirstLastPara="1" rIns="360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Reason : new products, companies</a:t>
                </a:r>
                <a:b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</a:b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with a monopoly.</a:t>
                </a:r>
                <a:endParaRPr/>
              </a:p>
            </p:txBody>
          </p:sp>
          <p:sp>
            <p:nvSpPr>
              <p:cNvPr id="339" name="Google Shape;339;p17"/>
              <p:cNvSpPr/>
              <p:nvPr/>
            </p:nvSpPr>
            <p:spPr>
              <a:xfrm>
                <a:off x="10669773" y="3182556"/>
                <a:ext cx="1619565" cy="781900"/>
              </a:xfrm>
              <a:custGeom>
                <a:rect b="b" l="l" r="r" t="t"/>
                <a:pathLst>
                  <a:path extrusionOk="0" h="116" w="152">
                    <a:moveTo>
                      <a:pt x="0" y="116"/>
                    </a:moveTo>
                    <a:cubicBezTo>
                      <a:pt x="51" y="111"/>
                      <a:pt x="101" y="106"/>
                      <a:pt x="152" y="101"/>
                    </a:cubicBezTo>
                    <a:cubicBezTo>
                      <a:pt x="152" y="72"/>
                      <a:pt x="152" y="44"/>
                      <a:pt x="152" y="15"/>
                    </a:cubicBezTo>
                    <a:cubicBezTo>
                      <a:pt x="101" y="10"/>
                      <a:pt x="51" y="5"/>
                      <a:pt x="0" y="0"/>
                    </a:cubicBezTo>
                    <a:cubicBezTo>
                      <a:pt x="0" y="39"/>
                      <a:pt x="0" y="77"/>
                      <a:pt x="0" y="116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340" name="Google Shape;340;p17"/>
            <p:cNvGrpSpPr/>
            <p:nvPr/>
          </p:nvGrpSpPr>
          <p:grpSpPr>
            <a:xfrm>
              <a:off x="7425307" y="4174511"/>
              <a:ext cx="4864031" cy="929751"/>
              <a:chOff x="7425307" y="4088786"/>
              <a:chExt cx="4864031" cy="929751"/>
            </a:xfrm>
          </p:grpSpPr>
          <p:sp>
            <p:nvSpPr>
              <p:cNvPr id="341" name="Google Shape;341;p17"/>
              <p:cNvSpPr/>
              <p:nvPr/>
            </p:nvSpPr>
            <p:spPr>
              <a:xfrm>
                <a:off x="7425307" y="4236637"/>
                <a:ext cx="3242691" cy="7819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0" lIns="360000" spcFirstLastPara="1" rIns="360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Examples : computer                        hardware, hi-fi systems</a:t>
                </a:r>
                <a:endParaRPr/>
              </a:p>
            </p:txBody>
          </p:sp>
          <p:sp>
            <p:nvSpPr>
              <p:cNvPr id="342" name="Google Shape;342;p17"/>
              <p:cNvSpPr/>
              <p:nvPr/>
            </p:nvSpPr>
            <p:spPr>
              <a:xfrm>
                <a:off x="10669773" y="4088786"/>
                <a:ext cx="1619565" cy="929751"/>
              </a:xfrm>
              <a:custGeom>
                <a:rect b="b" l="l" r="r" t="t"/>
                <a:pathLst>
                  <a:path extrusionOk="0" h="138" w="152">
                    <a:moveTo>
                      <a:pt x="0" y="138"/>
                    </a:moveTo>
                    <a:cubicBezTo>
                      <a:pt x="51" y="121"/>
                      <a:pt x="101" y="103"/>
                      <a:pt x="152" y="86"/>
                    </a:cubicBezTo>
                    <a:cubicBezTo>
                      <a:pt x="152" y="57"/>
                      <a:pt x="152" y="29"/>
                      <a:pt x="152" y="0"/>
                    </a:cubicBezTo>
                    <a:cubicBezTo>
                      <a:pt x="101" y="8"/>
                      <a:pt x="51" y="15"/>
                      <a:pt x="0" y="22"/>
                    </a:cubicBezTo>
                    <a:cubicBezTo>
                      <a:pt x="0" y="61"/>
                      <a:pt x="0" y="99"/>
                      <a:pt x="0" y="13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343" name="Google Shape;343;p17"/>
          <p:cNvGrpSpPr/>
          <p:nvPr/>
        </p:nvGrpSpPr>
        <p:grpSpPr>
          <a:xfrm flipH="1">
            <a:off x="6095893" y="1827630"/>
            <a:ext cx="4574649" cy="4368261"/>
            <a:chOff x="7425307" y="1157942"/>
            <a:chExt cx="4864146" cy="3941240"/>
          </a:xfrm>
        </p:grpSpPr>
        <p:grpSp>
          <p:nvGrpSpPr>
            <p:cNvPr id="344" name="Google Shape;344;p17"/>
            <p:cNvGrpSpPr/>
            <p:nvPr/>
          </p:nvGrpSpPr>
          <p:grpSpPr>
            <a:xfrm>
              <a:off x="7425308" y="1157942"/>
              <a:ext cx="4864145" cy="1185550"/>
              <a:chOff x="7425308" y="1072217"/>
              <a:chExt cx="4864145" cy="1185550"/>
            </a:xfrm>
          </p:grpSpPr>
          <p:sp>
            <p:nvSpPr>
              <p:cNvPr id="345" name="Google Shape;345;p17"/>
              <p:cNvSpPr/>
              <p:nvPr/>
            </p:nvSpPr>
            <p:spPr>
              <a:xfrm>
                <a:off x="7425308" y="1072219"/>
                <a:ext cx="3242690" cy="786449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0" lIns="360000" spcFirstLastPara="1" rIns="360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Low introductory price.</a:t>
                </a:r>
                <a:endParaRPr/>
              </a:p>
            </p:txBody>
          </p:sp>
          <p:sp>
            <p:nvSpPr>
              <p:cNvPr id="346" name="Google Shape;346;p17"/>
              <p:cNvSpPr/>
              <p:nvPr/>
            </p:nvSpPr>
            <p:spPr>
              <a:xfrm>
                <a:off x="10666458" y="1072217"/>
                <a:ext cx="1622995" cy="1185550"/>
              </a:xfrm>
              <a:custGeom>
                <a:rect b="b" l="l" r="r" t="t"/>
                <a:pathLst>
                  <a:path extrusionOk="0" h="9895" w="10000">
                    <a:moveTo>
                      <a:pt x="0" y="6629"/>
                    </a:moveTo>
                    <a:cubicBezTo>
                      <a:pt x="3355" y="7771"/>
                      <a:pt x="6645" y="8752"/>
                      <a:pt x="10000" y="9895"/>
                    </a:cubicBezTo>
                    <a:lnTo>
                      <a:pt x="10000" y="5143"/>
                    </a:lnTo>
                    <a:lnTo>
                      <a:pt x="0" y="0"/>
                    </a:lnTo>
                    <a:lnTo>
                      <a:pt x="0" y="6629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347" name="Google Shape;347;p17"/>
            <p:cNvGrpSpPr/>
            <p:nvPr/>
          </p:nvGrpSpPr>
          <p:grpSpPr>
            <a:xfrm>
              <a:off x="7425307" y="2213960"/>
              <a:ext cx="4864031" cy="929751"/>
              <a:chOff x="7425307" y="2128235"/>
              <a:chExt cx="4864031" cy="929751"/>
            </a:xfrm>
          </p:grpSpPr>
          <p:sp>
            <p:nvSpPr>
              <p:cNvPr id="348" name="Google Shape;348;p17"/>
              <p:cNvSpPr/>
              <p:nvPr/>
            </p:nvSpPr>
            <p:spPr>
              <a:xfrm>
                <a:off x="7425307" y="2131087"/>
                <a:ext cx="3242691" cy="7819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0" lIns="360000" spcFirstLastPara="1" rIns="360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Low price is slowly increased.</a:t>
                </a:r>
                <a:endParaRPr/>
              </a:p>
            </p:txBody>
          </p:sp>
          <p:sp>
            <p:nvSpPr>
              <p:cNvPr id="349" name="Google Shape;349;p17"/>
              <p:cNvSpPr/>
              <p:nvPr/>
            </p:nvSpPr>
            <p:spPr>
              <a:xfrm>
                <a:off x="10669773" y="2128235"/>
                <a:ext cx="1619565" cy="929751"/>
              </a:xfrm>
              <a:custGeom>
                <a:rect b="b" l="l" r="r" t="t"/>
                <a:pathLst>
                  <a:path extrusionOk="0" h="138" w="152">
                    <a:moveTo>
                      <a:pt x="0" y="116"/>
                    </a:moveTo>
                    <a:cubicBezTo>
                      <a:pt x="51" y="123"/>
                      <a:pt x="101" y="131"/>
                      <a:pt x="152" y="138"/>
                    </a:cubicBezTo>
                    <a:cubicBezTo>
                      <a:pt x="152" y="109"/>
                      <a:pt x="152" y="81"/>
                      <a:pt x="152" y="52"/>
                    </a:cubicBezTo>
                    <a:cubicBezTo>
                      <a:pt x="101" y="35"/>
                      <a:pt x="51" y="18"/>
                      <a:pt x="0" y="0"/>
                    </a:cubicBezTo>
                    <a:cubicBezTo>
                      <a:pt x="0" y="39"/>
                      <a:pt x="0" y="77"/>
                      <a:pt x="0" y="1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350" name="Google Shape;350;p17"/>
            <p:cNvGrpSpPr/>
            <p:nvPr/>
          </p:nvGrpSpPr>
          <p:grpSpPr>
            <a:xfrm>
              <a:off x="7425307" y="3265813"/>
              <a:ext cx="4864031" cy="784368"/>
              <a:chOff x="7425307" y="3180088"/>
              <a:chExt cx="4864031" cy="784368"/>
            </a:xfrm>
          </p:grpSpPr>
          <p:sp>
            <p:nvSpPr>
              <p:cNvPr id="351" name="Google Shape;351;p17"/>
              <p:cNvSpPr/>
              <p:nvPr/>
            </p:nvSpPr>
            <p:spPr>
              <a:xfrm>
                <a:off x="7425307" y="3180088"/>
                <a:ext cx="3242692" cy="783134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0" lIns="360000" spcFirstLastPara="1" rIns="360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Reason : customers should come into contact, product quickly, diffusing the competition.</a:t>
                </a:r>
                <a:endParaRPr/>
              </a:p>
            </p:txBody>
          </p:sp>
          <p:sp>
            <p:nvSpPr>
              <p:cNvPr id="352" name="Google Shape;352;p17"/>
              <p:cNvSpPr/>
              <p:nvPr/>
            </p:nvSpPr>
            <p:spPr>
              <a:xfrm>
                <a:off x="10669773" y="3182556"/>
                <a:ext cx="1619565" cy="781900"/>
              </a:xfrm>
              <a:custGeom>
                <a:rect b="b" l="l" r="r" t="t"/>
                <a:pathLst>
                  <a:path extrusionOk="0" h="116" w="152">
                    <a:moveTo>
                      <a:pt x="0" y="116"/>
                    </a:moveTo>
                    <a:cubicBezTo>
                      <a:pt x="51" y="111"/>
                      <a:pt x="101" y="106"/>
                      <a:pt x="152" y="101"/>
                    </a:cubicBezTo>
                    <a:cubicBezTo>
                      <a:pt x="152" y="72"/>
                      <a:pt x="152" y="44"/>
                      <a:pt x="152" y="15"/>
                    </a:cubicBezTo>
                    <a:cubicBezTo>
                      <a:pt x="101" y="10"/>
                      <a:pt x="51" y="5"/>
                      <a:pt x="0" y="0"/>
                    </a:cubicBezTo>
                    <a:cubicBezTo>
                      <a:pt x="0" y="39"/>
                      <a:pt x="0" y="77"/>
                      <a:pt x="0" y="116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353" name="Google Shape;353;p17"/>
            <p:cNvGrpSpPr/>
            <p:nvPr/>
          </p:nvGrpSpPr>
          <p:grpSpPr>
            <a:xfrm>
              <a:off x="7425307" y="4169431"/>
              <a:ext cx="4864031" cy="929751"/>
              <a:chOff x="7425307" y="4083706"/>
              <a:chExt cx="4864031" cy="929751"/>
            </a:xfrm>
          </p:grpSpPr>
          <p:sp>
            <p:nvSpPr>
              <p:cNvPr id="354" name="Google Shape;354;p17"/>
              <p:cNvSpPr/>
              <p:nvPr/>
            </p:nvSpPr>
            <p:spPr>
              <a:xfrm>
                <a:off x="7425307" y="4231557"/>
                <a:ext cx="3242691" cy="7819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0" lIns="360000" spcFirstLastPara="1" rIns="360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Example : the software industry</a:t>
                </a:r>
                <a:endParaRPr/>
              </a:p>
            </p:txBody>
          </p:sp>
          <p:sp>
            <p:nvSpPr>
              <p:cNvPr id="355" name="Google Shape;355;p17"/>
              <p:cNvSpPr/>
              <p:nvPr/>
            </p:nvSpPr>
            <p:spPr>
              <a:xfrm>
                <a:off x="10669773" y="4083706"/>
                <a:ext cx="1619565" cy="929751"/>
              </a:xfrm>
              <a:custGeom>
                <a:rect b="b" l="l" r="r" t="t"/>
                <a:pathLst>
                  <a:path extrusionOk="0" h="138" w="152">
                    <a:moveTo>
                      <a:pt x="0" y="138"/>
                    </a:moveTo>
                    <a:cubicBezTo>
                      <a:pt x="51" y="121"/>
                      <a:pt x="101" y="103"/>
                      <a:pt x="152" y="86"/>
                    </a:cubicBezTo>
                    <a:cubicBezTo>
                      <a:pt x="152" y="57"/>
                      <a:pt x="152" y="29"/>
                      <a:pt x="152" y="0"/>
                    </a:cubicBezTo>
                    <a:cubicBezTo>
                      <a:pt x="101" y="8"/>
                      <a:pt x="51" y="15"/>
                      <a:pt x="0" y="22"/>
                    </a:cubicBezTo>
                    <a:cubicBezTo>
                      <a:pt x="0" y="61"/>
                      <a:pt x="0" y="99"/>
                      <a:pt x="0" y="13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356" name="Google Shape;356;p17"/>
          <p:cNvSpPr txBox="1"/>
          <p:nvPr/>
        </p:nvSpPr>
        <p:spPr>
          <a:xfrm>
            <a:off x="3762217" y="536518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Price Progression Strategy</a:t>
            </a:r>
            <a:endParaRPr/>
          </a:p>
        </p:txBody>
      </p:sp>
      <p:sp>
        <p:nvSpPr>
          <p:cNvPr id="357" name="Google Shape;357;p17"/>
          <p:cNvSpPr txBox="1"/>
          <p:nvPr/>
        </p:nvSpPr>
        <p:spPr>
          <a:xfrm>
            <a:off x="1684329" y="1444781"/>
            <a:ext cx="2640752" cy="1769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PRICE SKIMMING STRATEGY</a:t>
            </a:r>
            <a:endParaRPr/>
          </a:p>
        </p:txBody>
      </p:sp>
      <p:sp>
        <p:nvSpPr>
          <p:cNvPr id="358" name="Google Shape;358;p17"/>
          <p:cNvSpPr txBox="1"/>
          <p:nvPr/>
        </p:nvSpPr>
        <p:spPr>
          <a:xfrm>
            <a:off x="7814234" y="1441965"/>
            <a:ext cx="2640752" cy="1769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PENETRATION PRICING</a:t>
            </a:r>
            <a:endParaRPr/>
          </a:p>
        </p:txBody>
      </p:sp>
      <p:cxnSp>
        <p:nvCxnSpPr>
          <p:cNvPr id="359" name="Google Shape;359;p17"/>
          <p:cNvCxnSpPr/>
          <p:nvPr/>
        </p:nvCxnSpPr>
        <p:spPr>
          <a:xfrm rot="10800000">
            <a:off x="759542" y="134376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60" name="Google Shape;360;p17"/>
          <p:cNvCxnSpPr/>
          <p:nvPr/>
        </p:nvCxnSpPr>
        <p:spPr>
          <a:xfrm rot="10800000">
            <a:off x="767015" y="555965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61" name="Google Shape;361;p17"/>
          <p:cNvCxnSpPr/>
          <p:nvPr/>
        </p:nvCxnSpPr>
        <p:spPr>
          <a:xfrm rot="10800000">
            <a:off x="8364559" y="-322741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62" name="Google Shape;362;p17"/>
          <p:cNvCxnSpPr/>
          <p:nvPr/>
        </p:nvCxnSpPr>
        <p:spPr>
          <a:xfrm rot="10800000">
            <a:off x="11437473" y="1000793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63" name="Google Shape;363;p17"/>
          <p:cNvCxnSpPr/>
          <p:nvPr/>
        </p:nvCxnSpPr>
        <p:spPr>
          <a:xfrm rot="10800000">
            <a:off x="11437473" y="601685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64" name="Google Shape;364;p17"/>
          <p:cNvSpPr/>
          <p:nvPr/>
        </p:nvSpPr>
        <p:spPr>
          <a:xfrm>
            <a:off x="5934591" y="2548686"/>
            <a:ext cx="331766" cy="33176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365" name="Google Shape;365;p17"/>
          <p:cNvSpPr/>
          <p:nvPr/>
        </p:nvSpPr>
        <p:spPr>
          <a:xfrm>
            <a:off x="5932297" y="3431163"/>
            <a:ext cx="331766" cy="33176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366" name="Google Shape;366;p17"/>
          <p:cNvSpPr/>
          <p:nvPr/>
        </p:nvSpPr>
        <p:spPr>
          <a:xfrm>
            <a:off x="5933131" y="4332114"/>
            <a:ext cx="331766" cy="33176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367" name="Google Shape;367;p17"/>
          <p:cNvSpPr/>
          <p:nvPr/>
        </p:nvSpPr>
        <p:spPr>
          <a:xfrm>
            <a:off x="5933131" y="5228749"/>
            <a:ext cx="331766" cy="33176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3" name="Google Shape;373;p18"/>
          <p:cNvGrpSpPr/>
          <p:nvPr/>
        </p:nvGrpSpPr>
        <p:grpSpPr>
          <a:xfrm>
            <a:off x="1521459" y="0"/>
            <a:ext cx="9149082" cy="6858001"/>
            <a:chOff x="1524847" y="0"/>
            <a:chExt cx="9149082" cy="6858001"/>
          </a:xfrm>
        </p:grpSpPr>
        <p:cxnSp>
          <p:nvCxnSpPr>
            <p:cNvPr id="374" name="Google Shape;374;p18"/>
            <p:cNvCxnSpPr/>
            <p:nvPr/>
          </p:nvCxnSpPr>
          <p:spPr>
            <a:xfrm>
              <a:off x="1524847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5" name="Google Shape;375;p18"/>
            <p:cNvCxnSpPr/>
            <p:nvPr/>
          </p:nvCxnSpPr>
          <p:spPr>
            <a:xfrm>
              <a:off x="3049694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6" name="Google Shape;376;p18"/>
            <p:cNvCxnSpPr/>
            <p:nvPr/>
          </p:nvCxnSpPr>
          <p:spPr>
            <a:xfrm>
              <a:off x="4574541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7" name="Google Shape;377;p18"/>
            <p:cNvCxnSpPr/>
            <p:nvPr/>
          </p:nvCxnSpPr>
          <p:spPr>
            <a:xfrm>
              <a:off x="6099388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8" name="Google Shape;378;p18"/>
            <p:cNvCxnSpPr/>
            <p:nvPr/>
          </p:nvCxnSpPr>
          <p:spPr>
            <a:xfrm>
              <a:off x="7624235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9" name="Google Shape;379;p18"/>
            <p:cNvCxnSpPr/>
            <p:nvPr/>
          </p:nvCxnSpPr>
          <p:spPr>
            <a:xfrm>
              <a:off x="9149082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380" name="Google Shape;380;p18"/>
            <p:cNvCxnSpPr/>
            <p:nvPr/>
          </p:nvCxnSpPr>
          <p:spPr>
            <a:xfrm>
              <a:off x="10673929" y="0"/>
              <a:ext cx="0" cy="6858001"/>
            </a:xfrm>
            <a:prstGeom prst="straightConnector1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81" name="Google Shape;381;p18"/>
          <p:cNvSpPr/>
          <p:nvPr/>
        </p:nvSpPr>
        <p:spPr>
          <a:xfrm>
            <a:off x="758023" y="1417618"/>
            <a:ext cx="10636923" cy="46157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382" name="Google Shape;382;p18"/>
          <p:cNvCxnSpPr/>
          <p:nvPr/>
        </p:nvCxnSpPr>
        <p:spPr>
          <a:xfrm rot="10800000">
            <a:off x="758024" y="1917829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3" name="Google Shape;383;p18"/>
          <p:cNvCxnSpPr/>
          <p:nvPr/>
        </p:nvCxnSpPr>
        <p:spPr>
          <a:xfrm rot="10800000">
            <a:off x="11394946" y="446030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4" name="Google Shape;384;p18"/>
          <p:cNvCxnSpPr/>
          <p:nvPr/>
        </p:nvCxnSpPr>
        <p:spPr>
          <a:xfrm rot="10800000">
            <a:off x="2255520" y="-44309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5" name="Google Shape;385;p18"/>
          <p:cNvCxnSpPr/>
          <p:nvPr/>
        </p:nvCxnSpPr>
        <p:spPr>
          <a:xfrm rot="10800000">
            <a:off x="9883501" y="503217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6" name="Google Shape;386;p18"/>
          <p:cNvCxnSpPr/>
          <p:nvPr/>
        </p:nvCxnSpPr>
        <p:spPr>
          <a:xfrm rot="10800000">
            <a:off x="9936480" y="6343700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C7DDEB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87" name="Google Shape;387;p18"/>
          <p:cNvSpPr txBox="1"/>
          <p:nvPr/>
        </p:nvSpPr>
        <p:spPr>
          <a:xfrm>
            <a:off x="3762217" y="536518"/>
            <a:ext cx="4667567" cy="4250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oppins"/>
              <a:buNone/>
            </a:pPr>
            <a:r>
              <a:rPr b="1" lang="en-U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Competitive Pricing Strategy</a:t>
            </a:r>
            <a:endParaRPr/>
          </a:p>
        </p:txBody>
      </p:sp>
      <p:sp>
        <p:nvSpPr>
          <p:cNvPr id="388" name="Google Shape;388;p18"/>
          <p:cNvSpPr/>
          <p:nvPr/>
        </p:nvSpPr>
        <p:spPr>
          <a:xfrm>
            <a:off x="7630742" y="2125827"/>
            <a:ext cx="3057525" cy="3199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0" lIns="457200" spcFirstLastPara="1" rIns="457200" wrap="square" tIns="14630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rgbClr val="F9FBFE"/>
                </a:solidFill>
                <a:latin typeface="Poppins"/>
                <a:ea typeface="Poppins"/>
                <a:cs typeface="Poppins"/>
                <a:sym typeface="Poppins"/>
              </a:rPr>
              <a:t>PRICE FIGHTER</a:t>
            </a:r>
            <a:endParaRPr/>
          </a:p>
          <a:p>
            <a:pPr indent="0" lvl="0" marL="0" marR="0" rtl="0" algn="ctr">
              <a:lnSpc>
                <a:spcPct val="1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9FBFE"/>
                </a:solidFill>
                <a:latin typeface="Poppins"/>
                <a:ea typeface="Poppins"/>
                <a:cs typeface="Poppins"/>
                <a:sym typeface="Poppins"/>
              </a:rPr>
              <a:t>Has the lowest price in                     the substantial market.</a:t>
            </a:r>
            <a:endParaRPr/>
          </a:p>
        </p:txBody>
      </p:sp>
      <p:sp>
        <p:nvSpPr>
          <p:cNvPr id="389" name="Google Shape;389;p18"/>
          <p:cNvSpPr/>
          <p:nvPr/>
        </p:nvSpPr>
        <p:spPr>
          <a:xfrm rot="5400000">
            <a:off x="7484072" y="3529653"/>
            <a:ext cx="704850" cy="391690"/>
          </a:xfrm>
          <a:prstGeom prst="triangle">
            <a:avLst>
              <a:gd fmla="val 50000" name="adj"/>
            </a:avLst>
          </a:prstGeom>
          <a:solidFill>
            <a:schemeClr val="lt1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0" name="Google Shape;390;p18"/>
          <p:cNvSpPr/>
          <p:nvPr/>
        </p:nvSpPr>
        <p:spPr>
          <a:xfrm>
            <a:off x="4573217" y="2125827"/>
            <a:ext cx="3057525" cy="31993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0" lIns="457200" spcFirstLastPara="1" rIns="457200" wrap="square" tIns="14630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rgbClr val="F9FBFE"/>
                </a:solidFill>
                <a:latin typeface="Poppins"/>
                <a:ea typeface="Poppins"/>
                <a:cs typeface="Poppins"/>
                <a:sym typeface="Poppins"/>
              </a:rPr>
              <a:t>PRICE TAKER</a:t>
            </a:r>
            <a:endParaRPr/>
          </a:p>
          <a:p>
            <a:pPr indent="0" lvl="0" marL="0" marR="0" rtl="0" algn="ctr">
              <a:lnSpc>
                <a:spcPct val="1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9FBFE"/>
                </a:solidFill>
                <a:latin typeface="Poppins"/>
                <a:ea typeface="Poppins"/>
                <a:cs typeface="Poppins"/>
                <a:sym typeface="Poppins"/>
              </a:rPr>
              <a:t>The price is always in                       line with the price setter.</a:t>
            </a:r>
            <a:endParaRPr/>
          </a:p>
        </p:txBody>
      </p:sp>
      <p:sp>
        <p:nvSpPr>
          <p:cNvPr id="391" name="Google Shape;391;p18"/>
          <p:cNvSpPr/>
          <p:nvPr/>
        </p:nvSpPr>
        <p:spPr>
          <a:xfrm rot="5400000">
            <a:off x="7398342" y="3605473"/>
            <a:ext cx="704850" cy="240050"/>
          </a:xfrm>
          <a:prstGeom prst="triangle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92" name="Google Shape;392;p18"/>
          <p:cNvGrpSpPr/>
          <p:nvPr/>
        </p:nvGrpSpPr>
        <p:grpSpPr>
          <a:xfrm>
            <a:off x="1521458" y="2125827"/>
            <a:ext cx="3449215" cy="3199343"/>
            <a:chOff x="-1" y="2013134"/>
            <a:chExt cx="3449215" cy="3199343"/>
          </a:xfrm>
        </p:grpSpPr>
        <p:sp>
          <p:nvSpPr>
            <p:cNvPr id="393" name="Google Shape;393;p18"/>
            <p:cNvSpPr/>
            <p:nvPr/>
          </p:nvSpPr>
          <p:spPr>
            <a:xfrm>
              <a:off x="-1" y="2013134"/>
              <a:ext cx="3057525" cy="319934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0" lIns="457200" spcFirstLastPara="1" rIns="457200" wrap="square" tIns="1463025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rgbClr val="F9FBFE"/>
                  </a:solidFill>
                  <a:latin typeface="Poppins"/>
                  <a:ea typeface="Poppins"/>
                  <a:cs typeface="Poppins"/>
                  <a:sym typeface="Poppins"/>
                </a:rPr>
                <a:t>PRICE SETTER</a:t>
              </a:r>
              <a:endParaRPr/>
            </a:p>
            <a:p>
              <a:pPr indent="0" lvl="0" marL="0" marR="0" rtl="0" algn="ctr">
                <a:lnSpc>
                  <a:spcPct val="180000"/>
                </a:lnSpc>
                <a:spcBef>
                  <a:spcPts val="100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F9FBFE"/>
                  </a:solidFill>
                  <a:latin typeface="Poppins"/>
                  <a:ea typeface="Poppins"/>
                  <a:cs typeface="Poppins"/>
                  <a:sym typeface="Poppins"/>
                </a:rPr>
                <a:t>Has the highest price in                    the substantial market.</a:t>
              </a:r>
              <a:endParaRPr/>
            </a:p>
          </p:txBody>
        </p:sp>
        <p:grpSp>
          <p:nvGrpSpPr>
            <p:cNvPr id="394" name="Google Shape;394;p18"/>
            <p:cNvGrpSpPr/>
            <p:nvPr/>
          </p:nvGrpSpPr>
          <p:grpSpPr>
            <a:xfrm>
              <a:off x="3057524" y="3260380"/>
              <a:ext cx="391690" cy="704850"/>
              <a:chOff x="3057524" y="3260380"/>
              <a:chExt cx="391690" cy="704850"/>
            </a:xfrm>
          </p:grpSpPr>
          <p:sp>
            <p:nvSpPr>
              <p:cNvPr id="395" name="Google Shape;395;p18"/>
              <p:cNvSpPr/>
              <p:nvPr/>
            </p:nvSpPr>
            <p:spPr>
              <a:xfrm rot="5400000">
                <a:off x="2900944" y="3416960"/>
                <a:ext cx="704850" cy="391690"/>
              </a:xfrm>
              <a:prstGeom prst="triangle">
                <a:avLst>
                  <a:gd fmla="val 50000" name="adj"/>
                </a:avLst>
              </a:prstGeom>
              <a:solidFill>
                <a:schemeClr val="lt1">
                  <a:alpha val="60000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96" name="Google Shape;396;p18"/>
              <p:cNvSpPr/>
              <p:nvPr/>
            </p:nvSpPr>
            <p:spPr>
              <a:xfrm rot="5400000">
                <a:off x="2825124" y="3492780"/>
                <a:ext cx="704850" cy="240050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397" name="Google Shape;397;p18"/>
          <p:cNvSpPr/>
          <p:nvPr/>
        </p:nvSpPr>
        <p:spPr>
          <a:xfrm>
            <a:off x="2748831" y="2606935"/>
            <a:ext cx="610610" cy="610610"/>
          </a:xfrm>
          <a:prstGeom prst="ellipse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8" name="Google Shape;398;p18"/>
          <p:cNvSpPr/>
          <p:nvPr/>
        </p:nvSpPr>
        <p:spPr>
          <a:xfrm>
            <a:off x="5796674" y="2606935"/>
            <a:ext cx="610610" cy="610610"/>
          </a:xfrm>
          <a:prstGeom prst="ellipse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9" name="Google Shape;399;p18"/>
          <p:cNvSpPr/>
          <p:nvPr/>
        </p:nvSpPr>
        <p:spPr>
          <a:xfrm>
            <a:off x="8854199" y="2606935"/>
            <a:ext cx="610610" cy="610610"/>
          </a:xfrm>
          <a:prstGeom prst="ellipse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0" name="Google Shape;400;p18"/>
          <p:cNvSpPr/>
          <p:nvPr/>
        </p:nvSpPr>
        <p:spPr>
          <a:xfrm>
            <a:off x="2912642" y="2770746"/>
            <a:ext cx="282989" cy="282989"/>
          </a:xfrm>
          <a:custGeom>
            <a:rect b="b" l="l" r="r" t="t"/>
            <a:pathLst>
              <a:path extrusionOk="0" h="185" w="185">
                <a:moveTo>
                  <a:pt x="179" y="74"/>
                </a:moveTo>
                <a:cubicBezTo>
                  <a:pt x="170" y="72"/>
                  <a:pt x="170" y="72"/>
                  <a:pt x="170" y="72"/>
                </a:cubicBezTo>
                <a:cubicBezTo>
                  <a:pt x="168" y="65"/>
                  <a:pt x="166" y="58"/>
                  <a:pt x="162" y="5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68" y="42"/>
                  <a:pt x="169" y="38"/>
                  <a:pt x="167" y="36"/>
                </a:cubicBezTo>
                <a:cubicBezTo>
                  <a:pt x="149" y="18"/>
                  <a:pt x="149" y="18"/>
                  <a:pt x="149" y="18"/>
                </a:cubicBezTo>
                <a:cubicBezTo>
                  <a:pt x="148" y="17"/>
                  <a:pt x="147" y="17"/>
                  <a:pt x="146" y="17"/>
                </a:cubicBezTo>
                <a:cubicBezTo>
                  <a:pt x="144" y="17"/>
                  <a:pt x="142" y="17"/>
                  <a:pt x="141" y="18"/>
                </a:cubicBezTo>
                <a:cubicBezTo>
                  <a:pt x="133" y="23"/>
                  <a:pt x="133" y="23"/>
                  <a:pt x="133" y="23"/>
                </a:cubicBezTo>
                <a:cubicBezTo>
                  <a:pt x="127" y="19"/>
                  <a:pt x="120" y="17"/>
                  <a:pt x="113" y="15"/>
                </a:cubicBezTo>
                <a:cubicBezTo>
                  <a:pt x="111" y="6"/>
                  <a:pt x="111" y="6"/>
                  <a:pt x="111" y="6"/>
                </a:cubicBezTo>
                <a:cubicBezTo>
                  <a:pt x="110" y="3"/>
                  <a:pt x="108" y="0"/>
                  <a:pt x="105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77" y="0"/>
                  <a:pt x="75" y="3"/>
                  <a:pt x="74" y="6"/>
                </a:cubicBezTo>
                <a:cubicBezTo>
                  <a:pt x="72" y="15"/>
                  <a:pt x="72" y="15"/>
                  <a:pt x="72" y="15"/>
                </a:cubicBezTo>
                <a:cubicBezTo>
                  <a:pt x="65" y="17"/>
                  <a:pt x="58" y="19"/>
                  <a:pt x="52" y="23"/>
                </a:cubicBezTo>
                <a:cubicBezTo>
                  <a:pt x="44" y="18"/>
                  <a:pt x="44" y="18"/>
                  <a:pt x="44" y="18"/>
                </a:cubicBezTo>
                <a:cubicBezTo>
                  <a:pt x="43" y="17"/>
                  <a:pt x="41" y="17"/>
                  <a:pt x="40" y="17"/>
                </a:cubicBezTo>
                <a:cubicBezTo>
                  <a:pt x="38" y="17"/>
                  <a:pt x="37" y="17"/>
                  <a:pt x="36" y="18"/>
                </a:cubicBezTo>
                <a:cubicBezTo>
                  <a:pt x="18" y="36"/>
                  <a:pt x="18" y="36"/>
                  <a:pt x="18" y="36"/>
                </a:cubicBezTo>
                <a:cubicBezTo>
                  <a:pt x="16" y="38"/>
                  <a:pt x="17" y="42"/>
                  <a:pt x="18" y="44"/>
                </a:cubicBezTo>
                <a:cubicBezTo>
                  <a:pt x="23" y="52"/>
                  <a:pt x="23" y="52"/>
                  <a:pt x="23" y="52"/>
                </a:cubicBezTo>
                <a:cubicBezTo>
                  <a:pt x="19" y="58"/>
                  <a:pt x="17" y="65"/>
                  <a:pt x="15" y="72"/>
                </a:cubicBezTo>
                <a:cubicBezTo>
                  <a:pt x="6" y="74"/>
                  <a:pt x="6" y="74"/>
                  <a:pt x="6" y="74"/>
                </a:cubicBezTo>
                <a:cubicBezTo>
                  <a:pt x="3" y="75"/>
                  <a:pt x="0" y="77"/>
                  <a:pt x="0" y="80"/>
                </a:cubicBezTo>
                <a:cubicBezTo>
                  <a:pt x="0" y="105"/>
                  <a:pt x="0" y="105"/>
                  <a:pt x="0" y="105"/>
                </a:cubicBezTo>
                <a:cubicBezTo>
                  <a:pt x="0" y="108"/>
                  <a:pt x="3" y="110"/>
                  <a:pt x="6" y="111"/>
                </a:cubicBezTo>
                <a:cubicBezTo>
                  <a:pt x="15" y="113"/>
                  <a:pt x="15" y="113"/>
                  <a:pt x="15" y="113"/>
                </a:cubicBezTo>
                <a:cubicBezTo>
                  <a:pt x="17" y="120"/>
                  <a:pt x="19" y="127"/>
                  <a:pt x="23" y="133"/>
                </a:cubicBezTo>
                <a:cubicBezTo>
                  <a:pt x="18" y="141"/>
                  <a:pt x="18" y="141"/>
                  <a:pt x="18" y="141"/>
                </a:cubicBezTo>
                <a:cubicBezTo>
                  <a:pt x="17" y="143"/>
                  <a:pt x="16" y="147"/>
                  <a:pt x="18" y="149"/>
                </a:cubicBezTo>
                <a:cubicBezTo>
                  <a:pt x="36" y="167"/>
                  <a:pt x="36" y="167"/>
                  <a:pt x="36" y="167"/>
                </a:cubicBezTo>
                <a:cubicBezTo>
                  <a:pt x="37" y="168"/>
                  <a:pt x="38" y="168"/>
                  <a:pt x="39" y="168"/>
                </a:cubicBezTo>
                <a:cubicBezTo>
                  <a:pt x="41" y="168"/>
                  <a:pt x="43" y="168"/>
                  <a:pt x="44" y="167"/>
                </a:cubicBezTo>
                <a:cubicBezTo>
                  <a:pt x="52" y="162"/>
                  <a:pt x="52" y="162"/>
                  <a:pt x="52" y="162"/>
                </a:cubicBezTo>
                <a:cubicBezTo>
                  <a:pt x="58" y="166"/>
                  <a:pt x="65" y="168"/>
                  <a:pt x="72" y="170"/>
                </a:cubicBezTo>
                <a:cubicBezTo>
                  <a:pt x="74" y="179"/>
                  <a:pt x="74" y="179"/>
                  <a:pt x="74" y="179"/>
                </a:cubicBezTo>
                <a:cubicBezTo>
                  <a:pt x="75" y="182"/>
                  <a:pt x="77" y="185"/>
                  <a:pt x="80" y="185"/>
                </a:cubicBezTo>
                <a:cubicBezTo>
                  <a:pt x="105" y="185"/>
                  <a:pt x="105" y="185"/>
                  <a:pt x="105" y="185"/>
                </a:cubicBezTo>
                <a:cubicBezTo>
                  <a:pt x="108" y="185"/>
                  <a:pt x="110" y="182"/>
                  <a:pt x="111" y="179"/>
                </a:cubicBezTo>
                <a:cubicBezTo>
                  <a:pt x="113" y="170"/>
                  <a:pt x="113" y="170"/>
                  <a:pt x="113" y="170"/>
                </a:cubicBezTo>
                <a:cubicBezTo>
                  <a:pt x="120" y="168"/>
                  <a:pt x="127" y="166"/>
                  <a:pt x="133" y="162"/>
                </a:cubicBezTo>
                <a:cubicBezTo>
                  <a:pt x="141" y="167"/>
                  <a:pt x="141" y="167"/>
                  <a:pt x="141" y="167"/>
                </a:cubicBezTo>
                <a:cubicBezTo>
                  <a:pt x="142" y="168"/>
                  <a:pt x="144" y="168"/>
                  <a:pt x="146" y="168"/>
                </a:cubicBezTo>
                <a:cubicBezTo>
                  <a:pt x="147" y="168"/>
                  <a:pt x="148" y="168"/>
                  <a:pt x="149" y="167"/>
                </a:cubicBezTo>
                <a:cubicBezTo>
                  <a:pt x="167" y="149"/>
                  <a:pt x="167" y="149"/>
                  <a:pt x="167" y="149"/>
                </a:cubicBezTo>
                <a:cubicBezTo>
                  <a:pt x="169" y="147"/>
                  <a:pt x="169" y="143"/>
                  <a:pt x="167" y="141"/>
                </a:cubicBezTo>
                <a:cubicBezTo>
                  <a:pt x="162" y="133"/>
                  <a:pt x="162" y="133"/>
                  <a:pt x="162" y="133"/>
                </a:cubicBezTo>
                <a:cubicBezTo>
                  <a:pt x="166" y="127"/>
                  <a:pt x="168" y="120"/>
                  <a:pt x="170" y="113"/>
                </a:cubicBezTo>
                <a:cubicBezTo>
                  <a:pt x="179" y="111"/>
                  <a:pt x="179" y="111"/>
                  <a:pt x="179" y="111"/>
                </a:cubicBezTo>
                <a:cubicBezTo>
                  <a:pt x="182" y="110"/>
                  <a:pt x="185" y="108"/>
                  <a:pt x="185" y="105"/>
                </a:cubicBezTo>
                <a:cubicBezTo>
                  <a:pt x="185" y="80"/>
                  <a:pt x="185" y="80"/>
                  <a:pt x="185" y="80"/>
                </a:cubicBezTo>
                <a:cubicBezTo>
                  <a:pt x="185" y="77"/>
                  <a:pt x="182" y="75"/>
                  <a:pt x="179" y="74"/>
                </a:cubicBezTo>
                <a:close/>
                <a:moveTo>
                  <a:pt x="177" y="103"/>
                </a:moveTo>
                <a:cubicBezTo>
                  <a:pt x="177" y="103"/>
                  <a:pt x="177" y="103"/>
                  <a:pt x="177" y="103"/>
                </a:cubicBezTo>
                <a:cubicBezTo>
                  <a:pt x="168" y="105"/>
                  <a:pt x="168" y="105"/>
                  <a:pt x="168" y="105"/>
                </a:cubicBezTo>
                <a:cubicBezTo>
                  <a:pt x="165" y="106"/>
                  <a:pt x="163" y="108"/>
                  <a:pt x="162" y="111"/>
                </a:cubicBezTo>
                <a:cubicBezTo>
                  <a:pt x="161" y="117"/>
                  <a:pt x="158" y="123"/>
                  <a:pt x="155" y="129"/>
                </a:cubicBezTo>
                <a:cubicBezTo>
                  <a:pt x="153" y="131"/>
                  <a:pt x="153" y="134"/>
                  <a:pt x="155" y="137"/>
                </a:cubicBezTo>
                <a:cubicBezTo>
                  <a:pt x="160" y="145"/>
                  <a:pt x="160" y="145"/>
                  <a:pt x="160" y="145"/>
                </a:cubicBezTo>
                <a:cubicBezTo>
                  <a:pt x="145" y="160"/>
                  <a:pt x="145" y="160"/>
                  <a:pt x="145" y="160"/>
                </a:cubicBezTo>
                <a:cubicBezTo>
                  <a:pt x="145" y="160"/>
                  <a:pt x="145" y="160"/>
                  <a:pt x="145" y="160"/>
                </a:cubicBezTo>
                <a:cubicBezTo>
                  <a:pt x="137" y="155"/>
                  <a:pt x="137" y="155"/>
                  <a:pt x="137" y="155"/>
                </a:cubicBezTo>
                <a:cubicBezTo>
                  <a:pt x="136" y="154"/>
                  <a:pt x="134" y="154"/>
                  <a:pt x="133" y="154"/>
                </a:cubicBezTo>
                <a:cubicBezTo>
                  <a:pt x="131" y="154"/>
                  <a:pt x="130" y="154"/>
                  <a:pt x="129" y="155"/>
                </a:cubicBezTo>
                <a:cubicBezTo>
                  <a:pt x="123" y="158"/>
                  <a:pt x="117" y="160"/>
                  <a:pt x="111" y="162"/>
                </a:cubicBezTo>
                <a:cubicBezTo>
                  <a:pt x="108" y="163"/>
                  <a:pt x="106" y="165"/>
                  <a:pt x="105" y="168"/>
                </a:cubicBezTo>
                <a:cubicBezTo>
                  <a:pt x="103" y="177"/>
                  <a:pt x="103" y="177"/>
                  <a:pt x="103" y="177"/>
                </a:cubicBezTo>
                <a:cubicBezTo>
                  <a:pt x="103" y="177"/>
                  <a:pt x="103" y="177"/>
                  <a:pt x="103" y="177"/>
                </a:cubicBezTo>
                <a:cubicBezTo>
                  <a:pt x="82" y="177"/>
                  <a:pt x="82" y="177"/>
                  <a:pt x="82" y="177"/>
                </a:cubicBezTo>
                <a:cubicBezTo>
                  <a:pt x="80" y="168"/>
                  <a:pt x="80" y="168"/>
                  <a:pt x="80" y="168"/>
                </a:cubicBezTo>
                <a:cubicBezTo>
                  <a:pt x="79" y="165"/>
                  <a:pt x="77" y="163"/>
                  <a:pt x="74" y="162"/>
                </a:cubicBezTo>
                <a:cubicBezTo>
                  <a:pt x="68" y="160"/>
                  <a:pt x="62" y="158"/>
                  <a:pt x="57" y="155"/>
                </a:cubicBezTo>
                <a:cubicBezTo>
                  <a:pt x="55" y="154"/>
                  <a:pt x="54" y="154"/>
                  <a:pt x="52" y="154"/>
                </a:cubicBezTo>
                <a:cubicBezTo>
                  <a:pt x="51" y="154"/>
                  <a:pt x="49" y="154"/>
                  <a:pt x="48" y="155"/>
                </a:cubicBezTo>
                <a:cubicBezTo>
                  <a:pt x="40" y="160"/>
                  <a:pt x="40" y="160"/>
                  <a:pt x="40" y="160"/>
                </a:cubicBezTo>
                <a:cubicBezTo>
                  <a:pt x="40" y="160"/>
                  <a:pt x="40" y="160"/>
                  <a:pt x="40" y="160"/>
                </a:cubicBezTo>
                <a:cubicBezTo>
                  <a:pt x="26" y="145"/>
                  <a:pt x="26" y="145"/>
                  <a:pt x="26" y="145"/>
                </a:cubicBezTo>
                <a:cubicBezTo>
                  <a:pt x="30" y="137"/>
                  <a:pt x="30" y="137"/>
                  <a:pt x="30" y="137"/>
                </a:cubicBezTo>
                <a:cubicBezTo>
                  <a:pt x="32" y="134"/>
                  <a:pt x="32" y="131"/>
                  <a:pt x="30" y="129"/>
                </a:cubicBezTo>
                <a:cubicBezTo>
                  <a:pt x="27" y="123"/>
                  <a:pt x="25" y="117"/>
                  <a:pt x="23" y="111"/>
                </a:cubicBezTo>
                <a:cubicBezTo>
                  <a:pt x="22" y="108"/>
                  <a:pt x="20" y="106"/>
                  <a:pt x="17" y="105"/>
                </a:cubicBezTo>
                <a:cubicBezTo>
                  <a:pt x="8" y="103"/>
                  <a:pt x="8" y="103"/>
                  <a:pt x="8" y="103"/>
                </a:cubicBezTo>
                <a:cubicBezTo>
                  <a:pt x="8" y="103"/>
                  <a:pt x="8" y="103"/>
                  <a:pt x="8" y="103"/>
                </a:cubicBezTo>
                <a:cubicBezTo>
                  <a:pt x="8" y="82"/>
                  <a:pt x="8" y="82"/>
                  <a:pt x="8" y="82"/>
                </a:cubicBezTo>
                <a:cubicBezTo>
                  <a:pt x="17" y="80"/>
                  <a:pt x="17" y="80"/>
                  <a:pt x="17" y="80"/>
                </a:cubicBezTo>
                <a:cubicBezTo>
                  <a:pt x="20" y="79"/>
                  <a:pt x="22" y="77"/>
                  <a:pt x="23" y="74"/>
                </a:cubicBezTo>
                <a:cubicBezTo>
                  <a:pt x="25" y="68"/>
                  <a:pt x="27" y="62"/>
                  <a:pt x="30" y="57"/>
                </a:cubicBezTo>
                <a:cubicBezTo>
                  <a:pt x="32" y="54"/>
                  <a:pt x="32" y="51"/>
                  <a:pt x="30" y="48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40" y="26"/>
                  <a:pt x="40" y="26"/>
                  <a:pt x="40" y="26"/>
                </a:cubicBezTo>
                <a:cubicBezTo>
                  <a:pt x="48" y="30"/>
                  <a:pt x="48" y="30"/>
                  <a:pt x="48" y="30"/>
                </a:cubicBezTo>
                <a:cubicBezTo>
                  <a:pt x="49" y="31"/>
                  <a:pt x="51" y="31"/>
                  <a:pt x="52" y="31"/>
                </a:cubicBezTo>
                <a:cubicBezTo>
                  <a:pt x="54" y="31"/>
                  <a:pt x="55" y="31"/>
                  <a:pt x="57" y="30"/>
                </a:cubicBezTo>
                <a:cubicBezTo>
                  <a:pt x="62" y="27"/>
                  <a:pt x="68" y="25"/>
                  <a:pt x="74" y="23"/>
                </a:cubicBezTo>
                <a:cubicBezTo>
                  <a:pt x="77" y="22"/>
                  <a:pt x="79" y="20"/>
                  <a:pt x="80" y="17"/>
                </a:cubicBezTo>
                <a:cubicBezTo>
                  <a:pt x="82" y="8"/>
                  <a:pt x="82" y="8"/>
                  <a:pt x="82" y="8"/>
                </a:cubicBezTo>
                <a:cubicBezTo>
                  <a:pt x="103" y="8"/>
                  <a:pt x="103" y="8"/>
                  <a:pt x="103" y="8"/>
                </a:cubicBezTo>
                <a:cubicBezTo>
                  <a:pt x="103" y="8"/>
                  <a:pt x="103" y="8"/>
                  <a:pt x="103" y="8"/>
                </a:cubicBezTo>
                <a:cubicBezTo>
                  <a:pt x="105" y="17"/>
                  <a:pt x="105" y="17"/>
                  <a:pt x="105" y="17"/>
                </a:cubicBezTo>
                <a:cubicBezTo>
                  <a:pt x="106" y="20"/>
                  <a:pt x="108" y="22"/>
                  <a:pt x="111" y="23"/>
                </a:cubicBezTo>
                <a:cubicBezTo>
                  <a:pt x="117" y="25"/>
                  <a:pt x="123" y="27"/>
                  <a:pt x="129" y="30"/>
                </a:cubicBezTo>
                <a:cubicBezTo>
                  <a:pt x="130" y="31"/>
                  <a:pt x="131" y="31"/>
                  <a:pt x="133" y="31"/>
                </a:cubicBezTo>
                <a:cubicBezTo>
                  <a:pt x="134" y="31"/>
                  <a:pt x="136" y="31"/>
                  <a:pt x="137" y="30"/>
                </a:cubicBezTo>
                <a:cubicBezTo>
                  <a:pt x="145" y="26"/>
                  <a:pt x="145" y="26"/>
                  <a:pt x="145" y="26"/>
                </a:cubicBezTo>
                <a:cubicBezTo>
                  <a:pt x="160" y="40"/>
                  <a:pt x="160" y="40"/>
                  <a:pt x="160" y="40"/>
                </a:cubicBezTo>
                <a:cubicBezTo>
                  <a:pt x="160" y="40"/>
                  <a:pt x="160" y="40"/>
                  <a:pt x="160" y="40"/>
                </a:cubicBezTo>
                <a:cubicBezTo>
                  <a:pt x="155" y="48"/>
                  <a:pt x="155" y="48"/>
                  <a:pt x="155" y="48"/>
                </a:cubicBezTo>
                <a:cubicBezTo>
                  <a:pt x="153" y="51"/>
                  <a:pt x="153" y="54"/>
                  <a:pt x="155" y="57"/>
                </a:cubicBezTo>
                <a:cubicBezTo>
                  <a:pt x="158" y="62"/>
                  <a:pt x="161" y="68"/>
                  <a:pt x="162" y="74"/>
                </a:cubicBezTo>
                <a:cubicBezTo>
                  <a:pt x="163" y="77"/>
                  <a:pt x="165" y="79"/>
                  <a:pt x="168" y="80"/>
                </a:cubicBezTo>
                <a:cubicBezTo>
                  <a:pt x="177" y="82"/>
                  <a:pt x="177" y="82"/>
                  <a:pt x="177" y="82"/>
                </a:cubicBezTo>
                <a:lnTo>
                  <a:pt x="177" y="103"/>
                </a:lnTo>
                <a:close/>
                <a:moveTo>
                  <a:pt x="93" y="42"/>
                </a:moveTo>
                <a:cubicBezTo>
                  <a:pt x="65" y="42"/>
                  <a:pt x="42" y="65"/>
                  <a:pt x="42" y="93"/>
                </a:cubicBezTo>
                <a:cubicBezTo>
                  <a:pt x="42" y="120"/>
                  <a:pt x="65" y="143"/>
                  <a:pt x="93" y="143"/>
                </a:cubicBezTo>
                <a:cubicBezTo>
                  <a:pt x="121" y="143"/>
                  <a:pt x="143" y="120"/>
                  <a:pt x="143" y="93"/>
                </a:cubicBezTo>
                <a:cubicBezTo>
                  <a:pt x="143" y="65"/>
                  <a:pt x="121" y="42"/>
                  <a:pt x="93" y="42"/>
                </a:cubicBezTo>
                <a:close/>
                <a:moveTo>
                  <a:pt x="93" y="50"/>
                </a:moveTo>
                <a:cubicBezTo>
                  <a:pt x="107" y="50"/>
                  <a:pt x="120" y="58"/>
                  <a:pt x="127" y="68"/>
                </a:cubicBezTo>
                <a:cubicBezTo>
                  <a:pt x="105" y="81"/>
                  <a:pt x="105" y="81"/>
                  <a:pt x="105" y="81"/>
                </a:cubicBezTo>
                <a:cubicBezTo>
                  <a:pt x="102" y="78"/>
                  <a:pt x="97" y="76"/>
                  <a:pt x="93" y="76"/>
                </a:cubicBezTo>
                <a:cubicBezTo>
                  <a:pt x="88" y="76"/>
                  <a:pt x="83" y="78"/>
                  <a:pt x="80" y="81"/>
                </a:cubicBezTo>
                <a:cubicBezTo>
                  <a:pt x="58" y="68"/>
                  <a:pt x="58" y="68"/>
                  <a:pt x="58" y="68"/>
                </a:cubicBezTo>
                <a:cubicBezTo>
                  <a:pt x="66" y="58"/>
                  <a:pt x="78" y="50"/>
                  <a:pt x="93" y="50"/>
                </a:cubicBezTo>
                <a:close/>
                <a:moveTo>
                  <a:pt x="88" y="135"/>
                </a:moveTo>
                <a:cubicBezTo>
                  <a:pt x="67" y="132"/>
                  <a:pt x="50" y="114"/>
                  <a:pt x="50" y="93"/>
                </a:cubicBezTo>
                <a:cubicBezTo>
                  <a:pt x="50" y="87"/>
                  <a:pt x="52" y="81"/>
                  <a:pt x="54" y="76"/>
                </a:cubicBezTo>
                <a:cubicBezTo>
                  <a:pt x="76" y="88"/>
                  <a:pt x="76" y="88"/>
                  <a:pt x="76" y="88"/>
                </a:cubicBezTo>
                <a:cubicBezTo>
                  <a:pt x="76" y="90"/>
                  <a:pt x="76" y="91"/>
                  <a:pt x="76" y="93"/>
                </a:cubicBezTo>
                <a:cubicBezTo>
                  <a:pt x="76" y="100"/>
                  <a:pt x="81" y="107"/>
                  <a:pt x="88" y="109"/>
                </a:cubicBezTo>
                <a:lnTo>
                  <a:pt x="88" y="135"/>
                </a:lnTo>
                <a:close/>
                <a:moveTo>
                  <a:pt x="84" y="93"/>
                </a:moveTo>
                <a:cubicBezTo>
                  <a:pt x="84" y="88"/>
                  <a:pt x="88" y="84"/>
                  <a:pt x="93" y="84"/>
                </a:cubicBezTo>
                <a:cubicBezTo>
                  <a:pt x="97" y="84"/>
                  <a:pt x="101" y="88"/>
                  <a:pt x="101" y="93"/>
                </a:cubicBezTo>
                <a:cubicBezTo>
                  <a:pt x="101" y="97"/>
                  <a:pt x="97" y="101"/>
                  <a:pt x="93" y="101"/>
                </a:cubicBezTo>
                <a:cubicBezTo>
                  <a:pt x="88" y="101"/>
                  <a:pt x="84" y="97"/>
                  <a:pt x="84" y="93"/>
                </a:cubicBezTo>
                <a:close/>
                <a:moveTo>
                  <a:pt x="135" y="93"/>
                </a:moveTo>
                <a:cubicBezTo>
                  <a:pt x="135" y="114"/>
                  <a:pt x="118" y="132"/>
                  <a:pt x="97" y="135"/>
                </a:cubicBezTo>
                <a:cubicBezTo>
                  <a:pt x="97" y="109"/>
                  <a:pt x="97" y="109"/>
                  <a:pt x="97" y="109"/>
                </a:cubicBezTo>
                <a:cubicBezTo>
                  <a:pt x="104" y="107"/>
                  <a:pt x="109" y="100"/>
                  <a:pt x="109" y="93"/>
                </a:cubicBezTo>
                <a:cubicBezTo>
                  <a:pt x="109" y="91"/>
                  <a:pt x="109" y="90"/>
                  <a:pt x="109" y="88"/>
                </a:cubicBezTo>
                <a:cubicBezTo>
                  <a:pt x="131" y="76"/>
                  <a:pt x="131" y="76"/>
                  <a:pt x="131" y="76"/>
                </a:cubicBezTo>
                <a:cubicBezTo>
                  <a:pt x="134" y="81"/>
                  <a:pt x="135" y="87"/>
                  <a:pt x="135" y="9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1" name="Google Shape;401;p18"/>
          <p:cNvSpPr/>
          <p:nvPr/>
        </p:nvSpPr>
        <p:spPr>
          <a:xfrm>
            <a:off x="5970579" y="2804235"/>
            <a:ext cx="262800" cy="216010"/>
          </a:xfrm>
          <a:custGeom>
            <a:rect b="b" l="l" r="r" t="t"/>
            <a:pathLst>
              <a:path extrusionOk="0" h="152" w="185">
                <a:moveTo>
                  <a:pt x="29" y="93"/>
                </a:moveTo>
                <a:cubicBezTo>
                  <a:pt x="4" y="93"/>
                  <a:pt x="4" y="93"/>
                  <a:pt x="4" y="93"/>
                </a:cubicBezTo>
                <a:cubicBezTo>
                  <a:pt x="1" y="93"/>
                  <a:pt x="0" y="95"/>
                  <a:pt x="0" y="9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150"/>
                  <a:pt x="1" y="152"/>
                  <a:pt x="4" y="152"/>
                </a:cubicBezTo>
                <a:cubicBezTo>
                  <a:pt x="29" y="152"/>
                  <a:pt x="29" y="152"/>
                  <a:pt x="29" y="152"/>
                </a:cubicBezTo>
                <a:cubicBezTo>
                  <a:pt x="31" y="152"/>
                  <a:pt x="33" y="150"/>
                  <a:pt x="33" y="148"/>
                </a:cubicBezTo>
                <a:cubicBezTo>
                  <a:pt x="33" y="97"/>
                  <a:pt x="33" y="97"/>
                  <a:pt x="33" y="97"/>
                </a:cubicBezTo>
                <a:cubicBezTo>
                  <a:pt x="33" y="95"/>
                  <a:pt x="31" y="93"/>
                  <a:pt x="29" y="93"/>
                </a:cubicBezTo>
                <a:close/>
                <a:moveTo>
                  <a:pt x="25" y="144"/>
                </a:moveTo>
                <a:cubicBezTo>
                  <a:pt x="8" y="144"/>
                  <a:pt x="8" y="144"/>
                  <a:pt x="8" y="144"/>
                </a:cubicBezTo>
                <a:cubicBezTo>
                  <a:pt x="8" y="101"/>
                  <a:pt x="8" y="101"/>
                  <a:pt x="8" y="101"/>
                </a:cubicBezTo>
                <a:cubicBezTo>
                  <a:pt x="25" y="101"/>
                  <a:pt x="25" y="101"/>
                  <a:pt x="25" y="101"/>
                </a:cubicBezTo>
                <a:lnTo>
                  <a:pt x="25" y="144"/>
                </a:lnTo>
                <a:close/>
                <a:moveTo>
                  <a:pt x="80" y="17"/>
                </a:moveTo>
                <a:cubicBezTo>
                  <a:pt x="54" y="17"/>
                  <a:pt x="54" y="17"/>
                  <a:pt x="54" y="17"/>
                </a:cubicBezTo>
                <a:cubicBezTo>
                  <a:pt x="52" y="17"/>
                  <a:pt x="50" y="19"/>
                  <a:pt x="50" y="21"/>
                </a:cubicBezTo>
                <a:cubicBezTo>
                  <a:pt x="50" y="148"/>
                  <a:pt x="50" y="148"/>
                  <a:pt x="50" y="148"/>
                </a:cubicBezTo>
                <a:cubicBezTo>
                  <a:pt x="50" y="150"/>
                  <a:pt x="52" y="152"/>
                  <a:pt x="54" y="152"/>
                </a:cubicBezTo>
                <a:cubicBezTo>
                  <a:pt x="80" y="152"/>
                  <a:pt x="80" y="152"/>
                  <a:pt x="80" y="152"/>
                </a:cubicBezTo>
                <a:cubicBezTo>
                  <a:pt x="82" y="152"/>
                  <a:pt x="84" y="150"/>
                  <a:pt x="84" y="148"/>
                </a:cubicBezTo>
                <a:cubicBezTo>
                  <a:pt x="84" y="21"/>
                  <a:pt x="84" y="21"/>
                  <a:pt x="84" y="21"/>
                </a:cubicBezTo>
                <a:cubicBezTo>
                  <a:pt x="84" y="19"/>
                  <a:pt x="82" y="17"/>
                  <a:pt x="80" y="17"/>
                </a:cubicBezTo>
                <a:close/>
                <a:moveTo>
                  <a:pt x="76" y="144"/>
                </a:moveTo>
                <a:cubicBezTo>
                  <a:pt x="59" y="144"/>
                  <a:pt x="59" y="144"/>
                  <a:pt x="59" y="144"/>
                </a:cubicBezTo>
                <a:cubicBezTo>
                  <a:pt x="59" y="25"/>
                  <a:pt x="59" y="25"/>
                  <a:pt x="59" y="25"/>
                </a:cubicBezTo>
                <a:cubicBezTo>
                  <a:pt x="76" y="25"/>
                  <a:pt x="76" y="25"/>
                  <a:pt x="76" y="25"/>
                </a:cubicBezTo>
                <a:lnTo>
                  <a:pt x="76" y="144"/>
                </a:lnTo>
                <a:close/>
                <a:moveTo>
                  <a:pt x="181" y="0"/>
                </a:moveTo>
                <a:cubicBezTo>
                  <a:pt x="156" y="0"/>
                  <a:pt x="156" y="0"/>
                  <a:pt x="156" y="0"/>
                </a:cubicBezTo>
                <a:cubicBezTo>
                  <a:pt x="153" y="0"/>
                  <a:pt x="151" y="2"/>
                  <a:pt x="151" y="4"/>
                </a:cubicBezTo>
                <a:cubicBezTo>
                  <a:pt x="151" y="148"/>
                  <a:pt x="151" y="148"/>
                  <a:pt x="151" y="148"/>
                </a:cubicBezTo>
                <a:cubicBezTo>
                  <a:pt x="151" y="150"/>
                  <a:pt x="153" y="152"/>
                  <a:pt x="156" y="152"/>
                </a:cubicBezTo>
                <a:cubicBezTo>
                  <a:pt x="181" y="152"/>
                  <a:pt x="181" y="152"/>
                  <a:pt x="181" y="152"/>
                </a:cubicBezTo>
                <a:cubicBezTo>
                  <a:pt x="183" y="152"/>
                  <a:pt x="185" y="150"/>
                  <a:pt x="185" y="148"/>
                </a:cubicBezTo>
                <a:cubicBezTo>
                  <a:pt x="185" y="4"/>
                  <a:pt x="185" y="4"/>
                  <a:pt x="185" y="4"/>
                </a:cubicBezTo>
                <a:cubicBezTo>
                  <a:pt x="185" y="2"/>
                  <a:pt x="183" y="0"/>
                  <a:pt x="181" y="0"/>
                </a:cubicBezTo>
                <a:close/>
                <a:moveTo>
                  <a:pt x="177" y="144"/>
                </a:moveTo>
                <a:cubicBezTo>
                  <a:pt x="160" y="144"/>
                  <a:pt x="160" y="144"/>
                  <a:pt x="160" y="144"/>
                </a:cubicBezTo>
                <a:cubicBezTo>
                  <a:pt x="160" y="9"/>
                  <a:pt x="160" y="9"/>
                  <a:pt x="160" y="9"/>
                </a:cubicBezTo>
                <a:cubicBezTo>
                  <a:pt x="177" y="9"/>
                  <a:pt x="177" y="9"/>
                  <a:pt x="177" y="9"/>
                </a:cubicBezTo>
                <a:lnTo>
                  <a:pt x="177" y="144"/>
                </a:lnTo>
                <a:close/>
                <a:moveTo>
                  <a:pt x="130" y="68"/>
                </a:moveTo>
                <a:cubicBezTo>
                  <a:pt x="105" y="68"/>
                  <a:pt x="105" y="68"/>
                  <a:pt x="105" y="68"/>
                </a:cubicBezTo>
                <a:cubicBezTo>
                  <a:pt x="103" y="68"/>
                  <a:pt x="101" y="70"/>
                  <a:pt x="101" y="72"/>
                </a:cubicBezTo>
                <a:cubicBezTo>
                  <a:pt x="101" y="148"/>
                  <a:pt x="101" y="148"/>
                  <a:pt x="101" y="148"/>
                </a:cubicBezTo>
                <a:cubicBezTo>
                  <a:pt x="101" y="150"/>
                  <a:pt x="103" y="152"/>
                  <a:pt x="105" y="152"/>
                </a:cubicBezTo>
                <a:cubicBezTo>
                  <a:pt x="130" y="152"/>
                  <a:pt x="130" y="152"/>
                  <a:pt x="130" y="152"/>
                </a:cubicBezTo>
                <a:cubicBezTo>
                  <a:pt x="133" y="152"/>
                  <a:pt x="135" y="150"/>
                  <a:pt x="135" y="148"/>
                </a:cubicBezTo>
                <a:cubicBezTo>
                  <a:pt x="135" y="72"/>
                  <a:pt x="135" y="72"/>
                  <a:pt x="135" y="72"/>
                </a:cubicBezTo>
                <a:cubicBezTo>
                  <a:pt x="135" y="70"/>
                  <a:pt x="133" y="68"/>
                  <a:pt x="130" y="68"/>
                </a:cubicBezTo>
                <a:close/>
                <a:moveTo>
                  <a:pt x="126" y="144"/>
                </a:moveTo>
                <a:cubicBezTo>
                  <a:pt x="109" y="144"/>
                  <a:pt x="109" y="144"/>
                  <a:pt x="109" y="144"/>
                </a:cubicBezTo>
                <a:cubicBezTo>
                  <a:pt x="109" y="76"/>
                  <a:pt x="109" y="76"/>
                  <a:pt x="109" y="76"/>
                </a:cubicBezTo>
                <a:cubicBezTo>
                  <a:pt x="126" y="76"/>
                  <a:pt x="126" y="76"/>
                  <a:pt x="126" y="76"/>
                </a:cubicBezTo>
                <a:lnTo>
                  <a:pt x="126" y="14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2" name="Google Shape;402;p18"/>
          <p:cNvSpPr/>
          <p:nvPr/>
        </p:nvSpPr>
        <p:spPr>
          <a:xfrm>
            <a:off x="9023894" y="2769906"/>
            <a:ext cx="284668" cy="284668"/>
          </a:xfrm>
          <a:custGeom>
            <a:rect b="b" l="l" r="r" t="t"/>
            <a:pathLst>
              <a:path extrusionOk="0" h="186" w="186">
                <a:moveTo>
                  <a:pt x="93" y="0"/>
                </a:moveTo>
                <a:cubicBezTo>
                  <a:pt x="42" y="0"/>
                  <a:pt x="0" y="42"/>
                  <a:pt x="0" y="93"/>
                </a:cubicBezTo>
                <a:cubicBezTo>
                  <a:pt x="0" y="144"/>
                  <a:pt x="42" y="186"/>
                  <a:pt x="93" y="186"/>
                </a:cubicBezTo>
                <a:cubicBezTo>
                  <a:pt x="144" y="186"/>
                  <a:pt x="186" y="144"/>
                  <a:pt x="186" y="93"/>
                </a:cubicBezTo>
                <a:cubicBezTo>
                  <a:pt x="186" y="42"/>
                  <a:pt x="144" y="0"/>
                  <a:pt x="93" y="0"/>
                </a:cubicBezTo>
                <a:close/>
                <a:moveTo>
                  <a:pt x="177" y="89"/>
                </a:moveTo>
                <a:cubicBezTo>
                  <a:pt x="103" y="89"/>
                  <a:pt x="103" y="89"/>
                  <a:pt x="103" y="89"/>
                </a:cubicBezTo>
                <a:cubicBezTo>
                  <a:pt x="155" y="37"/>
                  <a:pt x="155" y="37"/>
                  <a:pt x="155" y="37"/>
                </a:cubicBezTo>
                <a:cubicBezTo>
                  <a:pt x="168" y="51"/>
                  <a:pt x="176" y="69"/>
                  <a:pt x="177" y="89"/>
                </a:cubicBezTo>
                <a:close/>
                <a:moveTo>
                  <a:pt x="93" y="177"/>
                </a:moveTo>
                <a:cubicBezTo>
                  <a:pt x="46" y="177"/>
                  <a:pt x="9" y="140"/>
                  <a:pt x="9" y="93"/>
                </a:cubicBezTo>
                <a:cubicBezTo>
                  <a:pt x="9" y="46"/>
                  <a:pt x="46" y="9"/>
                  <a:pt x="93" y="9"/>
                </a:cubicBezTo>
                <a:cubicBezTo>
                  <a:pt x="115" y="9"/>
                  <a:pt x="135" y="17"/>
                  <a:pt x="150" y="31"/>
                </a:cubicBezTo>
                <a:cubicBezTo>
                  <a:pt x="90" y="90"/>
                  <a:pt x="90" y="90"/>
                  <a:pt x="90" y="90"/>
                </a:cubicBezTo>
                <a:cubicBezTo>
                  <a:pt x="89" y="91"/>
                  <a:pt x="89" y="92"/>
                  <a:pt x="89" y="93"/>
                </a:cubicBezTo>
                <a:cubicBezTo>
                  <a:pt x="89" y="95"/>
                  <a:pt x="91" y="97"/>
                  <a:pt x="93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175" y="142"/>
                  <a:pt x="138" y="177"/>
                  <a:pt x="93" y="17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403" name="Google Shape;403;p18"/>
          <p:cNvCxnSpPr/>
          <p:nvPr/>
        </p:nvCxnSpPr>
        <p:spPr>
          <a:xfrm rot="10800000">
            <a:off x="2295096" y="5611805"/>
            <a:ext cx="0" cy="914401"/>
          </a:xfrm>
          <a:prstGeom prst="straightConnector1">
            <a:avLst/>
          </a:prstGeom>
          <a:noFill/>
          <a:ln cap="flat" cmpd="sng" w="50800">
            <a:solidFill>
              <a:srgbClr val="D8D8D8">
                <a:alpha val="8196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404" name="Google Shape;404;p18"/>
          <p:cNvGrpSpPr/>
          <p:nvPr/>
        </p:nvGrpSpPr>
        <p:grpSpPr>
          <a:xfrm>
            <a:off x="4578983" y="2125973"/>
            <a:ext cx="0" cy="3199197"/>
            <a:chOff x="4578983" y="2125973"/>
            <a:chExt cx="0" cy="3199197"/>
          </a:xfrm>
        </p:grpSpPr>
        <p:cxnSp>
          <p:nvCxnSpPr>
            <p:cNvPr id="405" name="Google Shape;405;p18"/>
            <p:cNvCxnSpPr>
              <a:endCxn id="395" idx="2"/>
            </p:cNvCxnSpPr>
            <p:nvPr/>
          </p:nvCxnSpPr>
          <p:spPr>
            <a:xfrm>
              <a:off x="4578983" y="2125973"/>
              <a:ext cx="0" cy="12471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6" name="Google Shape;406;p18"/>
            <p:cNvCxnSpPr/>
            <p:nvPr/>
          </p:nvCxnSpPr>
          <p:spPr>
            <a:xfrm>
              <a:off x="4578983" y="4077924"/>
              <a:ext cx="0" cy="124724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407" name="Google Shape;407;p18"/>
          <p:cNvGrpSpPr/>
          <p:nvPr/>
        </p:nvGrpSpPr>
        <p:grpSpPr>
          <a:xfrm>
            <a:off x="7628620" y="2113795"/>
            <a:ext cx="0" cy="3199343"/>
            <a:chOff x="4578983" y="2125827"/>
            <a:chExt cx="0" cy="3199343"/>
          </a:xfrm>
        </p:grpSpPr>
        <p:cxnSp>
          <p:nvCxnSpPr>
            <p:cNvPr id="408" name="Google Shape;408;p18"/>
            <p:cNvCxnSpPr/>
            <p:nvPr/>
          </p:nvCxnSpPr>
          <p:spPr>
            <a:xfrm>
              <a:off x="4578983" y="2125827"/>
              <a:ext cx="0" cy="124724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9" name="Google Shape;409;p18"/>
            <p:cNvCxnSpPr/>
            <p:nvPr/>
          </p:nvCxnSpPr>
          <p:spPr>
            <a:xfrm>
              <a:off x="4578983" y="4077924"/>
              <a:ext cx="0" cy="124724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4">
      <a:dk1>
        <a:srgbClr val="222222"/>
      </a:dk1>
      <a:lt1>
        <a:srgbClr val="FFFFFF"/>
      </a:lt1>
      <a:dk2>
        <a:srgbClr val="000000"/>
      </a:dk2>
      <a:lt2>
        <a:srgbClr val="FEFCFF"/>
      </a:lt2>
      <a:accent1>
        <a:srgbClr val="FF5B4C"/>
      </a:accent1>
      <a:accent2>
        <a:srgbClr val="234E65"/>
      </a:accent2>
      <a:accent3>
        <a:srgbClr val="85C8BD"/>
      </a:accent3>
      <a:accent4>
        <a:srgbClr val="919191"/>
      </a:accent4>
      <a:accent5>
        <a:srgbClr val="DAE5F1"/>
      </a:accent5>
      <a:accent6>
        <a:srgbClr val="E1E1E1"/>
      </a:accent6>
      <a:hlink>
        <a:srgbClr val="5352F5"/>
      </a:hlink>
      <a:folHlink>
        <a:srgbClr val="3887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