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Poppins"/>
      <p:regular r:id="rId24"/>
      <p:bold r:id="rId25"/>
      <p:italic r:id="rId26"/>
      <p:boldItalic r:id="rId27"/>
    </p:embeddedFont>
    <p:embeddedFont>
      <p:font typeface="Poppins Light"/>
      <p:regular r:id="rId28"/>
      <p:bold r:id="rId29"/>
      <p:italic r:id="rId30"/>
      <p:boldItalic r:id="rId31"/>
    </p:embeddedFont>
    <p:embeddedFont>
      <p:font typeface="Poppins SemiBold"/>
      <p:regular r:id="rId32"/>
      <p:bold r:id="rId33"/>
      <p:italic r:id="rId34"/>
      <p:boldItalic r:id="rId35"/>
    </p:embeddedFont>
    <p:embeddedFont>
      <p:font typeface="Spectral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8330D4-6FAD-47FF-ACAF-B2CE0DA1EBD5}">
  <a:tblStyle styleId="{D08330D4-6FAD-47FF-ACAF-B2CE0DA1EBD5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/>
    </a:neCell>
    <a:nwCell>
      <a:tcTxStyle/>
    </a:nwCell>
  </a:tblStyle>
  <a:tblStyle styleId="{3B91A473-CBFD-4B38-8D8F-690F755077DC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oppins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italic.fntdata"/><Relationship Id="rId25" Type="http://schemas.openxmlformats.org/officeDocument/2006/relationships/font" Target="fonts/Poppins-bold.fntdata"/><Relationship Id="rId28" Type="http://schemas.openxmlformats.org/officeDocument/2006/relationships/font" Target="fonts/PoppinsLight-regular.fntdata"/><Relationship Id="rId27" Type="http://schemas.openxmlformats.org/officeDocument/2006/relationships/font" Target="fonts/Poppi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L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Light-boldItalic.fntdata"/><Relationship Id="rId30" Type="http://schemas.openxmlformats.org/officeDocument/2006/relationships/font" Target="fonts/PoppinsLight-italic.fntdata"/><Relationship Id="rId11" Type="http://schemas.openxmlformats.org/officeDocument/2006/relationships/slide" Target="slides/slide5.xml"/><Relationship Id="rId33" Type="http://schemas.openxmlformats.org/officeDocument/2006/relationships/font" Target="fonts/PoppinsSemiBold-bold.fntdata"/><Relationship Id="rId10" Type="http://schemas.openxmlformats.org/officeDocument/2006/relationships/slide" Target="slides/slide4.xml"/><Relationship Id="rId32" Type="http://schemas.openxmlformats.org/officeDocument/2006/relationships/font" Target="fonts/PoppinsSemiBold-regular.fntdata"/><Relationship Id="rId13" Type="http://schemas.openxmlformats.org/officeDocument/2006/relationships/slide" Target="slides/slide7.xml"/><Relationship Id="rId35" Type="http://schemas.openxmlformats.org/officeDocument/2006/relationships/font" Target="fonts/PoppinsSemiBold-boldItalic.fntdata"/><Relationship Id="rId12" Type="http://schemas.openxmlformats.org/officeDocument/2006/relationships/slide" Target="slides/slide6.xml"/><Relationship Id="rId34" Type="http://schemas.openxmlformats.org/officeDocument/2006/relationships/font" Target="fonts/PoppinsSemiBold-italic.fntdata"/><Relationship Id="rId15" Type="http://schemas.openxmlformats.org/officeDocument/2006/relationships/slide" Target="slides/slide9.xml"/><Relationship Id="rId37" Type="http://schemas.openxmlformats.org/officeDocument/2006/relationships/font" Target="fonts/SpectralLight-bold.fntdata"/><Relationship Id="rId14" Type="http://schemas.openxmlformats.org/officeDocument/2006/relationships/slide" Target="slides/slide8.xml"/><Relationship Id="rId36" Type="http://schemas.openxmlformats.org/officeDocument/2006/relationships/font" Target="fonts/SpectralLight-regular.fntdata"/><Relationship Id="rId17" Type="http://schemas.openxmlformats.org/officeDocument/2006/relationships/slide" Target="slides/slide11.xml"/><Relationship Id="rId39" Type="http://schemas.openxmlformats.org/officeDocument/2006/relationships/font" Target="fonts/SpectralLight-boldItalic.fntdata"/><Relationship Id="rId16" Type="http://schemas.openxmlformats.org/officeDocument/2006/relationships/slide" Target="slides/slide10.xml"/><Relationship Id="rId38" Type="http://schemas.openxmlformats.org/officeDocument/2006/relationships/font" Target="fonts/SpectralLigh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f2bb0f3112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f2bb0f3112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f2bb0f3112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f2bb0f3112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f2bb0f3112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f2bb0f3112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f2bb0f3112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f2bb0f3112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f2bb0f3112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f2bb0f3112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f2bb0f3112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f2bb0f3112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f2bb0f3112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f2bb0f3112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f2bb0f3112_0_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f2bb0f3112_0_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e888c75e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e888c75e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2bb0f3112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f2bb0f3112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2bb0f3112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f2bb0f3112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2bb0f3112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f2bb0f3112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2bb0f3112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f2bb0f3112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bb0f3112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bb0f3112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2bb0f3112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f2bb0f3112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f2bb0f3112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f2bb0f3112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Marketing mix template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Marketing mix template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Marketing mix template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Marketing mix template </a:t>
            </a:r>
            <a:endParaRPr/>
          </a:p>
        </p:txBody>
      </p:sp>
      <p:sp>
        <p:nvSpPr>
          <p:cNvPr id="134" name="Google Shape;134;p18"/>
          <p:cNvSpPr txBox="1"/>
          <p:nvPr>
            <p:ph idx="1" type="subTitle"/>
          </p:nvPr>
        </p:nvSpPr>
        <p:spPr>
          <a:xfrm>
            <a:off x="413650" y="2782850"/>
            <a:ext cx="7551300" cy="10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company’s marketing tools and how we use them to pursue our target market.</a:t>
            </a:r>
            <a:endParaRPr/>
          </a:p>
        </p:txBody>
      </p:sp>
      <p:sp>
        <p:nvSpPr>
          <p:cNvPr id="135" name="Google Shape;135;p18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36" name="Google Shape;136;p18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" name="Google Shape;347;p27"/>
          <p:cNvGraphicFramePr/>
          <p:nvPr/>
        </p:nvGraphicFramePr>
        <p:xfrm>
          <a:off x="1453135" y="14794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{3B91A473-CBFD-4B38-8D8F-690F755077DC}</a:tableStyleId>
              </a:tblPr>
              <a:tblGrid>
                <a:gridCol w="1569725"/>
                <a:gridCol w="1572425"/>
                <a:gridCol w="1939850"/>
                <a:gridCol w="2173550"/>
              </a:tblGrid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Mass or customized</a:t>
                      </a:r>
                      <a:endParaRPr i="0" sz="1000" u="none" cap="none" strike="noStrik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8000" marB="48000" marR="48000" marL="48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Payment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8000" marB="48000" marR="48000" marL="48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Strengths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8000" marB="48000" marR="48000" marL="48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Weaknesses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8000" marB="48000" marR="48000" marL="48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0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Mass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Fees paid for space or time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Efficient means for reaching large numbers of people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absolute costs</a:t>
                      </a:r>
                      <a:endParaRPr sz="800"/>
                    </a:p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Difficult to receive good feedback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538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Customized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Fees paid to salespeople as either salaries or commissions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Immediate feedback</a:t>
                      </a:r>
                      <a:endParaRPr sz="800"/>
                    </a:p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Very persuasive</a:t>
                      </a:r>
                      <a:endParaRPr sz="800"/>
                    </a:p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Can select audience</a:t>
                      </a:r>
                      <a:endParaRPr sz="800"/>
                    </a:p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Can give complex information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Extremely expensive per exposure</a:t>
                      </a:r>
                      <a:endParaRPr sz="800"/>
                    </a:p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Messages may differ between salespeople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6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Mass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direct payment to media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Often most credible source in the consumer’s mind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Difficult to get media cooperation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40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Mass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Wide range of fees paid, depending on promotion selected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Effective at changing behavior in short run</a:t>
                      </a:r>
                      <a:endParaRPr sz="800"/>
                    </a:p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Very Flexible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Easily abused</a:t>
                      </a:r>
                      <a:endParaRPr sz="800"/>
                    </a:p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Can lead to promotion wars</a:t>
                      </a:r>
                      <a:endParaRPr sz="800"/>
                    </a:p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Easily duplicated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40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Customized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of communication through mail, telephone, or computer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Messages quick to prepare</a:t>
                      </a:r>
                      <a:endParaRPr sz="800"/>
                    </a:p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Facilitates relationship with customers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Declining customer response</a:t>
                      </a:r>
                      <a:endParaRPr sz="800"/>
                    </a:p>
                    <a:p>
                      <a:pPr indent="-165100" lvl="0" marL="17145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Database management is expensive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  <p:sp>
        <p:nvSpPr>
          <p:cNvPr id="348" name="Google Shape;348;p2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Promotion mix</a:t>
            </a:r>
            <a:endParaRPr/>
          </a:p>
        </p:txBody>
      </p:sp>
      <p:sp>
        <p:nvSpPr>
          <p:cNvPr id="349" name="Google Shape;349;p27"/>
          <p:cNvSpPr/>
          <p:nvPr/>
        </p:nvSpPr>
        <p:spPr>
          <a:xfrm>
            <a:off x="413651" y="1835350"/>
            <a:ext cx="1387500" cy="455700"/>
          </a:xfrm>
          <a:prstGeom prst="homePlate">
            <a:avLst>
              <a:gd fmla="val 39250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45700" lIns="5486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27"/>
          <p:cNvSpPr/>
          <p:nvPr/>
        </p:nvSpPr>
        <p:spPr>
          <a:xfrm>
            <a:off x="413651" y="1835350"/>
            <a:ext cx="1299300" cy="455700"/>
          </a:xfrm>
          <a:prstGeom prst="homePlate">
            <a:avLst>
              <a:gd fmla="val 3925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5486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51" name="Google Shape;351;p27"/>
          <p:cNvSpPr/>
          <p:nvPr/>
        </p:nvSpPr>
        <p:spPr>
          <a:xfrm>
            <a:off x="413650" y="3824685"/>
            <a:ext cx="1387500" cy="455700"/>
          </a:xfrm>
          <a:prstGeom prst="homePlate">
            <a:avLst>
              <a:gd fmla="val 39250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45700" lIns="5486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2" name="Google Shape;352;p27"/>
          <p:cNvSpPr/>
          <p:nvPr/>
        </p:nvSpPr>
        <p:spPr>
          <a:xfrm>
            <a:off x="413650" y="3157928"/>
            <a:ext cx="1387500" cy="455700"/>
          </a:xfrm>
          <a:prstGeom prst="homePlate">
            <a:avLst>
              <a:gd fmla="val 39250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45700" lIns="5486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27"/>
          <p:cNvSpPr/>
          <p:nvPr/>
        </p:nvSpPr>
        <p:spPr>
          <a:xfrm>
            <a:off x="413650" y="4477000"/>
            <a:ext cx="1387500" cy="455700"/>
          </a:xfrm>
          <a:prstGeom prst="homePlate">
            <a:avLst>
              <a:gd fmla="val 39250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45700" lIns="5486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27"/>
          <p:cNvSpPr/>
          <p:nvPr/>
        </p:nvSpPr>
        <p:spPr>
          <a:xfrm>
            <a:off x="413651" y="2490396"/>
            <a:ext cx="1387500" cy="455700"/>
          </a:xfrm>
          <a:prstGeom prst="homePlate">
            <a:avLst>
              <a:gd fmla="val 39250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45700" lIns="5486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27"/>
          <p:cNvSpPr/>
          <p:nvPr/>
        </p:nvSpPr>
        <p:spPr>
          <a:xfrm>
            <a:off x="413651" y="2491172"/>
            <a:ext cx="1299300" cy="455700"/>
          </a:xfrm>
          <a:prstGeom prst="homePlate">
            <a:avLst>
              <a:gd fmla="val 3925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5486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56" name="Google Shape;356;p27"/>
          <p:cNvSpPr/>
          <p:nvPr/>
        </p:nvSpPr>
        <p:spPr>
          <a:xfrm>
            <a:off x="413651" y="3157928"/>
            <a:ext cx="1299300" cy="455700"/>
          </a:xfrm>
          <a:prstGeom prst="homePlate">
            <a:avLst>
              <a:gd fmla="val 3710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5486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57" name="Google Shape;357;p27"/>
          <p:cNvSpPr/>
          <p:nvPr/>
        </p:nvSpPr>
        <p:spPr>
          <a:xfrm>
            <a:off x="413651" y="3824685"/>
            <a:ext cx="1299300" cy="455700"/>
          </a:xfrm>
          <a:prstGeom prst="homePlate">
            <a:avLst>
              <a:gd fmla="val 3710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5486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58" name="Google Shape;358;p27"/>
          <p:cNvSpPr/>
          <p:nvPr/>
        </p:nvSpPr>
        <p:spPr>
          <a:xfrm>
            <a:off x="413651" y="4475385"/>
            <a:ext cx="1299300" cy="455700"/>
          </a:xfrm>
          <a:prstGeom prst="homePlate">
            <a:avLst>
              <a:gd fmla="val 3710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5486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59" name="Google Shape;359;p27"/>
          <p:cNvSpPr txBox="1"/>
          <p:nvPr/>
        </p:nvSpPr>
        <p:spPr>
          <a:xfrm>
            <a:off x="489850" y="1878731"/>
            <a:ext cx="1066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Advertising</a:t>
            </a:r>
            <a:endParaRPr sz="1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0" name="Google Shape;360;p27"/>
          <p:cNvSpPr txBox="1"/>
          <p:nvPr/>
        </p:nvSpPr>
        <p:spPr>
          <a:xfrm>
            <a:off x="489850" y="2458093"/>
            <a:ext cx="106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Personal selling</a:t>
            </a:r>
            <a:endParaRPr sz="1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1" name="Google Shape;361;p27"/>
          <p:cNvSpPr txBox="1"/>
          <p:nvPr/>
        </p:nvSpPr>
        <p:spPr>
          <a:xfrm>
            <a:off x="489850" y="3128774"/>
            <a:ext cx="106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Public relations</a:t>
            </a:r>
            <a:endParaRPr sz="1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2" name="Google Shape;362;p27"/>
          <p:cNvSpPr txBox="1"/>
          <p:nvPr/>
        </p:nvSpPr>
        <p:spPr>
          <a:xfrm>
            <a:off x="489850" y="3807014"/>
            <a:ext cx="106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Sales promotions</a:t>
            </a:r>
            <a:endParaRPr sz="1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3" name="Google Shape;363;p27"/>
          <p:cNvSpPr txBox="1"/>
          <p:nvPr/>
        </p:nvSpPr>
        <p:spPr>
          <a:xfrm>
            <a:off x="489850" y="4431733"/>
            <a:ext cx="106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Direct marketing</a:t>
            </a:r>
            <a:endParaRPr sz="1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levels</a:t>
            </a:r>
            <a:endParaRPr/>
          </a:p>
        </p:txBody>
      </p:sp>
      <p:sp>
        <p:nvSpPr>
          <p:cNvPr id="369" name="Google Shape;369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28"/>
          <p:cNvSpPr/>
          <p:nvPr/>
        </p:nvSpPr>
        <p:spPr>
          <a:xfrm rot="10800000">
            <a:off x="413754" y="1651700"/>
            <a:ext cx="3730800" cy="3252300"/>
          </a:xfrm>
          <a:prstGeom prst="triangle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28"/>
          <p:cNvSpPr/>
          <p:nvPr/>
        </p:nvSpPr>
        <p:spPr>
          <a:xfrm rot="10800000">
            <a:off x="766805" y="2267900"/>
            <a:ext cx="3024600" cy="2636100"/>
          </a:xfrm>
          <a:prstGeom prst="triangle">
            <a:avLst>
              <a:gd fmla="val 50000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28"/>
          <p:cNvSpPr/>
          <p:nvPr/>
        </p:nvSpPr>
        <p:spPr>
          <a:xfrm rot="10800000">
            <a:off x="1147886" y="2933000"/>
            <a:ext cx="2262000" cy="1971000"/>
          </a:xfrm>
          <a:prstGeom prst="triangle">
            <a:avLst>
              <a:gd fmla="val 50000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28"/>
          <p:cNvSpPr/>
          <p:nvPr/>
        </p:nvSpPr>
        <p:spPr>
          <a:xfrm rot="10800000">
            <a:off x="1495425" y="3538400"/>
            <a:ext cx="1567200" cy="1365600"/>
          </a:xfrm>
          <a:prstGeom prst="triangle">
            <a:avLst>
              <a:gd fmla="val 50000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28"/>
          <p:cNvSpPr txBox="1"/>
          <p:nvPr/>
        </p:nvSpPr>
        <p:spPr>
          <a:xfrm>
            <a:off x="4317940" y="1806781"/>
            <a:ext cx="33777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latin typeface="Poppins SemiBold"/>
                <a:ea typeface="Poppins SemiBold"/>
                <a:cs typeface="Poppins SemiBold"/>
                <a:sym typeface="Poppins SemiBold"/>
              </a:rPr>
              <a:t>Potential product</a:t>
            </a:r>
            <a:br>
              <a:rPr lang="en" sz="1100"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is provides additional tangible and intangible features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28"/>
          <p:cNvSpPr txBox="1"/>
          <p:nvPr/>
        </p:nvSpPr>
        <p:spPr>
          <a:xfrm>
            <a:off x="4317940" y="2445495"/>
            <a:ext cx="38289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latin typeface="Poppins SemiBold"/>
                <a:ea typeface="Poppins SemiBold"/>
                <a:cs typeface="Poppins SemiBold"/>
                <a:sym typeface="Poppins SemiBold"/>
              </a:rPr>
              <a:t>Augmented product</a:t>
            </a:r>
            <a:br>
              <a:rPr lang="en" sz="1100"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Goes beyond physical product and sets it apart from competitor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4317940" y="3080160"/>
            <a:ext cx="37029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latin typeface="Poppins SemiBold"/>
                <a:ea typeface="Poppins SemiBold"/>
                <a:cs typeface="Poppins SemiBold"/>
                <a:sym typeface="Poppins SemiBold"/>
              </a:rPr>
              <a:t>Expected product</a:t>
            </a:r>
            <a:br>
              <a:rPr lang="en" sz="1100"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This offers generic product plus other attributes consumer wants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28"/>
          <p:cNvSpPr txBox="1"/>
          <p:nvPr/>
        </p:nvSpPr>
        <p:spPr>
          <a:xfrm>
            <a:off x="4317940" y="3688386"/>
            <a:ext cx="27387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latin typeface="Poppins SemiBold"/>
                <a:ea typeface="Poppins SemiBold"/>
                <a:cs typeface="Poppins SemiBold"/>
                <a:sym typeface="Poppins SemiBold"/>
              </a:rPr>
              <a:t>Generic product</a:t>
            </a:r>
            <a:br>
              <a:rPr lang="en" sz="1100"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This provides actual product with tangible qualities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78" name="Google Shape;378;p28"/>
          <p:cNvCxnSpPr/>
          <p:nvPr/>
        </p:nvCxnSpPr>
        <p:spPr>
          <a:xfrm>
            <a:off x="3768736" y="2263526"/>
            <a:ext cx="4089600" cy="4800"/>
          </a:xfrm>
          <a:prstGeom prst="straightConnector1">
            <a:avLst/>
          </a:prstGeom>
          <a:noFill/>
          <a:ln cap="flat" cmpd="sng" w="9525">
            <a:solidFill>
              <a:srgbClr val="08100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28"/>
          <p:cNvCxnSpPr/>
          <p:nvPr/>
        </p:nvCxnSpPr>
        <p:spPr>
          <a:xfrm>
            <a:off x="3323286" y="2931203"/>
            <a:ext cx="4535100" cy="0"/>
          </a:xfrm>
          <a:prstGeom prst="straightConnector1">
            <a:avLst/>
          </a:prstGeom>
          <a:noFill/>
          <a:ln cap="flat" cmpd="sng" w="9525">
            <a:solidFill>
              <a:srgbClr val="46464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0" name="Google Shape;380;p28"/>
          <p:cNvCxnSpPr/>
          <p:nvPr/>
        </p:nvCxnSpPr>
        <p:spPr>
          <a:xfrm>
            <a:off x="2994853" y="3529129"/>
            <a:ext cx="4863300" cy="0"/>
          </a:xfrm>
          <a:prstGeom prst="straightConnector1">
            <a:avLst/>
          </a:prstGeom>
          <a:noFill/>
          <a:ln cap="flat" cmpd="sng" w="9525">
            <a:solidFill>
              <a:srgbClr val="83878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Google Shape;381;p28"/>
          <p:cNvCxnSpPr/>
          <p:nvPr/>
        </p:nvCxnSpPr>
        <p:spPr>
          <a:xfrm>
            <a:off x="2630952" y="4113650"/>
            <a:ext cx="52272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2" name="Google Shape;382;p28"/>
          <p:cNvSpPr/>
          <p:nvPr/>
        </p:nvSpPr>
        <p:spPr>
          <a:xfrm flipH="1" rot="10800000">
            <a:off x="1831444" y="4118000"/>
            <a:ext cx="894900" cy="786000"/>
          </a:xfrm>
          <a:prstGeom prst="triangle">
            <a:avLst>
              <a:gd fmla="val 50000" name="adj"/>
            </a:avLst>
          </a:prstGeom>
          <a:solidFill>
            <a:srgbClr val="EBE6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28"/>
          <p:cNvSpPr txBox="1"/>
          <p:nvPr/>
        </p:nvSpPr>
        <p:spPr>
          <a:xfrm>
            <a:off x="4317940" y="4284639"/>
            <a:ext cx="27387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latin typeface="Poppins SemiBold"/>
                <a:ea typeface="Poppins SemiBold"/>
                <a:cs typeface="Poppins SemiBold"/>
                <a:sym typeface="Poppins SemiBold"/>
              </a:rPr>
              <a:t>Core product</a:t>
            </a:r>
            <a:br>
              <a:rPr lang="en" sz="800"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This fulfills basic benefits consumers want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Pricing strategies </a:t>
            </a:r>
            <a:endParaRPr/>
          </a:p>
        </p:txBody>
      </p:sp>
      <p:sp>
        <p:nvSpPr>
          <p:cNvPr id="389" name="Google Shape;389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29"/>
          <p:cNvSpPr/>
          <p:nvPr/>
        </p:nvSpPr>
        <p:spPr>
          <a:xfrm>
            <a:off x="403250" y="1560725"/>
            <a:ext cx="1788900" cy="3387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9"/>
          <p:cNvSpPr txBox="1"/>
          <p:nvPr/>
        </p:nvSpPr>
        <p:spPr>
          <a:xfrm>
            <a:off x="403250" y="1560475"/>
            <a:ext cx="177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Penetration Pricing</a:t>
            </a:r>
            <a:endParaRPr sz="9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392" name="Google Shape;392;p29"/>
          <p:cNvCxnSpPr/>
          <p:nvPr/>
        </p:nvCxnSpPr>
        <p:spPr>
          <a:xfrm>
            <a:off x="2347065" y="2114550"/>
            <a:ext cx="1121400" cy="0"/>
          </a:xfrm>
          <a:prstGeom prst="straightConnector1">
            <a:avLst/>
          </a:prstGeom>
          <a:noFill/>
          <a:ln cap="flat" cmpd="sng" w="19050">
            <a:solidFill>
              <a:srgbClr val="09100F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93" name="Google Shape;393;p29"/>
          <p:cNvCxnSpPr/>
          <p:nvPr/>
        </p:nvCxnSpPr>
        <p:spPr>
          <a:xfrm>
            <a:off x="4402658" y="2114557"/>
            <a:ext cx="1121400" cy="0"/>
          </a:xfrm>
          <a:prstGeom prst="straightConnector1">
            <a:avLst/>
          </a:prstGeom>
          <a:noFill/>
          <a:ln cap="flat" cmpd="sng" w="19050">
            <a:solidFill>
              <a:srgbClr val="09100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4" name="Google Shape;394;p29"/>
          <p:cNvSpPr/>
          <p:nvPr/>
        </p:nvSpPr>
        <p:spPr>
          <a:xfrm>
            <a:off x="403250" y="1941725"/>
            <a:ext cx="1788900" cy="338700"/>
          </a:xfrm>
          <a:prstGeom prst="roundRect">
            <a:avLst>
              <a:gd fmla="val 3719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9"/>
          <p:cNvSpPr txBox="1"/>
          <p:nvPr/>
        </p:nvSpPr>
        <p:spPr>
          <a:xfrm>
            <a:off x="542150" y="1941475"/>
            <a:ext cx="149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Skimming Pricing</a:t>
            </a:r>
            <a:endParaRPr sz="9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96" name="Google Shape;396;p29"/>
          <p:cNvSpPr/>
          <p:nvPr/>
        </p:nvSpPr>
        <p:spPr>
          <a:xfrm>
            <a:off x="403250" y="2322725"/>
            <a:ext cx="1788900" cy="338700"/>
          </a:xfrm>
          <a:prstGeom prst="roundRect">
            <a:avLst>
              <a:gd fmla="val 3719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9"/>
          <p:cNvSpPr txBox="1"/>
          <p:nvPr/>
        </p:nvSpPr>
        <p:spPr>
          <a:xfrm>
            <a:off x="574525" y="2322475"/>
            <a:ext cx="143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Competition Pricing</a:t>
            </a:r>
            <a:endParaRPr sz="9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98" name="Google Shape;398;p29"/>
          <p:cNvSpPr/>
          <p:nvPr/>
        </p:nvSpPr>
        <p:spPr>
          <a:xfrm>
            <a:off x="5611500" y="1560725"/>
            <a:ext cx="1788900" cy="3387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9"/>
          <p:cNvSpPr txBox="1"/>
          <p:nvPr/>
        </p:nvSpPr>
        <p:spPr>
          <a:xfrm>
            <a:off x="5611500" y="1560475"/>
            <a:ext cx="177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Line Pricing</a:t>
            </a:r>
            <a:endParaRPr sz="9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0" name="Google Shape;400;p29"/>
          <p:cNvSpPr/>
          <p:nvPr/>
        </p:nvSpPr>
        <p:spPr>
          <a:xfrm>
            <a:off x="5611500" y="1941725"/>
            <a:ext cx="1788900" cy="338700"/>
          </a:xfrm>
          <a:prstGeom prst="roundRect">
            <a:avLst>
              <a:gd fmla="val 3719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9"/>
          <p:cNvSpPr txBox="1"/>
          <p:nvPr/>
        </p:nvSpPr>
        <p:spPr>
          <a:xfrm>
            <a:off x="5847450" y="1941475"/>
            <a:ext cx="1304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Bundle Pricing</a:t>
            </a:r>
            <a:endParaRPr sz="9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2" name="Google Shape;402;p29"/>
          <p:cNvSpPr/>
          <p:nvPr/>
        </p:nvSpPr>
        <p:spPr>
          <a:xfrm>
            <a:off x="5611500" y="2322725"/>
            <a:ext cx="1788900" cy="338700"/>
          </a:xfrm>
          <a:prstGeom prst="roundRect">
            <a:avLst>
              <a:gd fmla="val 3719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9"/>
          <p:cNvSpPr txBox="1"/>
          <p:nvPr/>
        </p:nvSpPr>
        <p:spPr>
          <a:xfrm>
            <a:off x="5741100" y="2322475"/>
            <a:ext cx="1517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Psychological Pricing</a:t>
            </a:r>
            <a:endParaRPr sz="9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4" name="Google Shape;404;p29"/>
          <p:cNvSpPr/>
          <p:nvPr/>
        </p:nvSpPr>
        <p:spPr>
          <a:xfrm>
            <a:off x="3067950" y="3376000"/>
            <a:ext cx="1788900" cy="3387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9"/>
          <p:cNvSpPr txBox="1"/>
          <p:nvPr/>
        </p:nvSpPr>
        <p:spPr>
          <a:xfrm>
            <a:off x="3067950" y="3375750"/>
            <a:ext cx="177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Premium Pricing</a:t>
            </a:r>
            <a:endParaRPr sz="9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6" name="Google Shape;406;p29"/>
          <p:cNvSpPr/>
          <p:nvPr/>
        </p:nvSpPr>
        <p:spPr>
          <a:xfrm>
            <a:off x="3067950" y="3757000"/>
            <a:ext cx="1788900" cy="338700"/>
          </a:xfrm>
          <a:prstGeom prst="roundRect">
            <a:avLst>
              <a:gd fmla="val 3719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9"/>
          <p:cNvSpPr txBox="1"/>
          <p:nvPr/>
        </p:nvSpPr>
        <p:spPr>
          <a:xfrm>
            <a:off x="3206850" y="3756750"/>
            <a:ext cx="149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Optional Pricing</a:t>
            </a:r>
            <a:endParaRPr sz="9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3067950" y="4138000"/>
            <a:ext cx="1788900" cy="338700"/>
          </a:xfrm>
          <a:prstGeom prst="roundRect">
            <a:avLst>
              <a:gd fmla="val 3719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9"/>
          <p:cNvSpPr txBox="1"/>
          <p:nvPr/>
        </p:nvSpPr>
        <p:spPr>
          <a:xfrm>
            <a:off x="3224825" y="4137750"/>
            <a:ext cx="1462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Cost Plus Pricing</a:t>
            </a:r>
            <a:endParaRPr sz="9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3067950" y="4524205"/>
            <a:ext cx="1788900" cy="338700"/>
          </a:xfrm>
          <a:prstGeom prst="roundRect">
            <a:avLst>
              <a:gd fmla="val 3719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9"/>
          <p:cNvSpPr txBox="1"/>
          <p:nvPr/>
        </p:nvSpPr>
        <p:spPr>
          <a:xfrm>
            <a:off x="3259850" y="4523950"/>
            <a:ext cx="1392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Cost Based Pricing</a:t>
            </a:r>
            <a:endParaRPr sz="9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412" name="Google Shape;412;p29"/>
          <p:cNvCxnSpPr>
            <a:endCxn id="413" idx="2"/>
          </p:cNvCxnSpPr>
          <p:nvPr/>
        </p:nvCxnSpPr>
        <p:spPr>
          <a:xfrm rot="10800000">
            <a:off x="3962400" y="2661175"/>
            <a:ext cx="0" cy="631200"/>
          </a:xfrm>
          <a:prstGeom prst="straightConnector1">
            <a:avLst/>
          </a:prstGeom>
          <a:noFill/>
          <a:ln cap="flat" cmpd="sng" w="19050">
            <a:solidFill>
              <a:srgbClr val="09100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13" name="Google Shape;413;p29"/>
          <p:cNvSpPr/>
          <p:nvPr/>
        </p:nvSpPr>
        <p:spPr>
          <a:xfrm>
            <a:off x="3166950" y="1560475"/>
            <a:ext cx="1590900" cy="11007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9"/>
          <p:cNvSpPr txBox="1"/>
          <p:nvPr/>
        </p:nvSpPr>
        <p:spPr>
          <a:xfrm>
            <a:off x="3259850" y="1762130"/>
            <a:ext cx="1405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Pricing strategies</a:t>
            </a:r>
            <a:endParaRPr sz="1600">
              <a:solidFill>
                <a:srgbClr val="F9F8F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Pricing strategies</a:t>
            </a:r>
            <a:endParaRPr/>
          </a:p>
        </p:txBody>
      </p:sp>
      <p:sp>
        <p:nvSpPr>
          <p:cNvPr id="420" name="Google Shape;420;p30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common approaches</a:t>
            </a:r>
            <a:endParaRPr/>
          </a:p>
        </p:txBody>
      </p:sp>
      <p:sp>
        <p:nvSpPr>
          <p:cNvPr id="421" name="Google Shape;421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2" name="Google Shape;422;p30"/>
          <p:cNvSpPr/>
          <p:nvPr/>
        </p:nvSpPr>
        <p:spPr>
          <a:xfrm flipH="1">
            <a:off x="446832" y="1790888"/>
            <a:ext cx="8183700" cy="1070100"/>
          </a:xfrm>
          <a:prstGeom prst="rtTriangle">
            <a:avLst/>
          </a:prstGeom>
          <a:solidFill>
            <a:srgbClr val="EBE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30"/>
          <p:cNvSpPr txBox="1"/>
          <p:nvPr/>
        </p:nvSpPr>
        <p:spPr>
          <a:xfrm>
            <a:off x="394463" y="3313450"/>
            <a:ext cx="114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Penetration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4" name="Google Shape;424;p30"/>
          <p:cNvSpPr txBox="1"/>
          <p:nvPr/>
        </p:nvSpPr>
        <p:spPr>
          <a:xfrm>
            <a:off x="413650" y="3628026"/>
            <a:ext cx="110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To enter the market and </a:t>
            </a:r>
            <a:b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gain market share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425" name="Google Shape;425;p30"/>
          <p:cNvCxnSpPr/>
          <p:nvPr/>
        </p:nvCxnSpPr>
        <p:spPr>
          <a:xfrm rot="5400000">
            <a:off x="1396380" y="2857019"/>
            <a:ext cx="173400" cy="6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6" name="Google Shape;426;p30"/>
          <p:cNvSpPr txBox="1"/>
          <p:nvPr/>
        </p:nvSpPr>
        <p:spPr>
          <a:xfrm>
            <a:off x="1544272" y="3313446"/>
            <a:ext cx="907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Economy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7" name="Google Shape;427;p30"/>
          <p:cNvSpPr txBox="1"/>
          <p:nvPr/>
        </p:nvSpPr>
        <p:spPr>
          <a:xfrm>
            <a:off x="1484145" y="3628026"/>
            <a:ext cx="102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Budget pricing of a product </a:t>
            </a:r>
            <a:b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or a service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428" name="Google Shape;428;p30"/>
          <p:cNvCxnSpPr/>
          <p:nvPr/>
        </p:nvCxnSpPr>
        <p:spPr>
          <a:xfrm rot="5400000">
            <a:off x="2426343" y="2857019"/>
            <a:ext cx="173400" cy="6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9" name="Google Shape;429;p30"/>
          <p:cNvSpPr txBox="1"/>
          <p:nvPr/>
        </p:nvSpPr>
        <p:spPr>
          <a:xfrm>
            <a:off x="2451099" y="3313450"/>
            <a:ext cx="115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Promotional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30"/>
          <p:cNvSpPr txBox="1"/>
          <p:nvPr/>
        </p:nvSpPr>
        <p:spPr>
          <a:xfrm>
            <a:off x="2467487" y="3628025"/>
            <a:ext cx="103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Discounts, </a:t>
            </a:r>
            <a:b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gifts, coupons, buy-one-get-one-free offers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431" name="Google Shape;431;p30"/>
          <p:cNvCxnSpPr/>
          <p:nvPr/>
        </p:nvCxnSpPr>
        <p:spPr>
          <a:xfrm rot="5400000">
            <a:off x="3456305" y="2857019"/>
            <a:ext cx="173400" cy="6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30"/>
          <p:cNvSpPr txBox="1"/>
          <p:nvPr/>
        </p:nvSpPr>
        <p:spPr>
          <a:xfrm>
            <a:off x="3484351" y="3313450"/>
            <a:ext cx="114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Competitive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30"/>
          <p:cNvSpPr txBox="1"/>
          <p:nvPr/>
        </p:nvSpPr>
        <p:spPr>
          <a:xfrm>
            <a:off x="3542600" y="3628025"/>
            <a:ext cx="103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Price based </a:t>
            </a:r>
            <a:b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on competitor prices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434" name="Google Shape;434;p30"/>
          <p:cNvCxnSpPr/>
          <p:nvPr/>
        </p:nvCxnSpPr>
        <p:spPr>
          <a:xfrm rot="5400000">
            <a:off x="4486268" y="2857019"/>
            <a:ext cx="173400" cy="6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5" name="Google Shape;435;p30"/>
          <p:cNvSpPr txBox="1"/>
          <p:nvPr/>
        </p:nvSpPr>
        <p:spPr>
          <a:xfrm>
            <a:off x="4565750" y="3313450"/>
            <a:ext cx="110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Value-based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30"/>
          <p:cNvSpPr txBox="1"/>
          <p:nvPr/>
        </p:nvSpPr>
        <p:spPr>
          <a:xfrm>
            <a:off x="4572503" y="3628026"/>
            <a:ext cx="103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Price based </a:t>
            </a:r>
            <a:b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on what customer believes the product is worth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437" name="Google Shape;437;p30"/>
          <p:cNvCxnSpPr/>
          <p:nvPr/>
        </p:nvCxnSpPr>
        <p:spPr>
          <a:xfrm rot="5400000">
            <a:off x="5516231" y="2857019"/>
            <a:ext cx="173400" cy="6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8" name="Google Shape;438;p30"/>
          <p:cNvSpPr txBox="1"/>
          <p:nvPr/>
        </p:nvSpPr>
        <p:spPr>
          <a:xfrm>
            <a:off x="5664123" y="3313446"/>
            <a:ext cx="90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Cost-plus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30"/>
          <p:cNvSpPr txBox="1"/>
          <p:nvPr/>
        </p:nvSpPr>
        <p:spPr>
          <a:xfrm>
            <a:off x="5605525" y="3628026"/>
            <a:ext cx="102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Calculating prices based on costs and adding a markup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440" name="Google Shape;440;p30"/>
          <p:cNvCxnSpPr/>
          <p:nvPr/>
        </p:nvCxnSpPr>
        <p:spPr>
          <a:xfrm rot="5400000">
            <a:off x="6546194" y="2857019"/>
            <a:ext cx="173400" cy="6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1" name="Google Shape;441;p30"/>
          <p:cNvSpPr txBox="1"/>
          <p:nvPr/>
        </p:nvSpPr>
        <p:spPr>
          <a:xfrm>
            <a:off x="6694086" y="3313446"/>
            <a:ext cx="90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Skimming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2" name="Google Shape;442;p30"/>
          <p:cNvSpPr txBox="1"/>
          <p:nvPr/>
        </p:nvSpPr>
        <p:spPr>
          <a:xfrm>
            <a:off x="6661990" y="3628026"/>
            <a:ext cx="96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Set a high price to start and lower it as market evolves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443" name="Google Shape;443;p30"/>
          <p:cNvCxnSpPr/>
          <p:nvPr/>
        </p:nvCxnSpPr>
        <p:spPr>
          <a:xfrm rot="5400000">
            <a:off x="7576156" y="2857019"/>
            <a:ext cx="173400" cy="6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4" name="Google Shape;444;p30"/>
          <p:cNvSpPr txBox="1"/>
          <p:nvPr/>
        </p:nvSpPr>
        <p:spPr>
          <a:xfrm>
            <a:off x="7561996" y="3313446"/>
            <a:ext cx="122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Premium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5" name="Google Shape;445;p30"/>
          <p:cNvSpPr txBox="1"/>
          <p:nvPr/>
        </p:nvSpPr>
        <p:spPr>
          <a:xfrm>
            <a:off x="7607122" y="3628026"/>
            <a:ext cx="114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Product is priced higher based on  unique branding strategy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446" name="Google Shape;446;p30"/>
          <p:cNvCxnSpPr>
            <a:stCxn id="422" idx="4"/>
            <a:endCxn id="422" idx="2"/>
          </p:cNvCxnSpPr>
          <p:nvPr/>
        </p:nvCxnSpPr>
        <p:spPr>
          <a:xfrm>
            <a:off x="446832" y="2860988"/>
            <a:ext cx="8183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47" name="Google Shape;447;p30"/>
          <p:cNvSpPr/>
          <p:nvPr/>
        </p:nvSpPr>
        <p:spPr>
          <a:xfrm>
            <a:off x="638121" y="2531404"/>
            <a:ext cx="656400" cy="6564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898A"/>
              </a:buClr>
              <a:buSzPts val="1400"/>
              <a:buFont typeface="Poppins"/>
              <a:buNone/>
            </a:pPr>
            <a:r>
              <a:rPr lang="en" u="none" cap="none" strike="noStrike">
                <a:latin typeface="Poppins Light"/>
                <a:ea typeface="Poppins Light"/>
                <a:cs typeface="Poppins Light"/>
                <a:sym typeface="Poppins Light"/>
              </a:rPr>
              <a:t>01</a:t>
            </a:r>
            <a:endParaRPr u="none" cap="none" strike="noStrike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48" name="Google Shape;448;p30"/>
          <p:cNvSpPr/>
          <p:nvPr/>
        </p:nvSpPr>
        <p:spPr>
          <a:xfrm>
            <a:off x="1668084" y="2531404"/>
            <a:ext cx="656400" cy="6564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898A"/>
              </a:buClr>
              <a:buSzPts val="1400"/>
              <a:buFont typeface="Poppins"/>
              <a:buNone/>
            </a:pPr>
            <a:r>
              <a:rPr lang="en" u="none" cap="none" strike="noStrike">
                <a:latin typeface="Poppins Light"/>
                <a:ea typeface="Poppins Light"/>
                <a:cs typeface="Poppins Light"/>
                <a:sym typeface="Poppins Light"/>
              </a:rPr>
              <a:t>02</a:t>
            </a:r>
            <a:endParaRPr u="none" cap="none" strike="noStrike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49" name="Google Shape;449;p30"/>
          <p:cNvSpPr/>
          <p:nvPr/>
        </p:nvSpPr>
        <p:spPr>
          <a:xfrm>
            <a:off x="2698047" y="2531404"/>
            <a:ext cx="656400" cy="6564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898A"/>
              </a:buClr>
              <a:buSzPts val="1400"/>
              <a:buFont typeface="Poppins"/>
              <a:buNone/>
            </a:pPr>
            <a:r>
              <a:rPr lang="en" u="none" cap="none" strike="noStrike">
                <a:latin typeface="Poppins Light"/>
                <a:ea typeface="Poppins Light"/>
                <a:cs typeface="Poppins Light"/>
                <a:sym typeface="Poppins Light"/>
              </a:rPr>
              <a:t>03</a:t>
            </a:r>
            <a:endParaRPr u="none" cap="none" strike="noStrike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50" name="Google Shape;450;p30"/>
          <p:cNvSpPr/>
          <p:nvPr/>
        </p:nvSpPr>
        <p:spPr>
          <a:xfrm>
            <a:off x="3728010" y="2531404"/>
            <a:ext cx="656400" cy="6564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898A"/>
              </a:buClr>
              <a:buSzPts val="1400"/>
              <a:buFont typeface="Poppins"/>
              <a:buNone/>
            </a:pPr>
            <a:r>
              <a:rPr lang="en" u="none" cap="none" strike="noStrike">
                <a:latin typeface="Poppins Light"/>
                <a:ea typeface="Poppins Light"/>
                <a:cs typeface="Poppins Light"/>
                <a:sym typeface="Poppins Light"/>
              </a:rPr>
              <a:t>04</a:t>
            </a:r>
            <a:endParaRPr u="none" cap="none" strike="noStrike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51" name="Google Shape;451;p30"/>
          <p:cNvSpPr/>
          <p:nvPr/>
        </p:nvSpPr>
        <p:spPr>
          <a:xfrm>
            <a:off x="4757972" y="2531404"/>
            <a:ext cx="656400" cy="6564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898A"/>
              </a:buClr>
              <a:buSzPts val="1400"/>
              <a:buFont typeface="Poppins"/>
              <a:buNone/>
            </a:pPr>
            <a:r>
              <a:rPr lang="en" u="none" cap="none" strike="noStrike">
                <a:latin typeface="Poppins Light"/>
                <a:ea typeface="Poppins Light"/>
                <a:cs typeface="Poppins Light"/>
                <a:sym typeface="Poppins Light"/>
              </a:rPr>
              <a:t>05</a:t>
            </a:r>
            <a:endParaRPr u="none" cap="none" strike="noStrike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52" name="Google Shape;452;p30"/>
          <p:cNvSpPr/>
          <p:nvPr/>
        </p:nvSpPr>
        <p:spPr>
          <a:xfrm>
            <a:off x="5787935" y="2531404"/>
            <a:ext cx="656400" cy="6564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898A"/>
              </a:buClr>
              <a:buSzPts val="1400"/>
              <a:buFont typeface="Poppins"/>
              <a:buNone/>
            </a:pPr>
            <a:r>
              <a:rPr lang="en" u="none" cap="none" strike="noStrike">
                <a:latin typeface="Poppins Light"/>
                <a:ea typeface="Poppins Light"/>
                <a:cs typeface="Poppins Light"/>
                <a:sym typeface="Poppins Light"/>
              </a:rPr>
              <a:t>06</a:t>
            </a:r>
            <a:endParaRPr u="none" cap="none" strike="noStrike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53" name="Google Shape;453;p30"/>
          <p:cNvSpPr/>
          <p:nvPr/>
        </p:nvSpPr>
        <p:spPr>
          <a:xfrm>
            <a:off x="6817898" y="2531404"/>
            <a:ext cx="656400" cy="6564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898A"/>
              </a:buClr>
              <a:buSzPts val="1400"/>
              <a:buFont typeface="Poppins"/>
              <a:buNone/>
            </a:pPr>
            <a:r>
              <a:rPr lang="en" u="none" cap="none" strike="noStrike">
                <a:latin typeface="Poppins Light"/>
                <a:ea typeface="Poppins Light"/>
                <a:cs typeface="Poppins Light"/>
                <a:sym typeface="Poppins Light"/>
              </a:rPr>
              <a:t>07</a:t>
            </a:r>
            <a:endParaRPr u="none" cap="none" strike="noStrike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54" name="Google Shape;454;p30"/>
          <p:cNvSpPr/>
          <p:nvPr/>
        </p:nvSpPr>
        <p:spPr>
          <a:xfrm>
            <a:off x="7847860" y="2531404"/>
            <a:ext cx="656400" cy="6564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898A"/>
              </a:buClr>
              <a:buSzPts val="1400"/>
              <a:buFont typeface="Poppins"/>
              <a:buNone/>
            </a:pPr>
            <a:r>
              <a:rPr lang="en" u="none" cap="none" strike="noStrike">
                <a:latin typeface="Poppins Light"/>
                <a:ea typeface="Poppins Light"/>
                <a:cs typeface="Poppins Light"/>
                <a:sym typeface="Poppins Light"/>
              </a:rPr>
              <a:t>08</a:t>
            </a:r>
            <a:endParaRPr u="none" cap="none" strike="noStrike"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1"/>
          <p:cNvSpPr/>
          <p:nvPr/>
        </p:nvSpPr>
        <p:spPr>
          <a:xfrm>
            <a:off x="445125" y="3807877"/>
            <a:ext cx="7356600" cy="1012200"/>
          </a:xfrm>
          <a:prstGeom prst="rect">
            <a:avLst/>
          </a:prstGeom>
          <a:solidFill>
            <a:srgbClr val="EBE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31"/>
          <p:cNvSpPr/>
          <p:nvPr/>
        </p:nvSpPr>
        <p:spPr>
          <a:xfrm>
            <a:off x="444400" y="2626277"/>
            <a:ext cx="7356600" cy="1012200"/>
          </a:xfrm>
          <a:prstGeom prst="rect">
            <a:avLst/>
          </a:prstGeom>
          <a:solidFill>
            <a:srgbClr val="EBE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1" name="Google Shape;461;p31"/>
          <p:cNvSpPr/>
          <p:nvPr/>
        </p:nvSpPr>
        <p:spPr>
          <a:xfrm>
            <a:off x="574200" y="4294594"/>
            <a:ext cx="1521000" cy="3507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1"/>
          <p:cNvSpPr/>
          <p:nvPr/>
        </p:nvSpPr>
        <p:spPr>
          <a:xfrm>
            <a:off x="6156175" y="4294594"/>
            <a:ext cx="1521000" cy="350700"/>
          </a:xfrm>
          <a:prstGeom prst="roundRect">
            <a:avLst>
              <a:gd fmla="val 3719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1"/>
          <p:cNvSpPr txBox="1"/>
          <p:nvPr/>
        </p:nvSpPr>
        <p:spPr>
          <a:xfrm>
            <a:off x="2453771" y="3878841"/>
            <a:ext cx="33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 SemiBold"/>
                <a:ea typeface="Poppins SemiBold"/>
                <a:cs typeface="Poppins SemiBold"/>
                <a:sym typeface="Poppins SemiBold"/>
              </a:rPr>
              <a:t>Selling through wholesaler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4" name="Google Shape;464;p31"/>
          <p:cNvSpPr txBox="1"/>
          <p:nvPr/>
        </p:nvSpPr>
        <p:spPr>
          <a:xfrm>
            <a:off x="669252" y="4331721"/>
            <a:ext cx="127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Producer</a:t>
            </a:r>
            <a:endParaRPr sz="1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5" name="Google Shape;465;p31"/>
          <p:cNvSpPr txBox="1"/>
          <p:nvPr/>
        </p:nvSpPr>
        <p:spPr>
          <a:xfrm>
            <a:off x="6273452" y="4331721"/>
            <a:ext cx="127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 SemiBold"/>
                <a:ea typeface="Poppins SemiBold"/>
                <a:cs typeface="Poppins SemiBold"/>
                <a:sym typeface="Poppins SemiBold"/>
              </a:rPr>
              <a:t>Consumer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6" name="Google Shape;466;p31"/>
          <p:cNvSpPr/>
          <p:nvPr/>
        </p:nvSpPr>
        <p:spPr>
          <a:xfrm>
            <a:off x="4284805" y="4294594"/>
            <a:ext cx="1521000" cy="350700"/>
          </a:xfrm>
          <a:prstGeom prst="roundRect">
            <a:avLst>
              <a:gd fmla="val 3719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1"/>
          <p:cNvSpPr txBox="1"/>
          <p:nvPr/>
        </p:nvSpPr>
        <p:spPr>
          <a:xfrm>
            <a:off x="4402082" y="4331721"/>
            <a:ext cx="127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Retailer</a:t>
            </a:r>
            <a:endParaRPr sz="1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8" name="Google Shape;468;p3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Places/channels</a:t>
            </a:r>
            <a:endParaRPr/>
          </a:p>
        </p:txBody>
      </p:sp>
      <p:sp>
        <p:nvSpPr>
          <p:cNvPr id="469" name="Google Shape;469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0" name="Google Shape;470;p31"/>
          <p:cNvSpPr/>
          <p:nvPr/>
        </p:nvSpPr>
        <p:spPr>
          <a:xfrm>
            <a:off x="444500" y="1469352"/>
            <a:ext cx="7356600" cy="1012200"/>
          </a:xfrm>
          <a:prstGeom prst="rect">
            <a:avLst/>
          </a:prstGeom>
          <a:solidFill>
            <a:srgbClr val="EBE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71" name="Google Shape;471;p31"/>
          <p:cNvCxnSpPr/>
          <p:nvPr/>
        </p:nvCxnSpPr>
        <p:spPr>
          <a:xfrm>
            <a:off x="2160542" y="2144563"/>
            <a:ext cx="39243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72" name="Google Shape;472;p31"/>
          <p:cNvSpPr/>
          <p:nvPr/>
        </p:nvSpPr>
        <p:spPr>
          <a:xfrm>
            <a:off x="574200" y="1959000"/>
            <a:ext cx="1521000" cy="3507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1"/>
          <p:cNvSpPr/>
          <p:nvPr/>
        </p:nvSpPr>
        <p:spPr>
          <a:xfrm>
            <a:off x="6156175" y="1959000"/>
            <a:ext cx="1521000" cy="350700"/>
          </a:xfrm>
          <a:prstGeom prst="roundRect">
            <a:avLst>
              <a:gd fmla="val 3719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1"/>
          <p:cNvSpPr txBox="1"/>
          <p:nvPr/>
        </p:nvSpPr>
        <p:spPr>
          <a:xfrm>
            <a:off x="2453771" y="1540124"/>
            <a:ext cx="33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 SemiBold"/>
                <a:ea typeface="Poppins SemiBold"/>
                <a:cs typeface="Poppins SemiBold"/>
                <a:sym typeface="Poppins SemiBold"/>
              </a:rPr>
              <a:t>Selling directly to consumer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5" name="Google Shape;475;p31"/>
          <p:cNvSpPr txBox="1"/>
          <p:nvPr/>
        </p:nvSpPr>
        <p:spPr>
          <a:xfrm>
            <a:off x="669252" y="1983676"/>
            <a:ext cx="127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Producer</a:t>
            </a:r>
            <a:endParaRPr sz="1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6" name="Google Shape;476;p31"/>
          <p:cNvSpPr txBox="1"/>
          <p:nvPr/>
        </p:nvSpPr>
        <p:spPr>
          <a:xfrm>
            <a:off x="6273452" y="1983676"/>
            <a:ext cx="127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 SemiBold"/>
                <a:ea typeface="Poppins SemiBold"/>
                <a:cs typeface="Poppins SemiBold"/>
                <a:sym typeface="Poppins SemiBold"/>
              </a:rPr>
              <a:t>Consumer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7" name="Google Shape;477;p31"/>
          <p:cNvSpPr/>
          <p:nvPr/>
        </p:nvSpPr>
        <p:spPr>
          <a:xfrm>
            <a:off x="574200" y="3102000"/>
            <a:ext cx="1521000" cy="3507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1"/>
          <p:cNvSpPr/>
          <p:nvPr/>
        </p:nvSpPr>
        <p:spPr>
          <a:xfrm>
            <a:off x="6156175" y="3102000"/>
            <a:ext cx="1521000" cy="350700"/>
          </a:xfrm>
          <a:prstGeom prst="roundRect">
            <a:avLst>
              <a:gd fmla="val 3719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1"/>
          <p:cNvSpPr txBox="1"/>
          <p:nvPr/>
        </p:nvSpPr>
        <p:spPr>
          <a:xfrm>
            <a:off x="2453771" y="2712644"/>
            <a:ext cx="33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 SemiBold"/>
                <a:ea typeface="Poppins SemiBold"/>
                <a:cs typeface="Poppins SemiBold"/>
                <a:sym typeface="Poppins SemiBold"/>
              </a:rPr>
              <a:t>Selling through retailer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80" name="Google Shape;480;p31"/>
          <p:cNvSpPr txBox="1"/>
          <p:nvPr/>
        </p:nvSpPr>
        <p:spPr>
          <a:xfrm>
            <a:off x="669252" y="3132902"/>
            <a:ext cx="127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Producer</a:t>
            </a:r>
            <a:endParaRPr sz="1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81" name="Google Shape;481;p31"/>
          <p:cNvSpPr txBox="1"/>
          <p:nvPr/>
        </p:nvSpPr>
        <p:spPr>
          <a:xfrm>
            <a:off x="6273452" y="3132902"/>
            <a:ext cx="127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 SemiBold"/>
                <a:ea typeface="Poppins SemiBold"/>
                <a:cs typeface="Poppins SemiBold"/>
                <a:sym typeface="Poppins SemiBold"/>
              </a:rPr>
              <a:t>Consumer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482" name="Google Shape;482;p31"/>
          <p:cNvCxnSpPr/>
          <p:nvPr/>
        </p:nvCxnSpPr>
        <p:spPr>
          <a:xfrm>
            <a:off x="2160542" y="3285686"/>
            <a:ext cx="20658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3" name="Google Shape;483;p31"/>
          <p:cNvCxnSpPr/>
          <p:nvPr/>
        </p:nvCxnSpPr>
        <p:spPr>
          <a:xfrm>
            <a:off x="5877834" y="3285686"/>
            <a:ext cx="2070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4" name="Google Shape;484;p31"/>
          <p:cNvSpPr/>
          <p:nvPr/>
        </p:nvSpPr>
        <p:spPr>
          <a:xfrm>
            <a:off x="4284805" y="3102000"/>
            <a:ext cx="1521000" cy="350700"/>
          </a:xfrm>
          <a:prstGeom prst="roundRect">
            <a:avLst>
              <a:gd fmla="val 3719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1"/>
          <p:cNvSpPr txBox="1"/>
          <p:nvPr/>
        </p:nvSpPr>
        <p:spPr>
          <a:xfrm>
            <a:off x="4402082" y="3139127"/>
            <a:ext cx="127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Retailer</a:t>
            </a:r>
            <a:endParaRPr sz="1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486" name="Google Shape;486;p31"/>
          <p:cNvCxnSpPr/>
          <p:nvPr/>
        </p:nvCxnSpPr>
        <p:spPr>
          <a:xfrm>
            <a:off x="2160542" y="4472134"/>
            <a:ext cx="2070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7" name="Google Shape;487;p31"/>
          <p:cNvCxnSpPr/>
          <p:nvPr/>
        </p:nvCxnSpPr>
        <p:spPr>
          <a:xfrm>
            <a:off x="4019188" y="4472134"/>
            <a:ext cx="2070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8" name="Google Shape;488;p31"/>
          <p:cNvCxnSpPr/>
          <p:nvPr/>
        </p:nvCxnSpPr>
        <p:spPr>
          <a:xfrm>
            <a:off x="5877834" y="4472134"/>
            <a:ext cx="2070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9" name="Google Shape;489;p31"/>
          <p:cNvSpPr/>
          <p:nvPr/>
        </p:nvSpPr>
        <p:spPr>
          <a:xfrm>
            <a:off x="2430619" y="4294594"/>
            <a:ext cx="1521000" cy="350700"/>
          </a:xfrm>
          <a:prstGeom prst="roundRect">
            <a:avLst>
              <a:gd fmla="val 3719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1"/>
          <p:cNvSpPr txBox="1"/>
          <p:nvPr/>
        </p:nvSpPr>
        <p:spPr>
          <a:xfrm>
            <a:off x="2547896" y="4331721"/>
            <a:ext cx="127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Wholesaler</a:t>
            </a:r>
            <a:endParaRPr sz="1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Physical evidence elements</a:t>
            </a:r>
            <a:endParaRPr/>
          </a:p>
        </p:txBody>
      </p:sp>
      <p:sp>
        <p:nvSpPr>
          <p:cNvPr id="496" name="Google Shape;496;p3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32"/>
          <p:cNvSpPr/>
          <p:nvPr/>
        </p:nvSpPr>
        <p:spPr>
          <a:xfrm>
            <a:off x="413650" y="1607260"/>
            <a:ext cx="1953900" cy="3055800"/>
          </a:xfrm>
          <a:prstGeom prst="rect">
            <a:avLst/>
          </a:prstGeom>
          <a:solidFill>
            <a:srgbClr val="EBE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8" name="Google Shape;498;p32"/>
          <p:cNvSpPr/>
          <p:nvPr/>
        </p:nvSpPr>
        <p:spPr>
          <a:xfrm>
            <a:off x="6482949" y="1607260"/>
            <a:ext cx="1953900" cy="3055800"/>
          </a:xfrm>
          <a:prstGeom prst="rect">
            <a:avLst/>
          </a:prstGeom>
          <a:solidFill>
            <a:srgbClr val="EBE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9" name="Google Shape;499;p32"/>
          <p:cNvSpPr/>
          <p:nvPr/>
        </p:nvSpPr>
        <p:spPr>
          <a:xfrm>
            <a:off x="4431593" y="2229537"/>
            <a:ext cx="1239600" cy="267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60%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00" name="Google Shape;500;p32"/>
          <p:cNvSpPr/>
          <p:nvPr/>
        </p:nvSpPr>
        <p:spPr>
          <a:xfrm>
            <a:off x="4431593" y="2662578"/>
            <a:ext cx="1657200" cy="267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80%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01" name="Google Shape;501;p32"/>
          <p:cNvSpPr/>
          <p:nvPr/>
        </p:nvSpPr>
        <p:spPr>
          <a:xfrm>
            <a:off x="4431593" y="3095619"/>
            <a:ext cx="1063800" cy="267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55%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02" name="Google Shape;502;p32"/>
          <p:cNvSpPr/>
          <p:nvPr/>
        </p:nvSpPr>
        <p:spPr>
          <a:xfrm>
            <a:off x="4431593" y="3528659"/>
            <a:ext cx="1818300" cy="267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85%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03" name="Google Shape;503;p32"/>
          <p:cNvSpPr/>
          <p:nvPr/>
        </p:nvSpPr>
        <p:spPr>
          <a:xfrm>
            <a:off x="4431593" y="3961700"/>
            <a:ext cx="1414800" cy="267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70%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04" name="Google Shape;504;p32"/>
          <p:cNvSpPr/>
          <p:nvPr/>
        </p:nvSpPr>
        <p:spPr>
          <a:xfrm>
            <a:off x="2601699" y="2229537"/>
            <a:ext cx="1818300" cy="2679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85%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05" name="Google Shape;505;p32"/>
          <p:cNvSpPr/>
          <p:nvPr/>
        </p:nvSpPr>
        <p:spPr>
          <a:xfrm>
            <a:off x="2903038" y="2662578"/>
            <a:ext cx="1517100" cy="2679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75%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06" name="Google Shape;506;p32"/>
          <p:cNvSpPr/>
          <p:nvPr/>
        </p:nvSpPr>
        <p:spPr>
          <a:xfrm>
            <a:off x="2796502" y="3095619"/>
            <a:ext cx="1623900" cy="2679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82%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07" name="Google Shape;507;p32"/>
          <p:cNvSpPr/>
          <p:nvPr/>
        </p:nvSpPr>
        <p:spPr>
          <a:xfrm>
            <a:off x="3272796" y="3528659"/>
            <a:ext cx="1147500" cy="2679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65%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08" name="Google Shape;508;p32"/>
          <p:cNvSpPr/>
          <p:nvPr/>
        </p:nvSpPr>
        <p:spPr>
          <a:xfrm>
            <a:off x="2855060" y="3961700"/>
            <a:ext cx="1565400" cy="2679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78%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509" name="Google Shape;509;p32"/>
          <p:cNvCxnSpPr/>
          <p:nvPr/>
        </p:nvCxnSpPr>
        <p:spPr>
          <a:xfrm>
            <a:off x="4425924" y="1963067"/>
            <a:ext cx="0" cy="2533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0" name="Google Shape;510;p32"/>
          <p:cNvSpPr txBox="1"/>
          <p:nvPr/>
        </p:nvSpPr>
        <p:spPr>
          <a:xfrm>
            <a:off x="1121859" y="2252150"/>
            <a:ext cx="11160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25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Exterior Design</a:t>
            </a:r>
            <a:endParaRPr sz="900"/>
          </a:p>
        </p:txBody>
      </p:sp>
      <p:sp>
        <p:nvSpPr>
          <p:cNvPr id="511" name="Google Shape;511;p32"/>
          <p:cNvSpPr txBox="1"/>
          <p:nvPr/>
        </p:nvSpPr>
        <p:spPr>
          <a:xfrm>
            <a:off x="1538953" y="2685869"/>
            <a:ext cx="6993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25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Signage</a:t>
            </a:r>
            <a:endParaRPr sz="900"/>
          </a:p>
        </p:txBody>
      </p:sp>
      <p:sp>
        <p:nvSpPr>
          <p:cNvPr id="512" name="Google Shape;512;p32"/>
          <p:cNvSpPr txBox="1"/>
          <p:nvPr/>
        </p:nvSpPr>
        <p:spPr>
          <a:xfrm>
            <a:off x="1593653" y="3119266"/>
            <a:ext cx="6444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25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Parking</a:t>
            </a:r>
            <a:endParaRPr sz="900"/>
          </a:p>
        </p:txBody>
      </p:sp>
      <p:sp>
        <p:nvSpPr>
          <p:cNvPr id="513" name="Google Shape;513;p32"/>
          <p:cNvSpPr txBox="1"/>
          <p:nvPr/>
        </p:nvSpPr>
        <p:spPr>
          <a:xfrm>
            <a:off x="1359807" y="3552158"/>
            <a:ext cx="8781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25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Landscape</a:t>
            </a:r>
            <a:endParaRPr sz="900"/>
          </a:p>
        </p:txBody>
      </p:sp>
      <p:sp>
        <p:nvSpPr>
          <p:cNvPr id="514" name="Google Shape;514;p32"/>
          <p:cNvSpPr txBox="1"/>
          <p:nvPr/>
        </p:nvSpPr>
        <p:spPr>
          <a:xfrm>
            <a:off x="504452" y="3991729"/>
            <a:ext cx="17337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27425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Surrounding Environment</a:t>
            </a:r>
            <a:endParaRPr sz="900"/>
          </a:p>
        </p:txBody>
      </p:sp>
      <p:sp>
        <p:nvSpPr>
          <p:cNvPr id="515" name="Google Shape;515;p32"/>
          <p:cNvSpPr txBox="1"/>
          <p:nvPr/>
        </p:nvSpPr>
        <p:spPr>
          <a:xfrm>
            <a:off x="6613277" y="2252150"/>
            <a:ext cx="10740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Interior Design</a:t>
            </a:r>
            <a:endParaRPr sz="900"/>
          </a:p>
        </p:txBody>
      </p:sp>
      <p:sp>
        <p:nvSpPr>
          <p:cNvPr id="516" name="Google Shape;516;p32"/>
          <p:cNvSpPr txBox="1"/>
          <p:nvPr/>
        </p:nvSpPr>
        <p:spPr>
          <a:xfrm>
            <a:off x="6613277" y="2685869"/>
            <a:ext cx="8448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Equipment</a:t>
            </a:r>
            <a:endParaRPr sz="900"/>
          </a:p>
        </p:txBody>
      </p:sp>
      <p:sp>
        <p:nvSpPr>
          <p:cNvPr id="517" name="Google Shape;517;p32"/>
          <p:cNvSpPr txBox="1"/>
          <p:nvPr/>
        </p:nvSpPr>
        <p:spPr>
          <a:xfrm>
            <a:off x="6613277" y="3119266"/>
            <a:ext cx="6810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Signage</a:t>
            </a:r>
            <a:endParaRPr sz="900"/>
          </a:p>
        </p:txBody>
      </p:sp>
      <p:sp>
        <p:nvSpPr>
          <p:cNvPr id="518" name="Google Shape;518;p32"/>
          <p:cNvSpPr txBox="1"/>
          <p:nvPr/>
        </p:nvSpPr>
        <p:spPr>
          <a:xfrm>
            <a:off x="6613277" y="3552158"/>
            <a:ext cx="5730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Layout</a:t>
            </a:r>
            <a:endParaRPr sz="900"/>
          </a:p>
        </p:txBody>
      </p:sp>
      <p:sp>
        <p:nvSpPr>
          <p:cNvPr id="519" name="Google Shape;519;p32"/>
          <p:cNvSpPr txBox="1"/>
          <p:nvPr/>
        </p:nvSpPr>
        <p:spPr>
          <a:xfrm>
            <a:off x="6613277" y="3991729"/>
            <a:ext cx="16887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27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Air quality/temperature</a:t>
            </a:r>
            <a:endParaRPr sz="900"/>
          </a:p>
        </p:txBody>
      </p:sp>
      <p:sp>
        <p:nvSpPr>
          <p:cNvPr id="520" name="Google Shape;520;p32"/>
          <p:cNvSpPr txBox="1"/>
          <p:nvPr/>
        </p:nvSpPr>
        <p:spPr>
          <a:xfrm>
            <a:off x="614275" y="1776950"/>
            <a:ext cx="1623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oppins"/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Facility exterior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21" name="Google Shape;521;p32"/>
          <p:cNvSpPr txBox="1"/>
          <p:nvPr/>
        </p:nvSpPr>
        <p:spPr>
          <a:xfrm>
            <a:off x="6613651" y="1776950"/>
            <a:ext cx="18681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oppins"/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Facility interior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Target market process</a:t>
            </a:r>
            <a:endParaRPr/>
          </a:p>
        </p:txBody>
      </p:sp>
      <p:sp>
        <p:nvSpPr>
          <p:cNvPr id="527" name="Google Shape;527;p3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8" name="Google Shape;528;p33"/>
          <p:cNvGrpSpPr/>
          <p:nvPr/>
        </p:nvGrpSpPr>
        <p:grpSpPr>
          <a:xfrm>
            <a:off x="917474" y="1727741"/>
            <a:ext cx="1679120" cy="2632617"/>
            <a:chOff x="1420188" y="2241768"/>
            <a:chExt cx="2230500" cy="3497100"/>
          </a:xfrm>
        </p:grpSpPr>
        <p:sp>
          <p:nvSpPr>
            <p:cNvPr id="529" name="Google Shape;529;p33"/>
            <p:cNvSpPr/>
            <p:nvPr/>
          </p:nvSpPr>
          <p:spPr>
            <a:xfrm>
              <a:off x="1420188" y="2241768"/>
              <a:ext cx="2230500" cy="3497100"/>
            </a:xfrm>
            <a:prstGeom prst="rect">
              <a:avLst/>
            </a:prstGeom>
            <a:solidFill>
              <a:srgbClr val="EBE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530" name="Google Shape;530;p33"/>
            <p:cNvSpPr txBox="1"/>
            <p:nvPr/>
          </p:nvSpPr>
          <p:spPr>
            <a:xfrm>
              <a:off x="1675537" y="2652480"/>
              <a:ext cx="1719900" cy="408900"/>
            </a:xfrm>
            <a:prstGeom prst="rect">
              <a:avLst/>
            </a:prstGeom>
            <a:solidFill>
              <a:srgbClr val="EBE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oppins SemiBold"/>
                  <a:ea typeface="Poppins SemiBold"/>
                  <a:cs typeface="Poppins SemiBold"/>
                  <a:sym typeface="Poppins SemiBold"/>
                </a:rPr>
                <a:t>Attract</a:t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531" name="Google Shape;531;p33"/>
          <p:cNvGrpSpPr/>
          <p:nvPr/>
        </p:nvGrpSpPr>
        <p:grpSpPr>
          <a:xfrm>
            <a:off x="2704371" y="1727741"/>
            <a:ext cx="1679120" cy="2632617"/>
            <a:chOff x="3793856" y="2241768"/>
            <a:chExt cx="2230500" cy="3497100"/>
          </a:xfrm>
        </p:grpSpPr>
        <p:sp>
          <p:nvSpPr>
            <p:cNvPr id="532" name="Google Shape;532;p33"/>
            <p:cNvSpPr/>
            <p:nvPr/>
          </p:nvSpPr>
          <p:spPr>
            <a:xfrm>
              <a:off x="3793856" y="2241768"/>
              <a:ext cx="2230500" cy="3497100"/>
            </a:xfrm>
            <a:prstGeom prst="rect">
              <a:avLst/>
            </a:prstGeom>
            <a:solidFill>
              <a:srgbClr val="EBE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533" name="Google Shape;533;p33"/>
            <p:cNvSpPr txBox="1"/>
            <p:nvPr/>
          </p:nvSpPr>
          <p:spPr>
            <a:xfrm>
              <a:off x="3974522" y="2652480"/>
              <a:ext cx="1869300" cy="408900"/>
            </a:xfrm>
            <a:prstGeom prst="rect">
              <a:avLst/>
            </a:prstGeom>
            <a:solidFill>
              <a:srgbClr val="EBE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oppins SemiBold"/>
                  <a:ea typeface="Poppins SemiBold"/>
                  <a:cs typeface="Poppins SemiBold"/>
                  <a:sym typeface="Poppins SemiBold"/>
                </a:rPr>
                <a:t>Convert</a:t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534" name="Google Shape;534;p33"/>
          <p:cNvGrpSpPr/>
          <p:nvPr/>
        </p:nvGrpSpPr>
        <p:grpSpPr>
          <a:xfrm>
            <a:off x="4491270" y="1727741"/>
            <a:ext cx="1679120" cy="2632617"/>
            <a:chOff x="6167525" y="2241768"/>
            <a:chExt cx="2230500" cy="3497100"/>
          </a:xfrm>
        </p:grpSpPr>
        <p:sp>
          <p:nvSpPr>
            <p:cNvPr id="535" name="Google Shape;535;p33"/>
            <p:cNvSpPr/>
            <p:nvPr/>
          </p:nvSpPr>
          <p:spPr>
            <a:xfrm>
              <a:off x="6167525" y="2241768"/>
              <a:ext cx="2230500" cy="3497100"/>
            </a:xfrm>
            <a:prstGeom prst="rect">
              <a:avLst/>
            </a:prstGeom>
            <a:solidFill>
              <a:srgbClr val="EBE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536" name="Google Shape;536;p33"/>
            <p:cNvSpPr txBox="1"/>
            <p:nvPr/>
          </p:nvSpPr>
          <p:spPr>
            <a:xfrm>
              <a:off x="6525299" y="2652480"/>
              <a:ext cx="1515300" cy="408900"/>
            </a:xfrm>
            <a:prstGeom prst="rect">
              <a:avLst/>
            </a:prstGeom>
            <a:solidFill>
              <a:srgbClr val="EBE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oppins SemiBold"/>
                  <a:ea typeface="Poppins SemiBold"/>
                  <a:cs typeface="Poppins SemiBold"/>
                  <a:sym typeface="Poppins SemiBold"/>
                </a:rPr>
                <a:t>Close</a:t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537" name="Google Shape;537;p33"/>
          <p:cNvGrpSpPr/>
          <p:nvPr/>
        </p:nvGrpSpPr>
        <p:grpSpPr>
          <a:xfrm>
            <a:off x="6278167" y="1727741"/>
            <a:ext cx="1679120" cy="2632617"/>
            <a:chOff x="8541193" y="2241768"/>
            <a:chExt cx="2230500" cy="3497100"/>
          </a:xfrm>
        </p:grpSpPr>
        <p:sp>
          <p:nvSpPr>
            <p:cNvPr id="538" name="Google Shape;538;p33"/>
            <p:cNvSpPr/>
            <p:nvPr/>
          </p:nvSpPr>
          <p:spPr>
            <a:xfrm>
              <a:off x="8541193" y="2241768"/>
              <a:ext cx="2230500" cy="3497100"/>
            </a:xfrm>
            <a:prstGeom prst="rect">
              <a:avLst/>
            </a:prstGeom>
            <a:solidFill>
              <a:srgbClr val="EBE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539" name="Google Shape;539;p33"/>
            <p:cNvSpPr txBox="1"/>
            <p:nvPr/>
          </p:nvSpPr>
          <p:spPr>
            <a:xfrm>
              <a:off x="8751358" y="2652480"/>
              <a:ext cx="1810200" cy="408900"/>
            </a:xfrm>
            <a:prstGeom prst="rect">
              <a:avLst/>
            </a:prstGeom>
            <a:solidFill>
              <a:srgbClr val="EBE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oppins SemiBold"/>
                  <a:ea typeface="Poppins SemiBold"/>
                  <a:cs typeface="Poppins SemiBold"/>
                  <a:sym typeface="Poppins SemiBold"/>
                </a:rPr>
                <a:t>Delight</a:t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540" name="Google Shape;540;p33"/>
          <p:cNvSpPr/>
          <p:nvPr/>
        </p:nvSpPr>
        <p:spPr>
          <a:xfrm>
            <a:off x="2200650" y="2584011"/>
            <a:ext cx="894600" cy="894600"/>
          </a:xfrm>
          <a:prstGeom prst="ellipse">
            <a:avLst/>
          </a:prstGeom>
          <a:solidFill>
            <a:srgbClr val="464646"/>
          </a:solidFill>
          <a:ln cap="flat" cmpd="sng" w="152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Visitors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41" name="Google Shape;541;p33"/>
          <p:cNvSpPr/>
          <p:nvPr/>
        </p:nvSpPr>
        <p:spPr>
          <a:xfrm>
            <a:off x="413650" y="2584011"/>
            <a:ext cx="894600" cy="894600"/>
          </a:xfrm>
          <a:prstGeom prst="ellipse">
            <a:avLst/>
          </a:prstGeom>
          <a:solidFill>
            <a:srgbClr val="000000"/>
          </a:solidFill>
          <a:ln cap="flat" cmpd="sng" w="152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Strangers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42" name="Google Shape;542;p33"/>
          <p:cNvSpPr/>
          <p:nvPr/>
        </p:nvSpPr>
        <p:spPr>
          <a:xfrm>
            <a:off x="3987650" y="2584011"/>
            <a:ext cx="894600" cy="894600"/>
          </a:xfrm>
          <a:prstGeom prst="ellipse">
            <a:avLst/>
          </a:prstGeom>
          <a:solidFill>
            <a:srgbClr val="838788"/>
          </a:solidFill>
          <a:ln cap="flat" cmpd="sng" w="152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Leads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43" name="Google Shape;543;p33"/>
          <p:cNvSpPr/>
          <p:nvPr/>
        </p:nvSpPr>
        <p:spPr>
          <a:xfrm>
            <a:off x="5774651" y="2584011"/>
            <a:ext cx="894600" cy="894600"/>
          </a:xfrm>
          <a:prstGeom prst="ellipse">
            <a:avLst/>
          </a:prstGeom>
          <a:solidFill>
            <a:srgbClr val="C2C2C2"/>
          </a:solidFill>
          <a:ln cap="flat" cmpd="sng" w="152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 SemiBold"/>
                <a:ea typeface="Poppins SemiBold"/>
                <a:cs typeface="Poppins SemiBold"/>
                <a:sym typeface="Poppins SemiBold"/>
              </a:rPr>
              <a:t>Customers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44" name="Google Shape;544;p33"/>
          <p:cNvSpPr/>
          <p:nvPr/>
        </p:nvSpPr>
        <p:spPr>
          <a:xfrm>
            <a:off x="7561650" y="2584011"/>
            <a:ext cx="894600" cy="894600"/>
          </a:xfrm>
          <a:prstGeom prst="ellipse">
            <a:avLst/>
          </a:prstGeom>
          <a:solidFill>
            <a:srgbClr val="D1CCC6"/>
          </a:solidFill>
          <a:ln cap="flat" cmpd="sng" w="152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 SemiBold"/>
                <a:ea typeface="Poppins SemiBold"/>
                <a:cs typeface="Poppins SemiBold"/>
                <a:sym typeface="Poppins SemiBold"/>
              </a:rPr>
              <a:t>Promoters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545" name="Google Shape;545;p33"/>
          <p:cNvCxnSpPr/>
          <p:nvPr/>
        </p:nvCxnSpPr>
        <p:spPr>
          <a:xfrm>
            <a:off x="1575229" y="3044169"/>
            <a:ext cx="363900" cy="0"/>
          </a:xfrm>
          <a:prstGeom prst="straightConnector1">
            <a:avLst/>
          </a:prstGeom>
          <a:noFill/>
          <a:ln cap="rnd" cmpd="sng" w="38100">
            <a:solidFill>
              <a:srgbClr val="234E6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46" name="Google Shape;546;p33"/>
          <p:cNvCxnSpPr/>
          <p:nvPr/>
        </p:nvCxnSpPr>
        <p:spPr>
          <a:xfrm>
            <a:off x="3362229" y="3044169"/>
            <a:ext cx="363900" cy="0"/>
          </a:xfrm>
          <a:prstGeom prst="straightConnector1">
            <a:avLst/>
          </a:prstGeom>
          <a:noFill/>
          <a:ln cap="rnd" cmpd="sng" w="38100">
            <a:solidFill>
              <a:srgbClr val="234E6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47" name="Google Shape;547;p33"/>
          <p:cNvCxnSpPr/>
          <p:nvPr/>
        </p:nvCxnSpPr>
        <p:spPr>
          <a:xfrm>
            <a:off x="5149229" y="3044169"/>
            <a:ext cx="363900" cy="0"/>
          </a:xfrm>
          <a:prstGeom prst="straightConnector1">
            <a:avLst/>
          </a:prstGeom>
          <a:noFill/>
          <a:ln cap="rnd" cmpd="sng" w="38100">
            <a:solidFill>
              <a:srgbClr val="234E6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48" name="Google Shape;548;p33"/>
          <p:cNvCxnSpPr/>
          <p:nvPr/>
        </p:nvCxnSpPr>
        <p:spPr>
          <a:xfrm>
            <a:off x="6936229" y="3044169"/>
            <a:ext cx="363900" cy="0"/>
          </a:xfrm>
          <a:prstGeom prst="straightConnector1">
            <a:avLst/>
          </a:prstGeom>
          <a:noFill/>
          <a:ln cap="rnd" cmpd="sng" w="38100">
            <a:solidFill>
              <a:srgbClr val="234E65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49" name="Google Shape;549;p33"/>
          <p:cNvSpPr txBox="1"/>
          <p:nvPr/>
        </p:nvSpPr>
        <p:spPr>
          <a:xfrm>
            <a:off x="1116146" y="3542050"/>
            <a:ext cx="122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Blog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Keywords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Social Publishing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p33"/>
          <p:cNvSpPr txBox="1"/>
          <p:nvPr/>
        </p:nvSpPr>
        <p:spPr>
          <a:xfrm>
            <a:off x="2853706" y="3542050"/>
            <a:ext cx="129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Forms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Call-to-action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Landing Pages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1" name="Google Shape;551;p33"/>
          <p:cNvSpPr txBox="1"/>
          <p:nvPr/>
        </p:nvSpPr>
        <p:spPr>
          <a:xfrm>
            <a:off x="4748329" y="3542050"/>
            <a:ext cx="115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CRM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Workflows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2" name="Google Shape;552;p33"/>
          <p:cNvSpPr txBox="1"/>
          <p:nvPr/>
        </p:nvSpPr>
        <p:spPr>
          <a:xfrm>
            <a:off x="6467353" y="3542050"/>
            <a:ext cx="129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Survey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Smart Content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Social Monitoring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Marketing mix process</a:t>
            </a:r>
            <a:endParaRPr/>
          </a:p>
        </p:txBody>
      </p:sp>
      <p:sp>
        <p:nvSpPr>
          <p:cNvPr id="558" name="Google Shape;558;p3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9" name="Google Shape;559;p34"/>
          <p:cNvSpPr/>
          <p:nvPr/>
        </p:nvSpPr>
        <p:spPr>
          <a:xfrm>
            <a:off x="459569" y="1640350"/>
            <a:ext cx="3975900" cy="1401600"/>
          </a:xfrm>
          <a:prstGeom prst="rect">
            <a:avLst/>
          </a:prstGeom>
          <a:solidFill>
            <a:srgbClr val="000000"/>
          </a:solidFill>
          <a:ln cap="flat" cmpd="sng" w="25400">
            <a:solidFill>
              <a:srgbClr val="F5F4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sz="1000" u="none" cap="none" strike="noStrike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0" name="Google Shape;560;p34"/>
          <p:cNvCxnSpPr/>
          <p:nvPr/>
        </p:nvCxnSpPr>
        <p:spPr>
          <a:xfrm>
            <a:off x="2011679" y="1967240"/>
            <a:ext cx="0" cy="767100"/>
          </a:xfrm>
          <a:prstGeom prst="straightConnector1">
            <a:avLst/>
          </a:prstGeom>
          <a:noFill/>
          <a:ln cap="flat" cmpd="sng" w="9525">
            <a:solidFill>
              <a:srgbClr val="EBE6E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1" name="Google Shape;561;p34"/>
          <p:cNvSpPr txBox="1"/>
          <p:nvPr/>
        </p:nvSpPr>
        <p:spPr>
          <a:xfrm>
            <a:off x="2127305" y="2095949"/>
            <a:ext cx="21288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Of customers no longer care if they are interacting with humans or AI-enabled technologies.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562" name="Google Shape;562;p34"/>
          <p:cNvSpPr/>
          <p:nvPr/>
        </p:nvSpPr>
        <p:spPr>
          <a:xfrm>
            <a:off x="4587330" y="1640350"/>
            <a:ext cx="3975900" cy="1401600"/>
          </a:xfrm>
          <a:prstGeom prst="rect">
            <a:avLst/>
          </a:prstGeom>
          <a:solidFill>
            <a:srgbClr val="EBE6E0"/>
          </a:solidFill>
          <a:ln cap="flat" cmpd="sng" w="25400">
            <a:solidFill>
              <a:srgbClr val="F5F4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3" name="Google Shape;563;p34"/>
          <p:cNvCxnSpPr/>
          <p:nvPr/>
        </p:nvCxnSpPr>
        <p:spPr>
          <a:xfrm>
            <a:off x="6139440" y="1967240"/>
            <a:ext cx="0" cy="7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4" name="Google Shape;564;p34"/>
          <p:cNvSpPr txBox="1"/>
          <p:nvPr/>
        </p:nvSpPr>
        <p:spPr>
          <a:xfrm>
            <a:off x="6255082" y="1985700"/>
            <a:ext cx="20622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 customers use some type of virtual assistant. 86% are satisfied with the experience their virtual assistants provide.</a:t>
            </a:r>
            <a:endParaRPr sz="900"/>
          </a:p>
        </p:txBody>
      </p:sp>
      <p:sp>
        <p:nvSpPr>
          <p:cNvPr id="565" name="Google Shape;565;p34"/>
          <p:cNvSpPr/>
          <p:nvPr/>
        </p:nvSpPr>
        <p:spPr>
          <a:xfrm>
            <a:off x="459569" y="3155362"/>
            <a:ext cx="3975900" cy="1401600"/>
          </a:xfrm>
          <a:prstGeom prst="rect">
            <a:avLst/>
          </a:prstGeom>
          <a:solidFill>
            <a:srgbClr val="EBE6E0"/>
          </a:solidFill>
          <a:ln cap="flat" cmpd="sng" w="25400">
            <a:solidFill>
              <a:srgbClr val="F5F4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6" name="Google Shape;566;p34"/>
          <p:cNvCxnSpPr/>
          <p:nvPr/>
        </p:nvCxnSpPr>
        <p:spPr>
          <a:xfrm>
            <a:off x="2011679" y="3482252"/>
            <a:ext cx="0" cy="7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7" name="Google Shape;567;p34"/>
          <p:cNvSpPr txBox="1"/>
          <p:nvPr/>
        </p:nvSpPr>
        <p:spPr>
          <a:xfrm>
            <a:off x="2127310" y="3537367"/>
            <a:ext cx="19938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 customers who do not yet own a digital assistant device are likely to purchase one in the next year.</a:t>
            </a:r>
            <a:endParaRPr sz="900"/>
          </a:p>
        </p:txBody>
      </p:sp>
      <p:sp>
        <p:nvSpPr>
          <p:cNvPr id="568" name="Google Shape;568;p34"/>
          <p:cNvSpPr/>
          <p:nvPr/>
        </p:nvSpPr>
        <p:spPr>
          <a:xfrm>
            <a:off x="4587330" y="3155362"/>
            <a:ext cx="3975900" cy="1401600"/>
          </a:xfrm>
          <a:prstGeom prst="rect">
            <a:avLst/>
          </a:prstGeom>
          <a:solidFill>
            <a:srgbClr val="000000"/>
          </a:solidFill>
          <a:ln cap="flat" cmpd="sng" w="25400">
            <a:solidFill>
              <a:srgbClr val="F5F4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sz="1000" u="none" cap="none" strike="noStrike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9" name="Google Shape;569;p34"/>
          <p:cNvCxnSpPr/>
          <p:nvPr/>
        </p:nvCxnSpPr>
        <p:spPr>
          <a:xfrm>
            <a:off x="6139440" y="3482252"/>
            <a:ext cx="0" cy="767100"/>
          </a:xfrm>
          <a:prstGeom prst="straightConnector1">
            <a:avLst/>
          </a:prstGeom>
          <a:noFill/>
          <a:ln cap="flat" cmpd="sng" w="9525">
            <a:solidFill>
              <a:srgbClr val="EBE6E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0" name="Google Shape;570;p34"/>
          <p:cNvSpPr txBox="1"/>
          <p:nvPr/>
        </p:nvSpPr>
        <p:spPr>
          <a:xfrm>
            <a:off x="6237205" y="3450648"/>
            <a:ext cx="22926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Of customers, older than 55 believes intelligent interfaces. But for those between the ages of 18-34, 48% believe such new technologies </a:t>
            </a:r>
            <a:b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can change CX for the better.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571" name="Google Shape;571;p34"/>
          <p:cNvSpPr/>
          <p:nvPr/>
        </p:nvSpPr>
        <p:spPr>
          <a:xfrm>
            <a:off x="447114" y="1967294"/>
            <a:ext cx="1400396" cy="767004"/>
          </a:xfrm>
          <a:prstGeom prst="rect">
            <a:avLst/>
          </a:prstGeom>
          <a:solidFill>
            <a:srgbClr val="EBE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sz="2800" u="none" cap="none" strike="noStrike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72" name="Google Shape;572;p34"/>
          <p:cNvSpPr txBox="1"/>
          <p:nvPr/>
        </p:nvSpPr>
        <p:spPr>
          <a:xfrm>
            <a:off x="674656" y="2071062"/>
            <a:ext cx="1089000" cy="523200"/>
          </a:xfrm>
          <a:prstGeom prst="rect">
            <a:avLst/>
          </a:prstGeom>
          <a:solidFill>
            <a:srgbClr val="EBE6E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Poppins Light"/>
                <a:ea typeface="Poppins Light"/>
                <a:cs typeface="Poppins Light"/>
                <a:sym typeface="Poppins Light"/>
              </a:rPr>
              <a:t>50%</a:t>
            </a:r>
            <a:endParaRPr sz="2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73" name="Google Shape;573;p34"/>
          <p:cNvSpPr/>
          <p:nvPr/>
        </p:nvSpPr>
        <p:spPr>
          <a:xfrm>
            <a:off x="459728" y="3472699"/>
            <a:ext cx="1400396" cy="7670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sz="28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74" name="Google Shape;574;p34"/>
          <p:cNvSpPr txBox="1"/>
          <p:nvPr/>
        </p:nvSpPr>
        <p:spPr>
          <a:xfrm>
            <a:off x="674656" y="3576466"/>
            <a:ext cx="923700" cy="52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17%</a:t>
            </a:r>
            <a:endParaRPr sz="280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75" name="Google Shape;575;p34"/>
          <p:cNvSpPr/>
          <p:nvPr/>
        </p:nvSpPr>
        <p:spPr>
          <a:xfrm>
            <a:off x="4587883" y="1967294"/>
            <a:ext cx="1400396" cy="7670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sz="28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76" name="Google Shape;576;p34"/>
          <p:cNvSpPr txBox="1"/>
          <p:nvPr/>
        </p:nvSpPr>
        <p:spPr>
          <a:xfrm>
            <a:off x="4802812" y="2061397"/>
            <a:ext cx="1111500" cy="52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44%</a:t>
            </a:r>
            <a:endParaRPr sz="280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77" name="Google Shape;577;p34"/>
          <p:cNvSpPr/>
          <p:nvPr/>
        </p:nvSpPr>
        <p:spPr>
          <a:xfrm>
            <a:off x="4573243" y="3472699"/>
            <a:ext cx="1400396" cy="767004"/>
          </a:xfrm>
          <a:prstGeom prst="rect">
            <a:avLst/>
          </a:prstGeom>
          <a:solidFill>
            <a:srgbClr val="EBE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sz="2800" u="none" cap="none" strike="noStrike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78" name="Google Shape;578;p34"/>
          <p:cNvSpPr txBox="1"/>
          <p:nvPr/>
        </p:nvSpPr>
        <p:spPr>
          <a:xfrm>
            <a:off x="4802812" y="3576466"/>
            <a:ext cx="1006500" cy="523200"/>
          </a:xfrm>
          <a:prstGeom prst="rect">
            <a:avLst/>
          </a:prstGeom>
          <a:solidFill>
            <a:srgbClr val="EBE6E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Poppins Light"/>
                <a:ea typeface="Poppins Light"/>
                <a:cs typeface="Poppins Light"/>
                <a:sym typeface="Poppins Light"/>
              </a:rPr>
              <a:t>27%</a:t>
            </a:r>
            <a:endParaRPr sz="2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 rot="-5400000">
            <a:off x="2525112" y="946866"/>
            <a:ext cx="3163500" cy="40608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Marketing mix - 4P’S VS. 7P’S</a:t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587149" y="1573423"/>
            <a:ext cx="2822700" cy="28077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6C7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19"/>
          <p:cNvGrpSpPr/>
          <p:nvPr/>
        </p:nvGrpSpPr>
        <p:grpSpPr>
          <a:xfrm>
            <a:off x="1210287" y="1422235"/>
            <a:ext cx="1575982" cy="1567751"/>
            <a:chOff x="3614360" y="410488"/>
            <a:chExt cx="2166000" cy="2166000"/>
          </a:xfrm>
        </p:grpSpPr>
        <p:sp>
          <p:nvSpPr>
            <p:cNvPr id="146" name="Google Shape;146;p19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9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Product</a:t>
              </a:r>
              <a:endParaRPr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8" name="Google Shape;148;p19"/>
          <p:cNvSpPr/>
          <p:nvPr/>
        </p:nvSpPr>
        <p:spPr>
          <a:xfrm>
            <a:off x="1210465" y="2983083"/>
            <a:ext cx="1576200" cy="1567800"/>
          </a:xfrm>
          <a:prstGeom prst="ellipse">
            <a:avLst/>
          </a:prstGeom>
          <a:solidFill>
            <a:srgbClr val="6C70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1463110" y="3687328"/>
            <a:ext cx="1088700" cy="508800"/>
          </a:xfrm>
          <a:prstGeom prst="rect">
            <a:avLst/>
          </a:prstGeom>
          <a:solidFill>
            <a:srgbClr val="6C70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Place</a:t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0" name="Google Shape;150;p19"/>
          <p:cNvGrpSpPr/>
          <p:nvPr/>
        </p:nvGrpSpPr>
        <p:grpSpPr>
          <a:xfrm>
            <a:off x="413642" y="2206414"/>
            <a:ext cx="1575982" cy="1567751"/>
            <a:chOff x="2519466" y="1493908"/>
            <a:chExt cx="2166000" cy="2166000"/>
          </a:xfrm>
        </p:grpSpPr>
        <p:sp>
          <p:nvSpPr>
            <p:cNvPr id="151" name="Google Shape;151;p19"/>
            <p:cNvSpPr/>
            <p:nvPr/>
          </p:nvSpPr>
          <p:spPr>
            <a:xfrm>
              <a:off x="2519466" y="1493908"/>
              <a:ext cx="2166000" cy="2166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9"/>
            <p:cNvSpPr txBox="1"/>
            <p:nvPr/>
          </p:nvSpPr>
          <p:spPr>
            <a:xfrm>
              <a:off x="2601163" y="2232100"/>
              <a:ext cx="1496100" cy="702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Promotion</a:t>
              </a:r>
              <a:endParaRPr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3" name="Google Shape;153;p19"/>
          <p:cNvGrpSpPr/>
          <p:nvPr/>
        </p:nvGrpSpPr>
        <p:grpSpPr>
          <a:xfrm>
            <a:off x="2001577" y="2206390"/>
            <a:ext cx="1575982" cy="1567751"/>
            <a:chOff x="4701894" y="1493874"/>
            <a:chExt cx="2166000" cy="2166000"/>
          </a:xfrm>
        </p:grpSpPr>
        <p:sp>
          <p:nvSpPr>
            <p:cNvPr id="154" name="Google Shape;154;p19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Price</a:t>
              </a:r>
              <a:endParaRPr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56" name="Google Shape;156;p19"/>
          <p:cNvSpPr/>
          <p:nvPr/>
        </p:nvSpPr>
        <p:spPr>
          <a:xfrm>
            <a:off x="1552696" y="2533837"/>
            <a:ext cx="891900" cy="887100"/>
          </a:xfrm>
          <a:prstGeom prst="ellipse">
            <a:avLst/>
          </a:prstGeom>
          <a:solidFill>
            <a:srgbClr val="F9F8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4P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6463499" y="1672346"/>
            <a:ext cx="1689275" cy="1316968"/>
          </a:xfrm>
          <a:custGeom>
            <a:rect b="b" l="l" r="r" t="t"/>
            <a:pathLst>
              <a:path extrusionOk="0" h="2257425" w="2895600">
                <a:moveTo>
                  <a:pt x="1805559" y="0"/>
                </a:moveTo>
                <a:lnTo>
                  <a:pt x="0" y="2264188"/>
                </a:lnTo>
                <a:lnTo>
                  <a:pt x="2895981" y="2264188"/>
                </a:lnTo>
                <a:cubicBezTo>
                  <a:pt x="2896077" y="1347692"/>
                  <a:pt x="2470118" y="530733"/>
                  <a:pt x="1805559" y="0"/>
                </a:cubicBezTo>
                <a:close/>
              </a:path>
            </a:pathLst>
          </a:custGeom>
          <a:solidFill>
            <a:srgbClr val="6C706F"/>
          </a:solidFill>
          <a:ln cap="flat" cmpd="sng" w="12700">
            <a:solidFill>
              <a:srgbClr val="F4F3E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7177037" y="2482724"/>
            <a:ext cx="887700" cy="246300"/>
          </a:xfrm>
          <a:prstGeom prst="rect">
            <a:avLst/>
          </a:prstGeom>
          <a:solidFill>
            <a:srgbClr val="6C706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Promotion</a:t>
            </a:r>
            <a:endParaRPr sz="1000"/>
          </a:p>
        </p:txBody>
      </p:sp>
      <p:sp>
        <p:nvSpPr>
          <p:cNvPr id="159" name="Google Shape;159;p19"/>
          <p:cNvSpPr/>
          <p:nvPr/>
        </p:nvSpPr>
        <p:spPr>
          <a:xfrm>
            <a:off x="7437235" y="2213591"/>
            <a:ext cx="234991" cy="222559"/>
          </a:xfrm>
          <a:custGeom>
            <a:rect b="b" l="l" r="r" t="t"/>
            <a:pathLst>
              <a:path extrusionOk="0" h="73" w="80">
                <a:moveTo>
                  <a:pt x="52" y="38"/>
                </a:move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3" y="38"/>
                  <a:pt x="23" y="39"/>
                </a:cubicBezTo>
                <a:cubicBezTo>
                  <a:pt x="23" y="47"/>
                  <a:pt x="30" y="54"/>
                  <a:pt x="38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8"/>
                  <a:pt x="53" y="38"/>
                  <a:pt x="52" y="38"/>
                </a:cubicBezTo>
                <a:close/>
                <a:moveTo>
                  <a:pt x="38" y="52"/>
                </a:moveTo>
                <a:cubicBezTo>
                  <a:pt x="34" y="52"/>
                  <a:pt x="30" y="50"/>
                  <a:pt x="28" y="46"/>
                </a:cubicBezTo>
                <a:cubicBezTo>
                  <a:pt x="30" y="43"/>
                  <a:pt x="34" y="41"/>
                  <a:pt x="38" y="41"/>
                </a:cubicBezTo>
                <a:cubicBezTo>
                  <a:pt x="43" y="41"/>
                  <a:pt x="46" y="43"/>
                  <a:pt x="49" y="46"/>
                </a:cubicBezTo>
                <a:cubicBezTo>
                  <a:pt x="46" y="50"/>
                  <a:pt x="43" y="52"/>
                  <a:pt x="38" y="52"/>
                </a:cubicBezTo>
                <a:close/>
                <a:moveTo>
                  <a:pt x="41" y="30"/>
                </a:moveTo>
                <a:cubicBezTo>
                  <a:pt x="41" y="27"/>
                  <a:pt x="44" y="26"/>
                  <a:pt x="47" y="26"/>
                </a:cubicBezTo>
                <a:cubicBezTo>
                  <a:pt x="50" y="26"/>
                  <a:pt x="52" y="27"/>
                  <a:pt x="52" y="30"/>
                </a:cubicBezTo>
                <a:cubicBezTo>
                  <a:pt x="52" y="30"/>
                  <a:pt x="52" y="31"/>
                  <a:pt x="51" y="31"/>
                </a:cubicBezTo>
                <a:cubicBezTo>
                  <a:pt x="51" y="31"/>
                  <a:pt x="50" y="30"/>
                  <a:pt x="50" y="30"/>
                </a:cubicBezTo>
                <a:cubicBezTo>
                  <a:pt x="50" y="29"/>
                  <a:pt x="49" y="28"/>
                  <a:pt x="47" y="28"/>
                </a:cubicBezTo>
                <a:cubicBezTo>
                  <a:pt x="45" y="28"/>
                  <a:pt x="43" y="29"/>
                  <a:pt x="43" y="30"/>
                </a:cubicBezTo>
                <a:cubicBezTo>
                  <a:pt x="43" y="30"/>
                  <a:pt x="43" y="31"/>
                  <a:pt x="42" y="31"/>
                </a:cubicBezTo>
                <a:cubicBezTo>
                  <a:pt x="42" y="31"/>
                  <a:pt x="41" y="30"/>
                  <a:pt x="41" y="30"/>
                </a:cubicBezTo>
                <a:close/>
                <a:moveTo>
                  <a:pt x="25" y="30"/>
                </a:moveTo>
                <a:cubicBezTo>
                  <a:pt x="25" y="27"/>
                  <a:pt x="27" y="26"/>
                  <a:pt x="30" y="26"/>
                </a:cubicBezTo>
                <a:cubicBezTo>
                  <a:pt x="33" y="26"/>
                  <a:pt x="35" y="27"/>
                  <a:pt x="35" y="30"/>
                </a:cubicBezTo>
                <a:cubicBezTo>
                  <a:pt x="35" y="30"/>
                  <a:pt x="35" y="31"/>
                  <a:pt x="34" y="31"/>
                </a:cubicBezTo>
                <a:cubicBezTo>
                  <a:pt x="34" y="31"/>
                  <a:pt x="33" y="30"/>
                  <a:pt x="33" y="30"/>
                </a:cubicBezTo>
                <a:cubicBezTo>
                  <a:pt x="33" y="29"/>
                  <a:pt x="32" y="28"/>
                  <a:pt x="30" y="28"/>
                </a:cubicBezTo>
                <a:cubicBezTo>
                  <a:pt x="28" y="28"/>
                  <a:pt x="27" y="29"/>
                  <a:pt x="27" y="30"/>
                </a:cubicBezTo>
                <a:cubicBezTo>
                  <a:pt x="27" y="30"/>
                  <a:pt x="26" y="31"/>
                  <a:pt x="26" y="31"/>
                </a:cubicBezTo>
                <a:cubicBezTo>
                  <a:pt x="25" y="31"/>
                  <a:pt x="25" y="30"/>
                  <a:pt x="25" y="30"/>
                </a:cubicBezTo>
                <a:close/>
                <a:moveTo>
                  <a:pt x="26" y="12"/>
                </a:moveTo>
                <a:cubicBezTo>
                  <a:pt x="26" y="13"/>
                  <a:pt x="26" y="13"/>
                  <a:pt x="25" y="14"/>
                </a:cubicBezTo>
                <a:cubicBezTo>
                  <a:pt x="25" y="14"/>
                  <a:pt x="24" y="13"/>
                  <a:pt x="24" y="13"/>
                </a:cubicBezTo>
                <a:cubicBezTo>
                  <a:pt x="24" y="12"/>
                  <a:pt x="23" y="12"/>
                  <a:pt x="22" y="12"/>
                </a:cubicBezTo>
                <a:cubicBezTo>
                  <a:pt x="21" y="12"/>
                  <a:pt x="21" y="13"/>
                  <a:pt x="20" y="13"/>
                </a:cubicBezTo>
                <a:cubicBezTo>
                  <a:pt x="20" y="13"/>
                  <a:pt x="20" y="14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8" y="15"/>
                  <a:pt x="18" y="14"/>
                </a:cubicBezTo>
                <a:cubicBezTo>
                  <a:pt x="18" y="14"/>
                  <a:pt x="18" y="13"/>
                  <a:pt x="19" y="12"/>
                </a:cubicBezTo>
                <a:cubicBezTo>
                  <a:pt x="19" y="11"/>
                  <a:pt x="20" y="11"/>
                  <a:pt x="21" y="10"/>
                </a:cubicBezTo>
                <a:cubicBezTo>
                  <a:pt x="24" y="10"/>
                  <a:pt x="26" y="11"/>
                  <a:pt x="26" y="12"/>
                </a:cubicBezTo>
                <a:close/>
                <a:moveTo>
                  <a:pt x="15" y="15"/>
                </a:moveTo>
                <a:cubicBezTo>
                  <a:pt x="15" y="16"/>
                  <a:pt x="15" y="16"/>
                  <a:pt x="14" y="16"/>
                </a:cubicBezTo>
                <a:cubicBezTo>
                  <a:pt x="14" y="17"/>
                  <a:pt x="13" y="16"/>
                  <a:pt x="13" y="16"/>
                </a:cubicBezTo>
                <a:cubicBezTo>
                  <a:pt x="13" y="15"/>
                  <a:pt x="12" y="15"/>
                  <a:pt x="11" y="15"/>
                </a:cubicBezTo>
                <a:cubicBezTo>
                  <a:pt x="10" y="15"/>
                  <a:pt x="9" y="16"/>
                  <a:pt x="9" y="16"/>
                </a:cubicBezTo>
                <a:cubicBezTo>
                  <a:pt x="9" y="16"/>
                  <a:pt x="9" y="16"/>
                  <a:pt x="9" y="17"/>
                </a:cubicBezTo>
                <a:cubicBezTo>
                  <a:pt x="9" y="17"/>
                  <a:pt x="9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7" y="18"/>
                  <a:pt x="7" y="17"/>
                </a:cubicBezTo>
                <a:cubicBezTo>
                  <a:pt x="7" y="16"/>
                  <a:pt x="7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2" y="13"/>
                  <a:pt x="14" y="14"/>
                  <a:pt x="15" y="15"/>
                </a:cubicBezTo>
                <a:close/>
                <a:moveTo>
                  <a:pt x="66" y="56"/>
                </a:moveTo>
                <a:cubicBezTo>
                  <a:pt x="66" y="56"/>
                  <a:pt x="67" y="55"/>
                  <a:pt x="68" y="55"/>
                </a:cubicBezTo>
                <a:cubicBezTo>
                  <a:pt x="68" y="55"/>
                  <a:pt x="69" y="55"/>
                  <a:pt x="70" y="55"/>
                </a:cubicBezTo>
                <a:cubicBezTo>
                  <a:pt x="72" y="56"/>
                  <a:pt x="74" y="58"/>
                  <a:pt x="73" y="59"/>
                </a:cubicBezTo>
                <a:cubicBezTo>
                  <a:pt x="73" y="60"/>
                  <a:pt x="72" y="60"/>
                  <a:pt x="72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71" y="60"/>
                  <a:pt x="71" y="59"/>
                  <a:pt x="71" y="59"/>
                </a:cubicBezTo>
                <a:cubicBezTo>
                  <a:pt x="71" y="58"/>
                  <a:pt x="71" y="57"/>
                  <a:pt x="70" y="57"/>
                </a:cubicBezTo>
                <a:cubicBezTo>
                  <a:pt x="69" y="57"/>
                  <a:pt x="69" y="57"/>
                  <a:pt x="68" y="57"/>
                </a:cubicBezTo>
                <a:cubicBezTo>
                  <a:pt x="68" y="57"/>
                  <a:pt x="68" y="57"/>
                  <a:pt x="67" y="57"/>
                </a:cubicBezTo>
                <a:cubicBezTo>
                  <a:pt x="67" y="58"/>
                  <a:pt x="67" y="58"/>
                  <a:pt x="66" y="58"/>
                </a:cubicBezTo>
                <a:cubicBezTo>
                  <a:pt x="66" y="58"/>
                  <a:pt x="65" y="57"/>
                  <a:pt x="66" y="56"/>
                </a:cubicBezTo>
                <a:close/>
                <a:moveTo>
                  <a:pt x="55" y="52"/>
                </a:moveTo>
                <a:cubicBezTo>
                  <a:pt x="55" y="51"/>
                  <a:pt x="56" y="51"/>
                  <a:pt x="57" y="51"/>
                </a:cubicBezTo>
                <a:cubicBezTo>
                  <a:pt x="58" y="50"/>
                  <a:pt x="59" y="50"/>
                  <a:pt x="60" y="51"/>
                </a:cubicBezTo>
                <a:cubicBezTo>
                  <a:pt x="62" y="52"/>
                  <a:pt x="63" y="54"/>
                  <a:pt x="62" y="55"/>
                </a:cubicBezTo>
                <a:cubicBezTo>
                  <a:pt x="62" y="55"/>
                  <a:pt x="62" y="56"/>
                  <a:pt x="61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5"/>
                  <a:pt x="60" y="54"/>
                </a:cubicBezTo>
                <a:cubicBezTo>
                  <a:pt x="60" y="54"/>
                  <a:pt x="60" y="53"/>
                  <a:pt x="59" y="53"/>
                </a:cubicBezTo>
                <a:cubicBezTo>
                  <a:pt x="58" y="52"/>
                  <a:pt x="58" y="52"/>
                  <a:pt x="57" y="52"/>
                </a:cubicBezTo>
                <a:cubicBezTo>
                  <a:pt x="57" y="53"/>
                  <a:pt x="57" y="53"/>
                  <a:pt x="57" y="53"/>
                </a:cubicBezTo>
                <a:cubicBezTo>
                  <a:pt x="56" y="53"/>
                  <a:pt x="56" y="54"/>
                  <a:pt x="55" y="53"/>
                </a:cubicBezTo>
                <a:cubicBezTo>
                  <a:pt x="55" y="53"/>
                  <a:pt x="55" y="53"/>
                  <a:pt x="55" y="52"/>
                </a:cubicBezTo>
                <a:close/>
                <a:moveTo>
                  <a:pt x="53" y="58"/>
                </a:moveTo>
                <a:cubicBezTo>
                  <a:pt x="53" y="57"/>
                  <a:pt x="53" y="57"/>
                  <a:pt x="54" y="57"/>
                </a:cubicBezTo>
                <a:cubicBezTo>
                  <a:pt x="54" y="57"/>
                  <a:pt x="55" y="57"/>
                  <a:pt x="55" y="58"/>
                </a:cubicBezTo>
                <a:cubicBezTo>
                  <a:pt x="55" y="61"/>
                  <a:pt x="57" y="64"/>
                  <a:pt x="60" y="65"/>
                </a:cubicBezTo>
                <a:cubicBezTo>
                  <a:pt x="63" y="66"/>
                  <a:pt x="67" y="66"/>
                  <a:pt x="69" y="63"/>
                </a:cubicBezTo>
                <a:cubicBezTo>
                  <a:pt x="70" y="63"/>
                  <a:pt x="70" y="63"/>
                  <a:pt x="71" y="63"/>
                </a:cubicBezTo>
                <a:cubicBezTo>
                  <a:pt x="71" y="64"/>
                  <a:pt x="71" y="64"/>
                  <a:pt x="71" y="65"/>
                </a:cubicBezTo>
                <a:cubicBezTo>
                  <a:pt x="69" y="67"/>
                  <a:pt x="66" y="68"/>
                  <a:pt x="63" y="68"/>
                </a:cubicBezTo>
                <a:cubicBezTo>
                  <a:pt x="62" y="68"/>
                  <a:pt x="61" y="67"/>
                  <a:pt x="59" y="67"/>
                </a:cubicBezTo>
                <a:cubicBezTo>
                  <a:pt x="56" y="65"/>
                  <a:pt x="53" y="62"/>
                  <a:pt x="53" y="58"/>
                </a:cubicBezTo>
                <a:close/>
                <a:moveTo>
                  <a:pt x="53" y="17"/>
                </a:moveTo>
                <a:cubicBezTo>
                  <a:pt x="56" y="17"/>
                  <a:pt x="58" y="15"/>
                  <a:pt x="58" y="12"/>
                </a:cubicBezTo>
                <a:cubicBezTo>
                  <a:pt x="58" y="9"/>
                  <a:pt x="56" y="7"/>
                  <a:pt x="53" y="7"/>
                </a:cubicBezTo>
                <a:cubicBezTo>
                  <a:pt x="50" y="7"/>
                  <a:pt x="48" y="9"/>
                  <a:pt x="48" y="12"/>
                </a:cubicBezTo>
                <a:cubicBezTo>
                  <a:pt x="48" y="15"/>
                  <a:pt x="50" y="17"/>
                  <a:pt x="53" y="17"/>
                </a:cubicBezTo>
                <a:close/>
                <a:moveTo>
                  <a:pt x="53" y="9"/>
                </a:moveTo>
                <a:cubicBezTo>
                  <a:pt x="55" y="9"/>
                  <a:pt x="56" y="10"/>
                  <a:pt x="56" y="12"/>
                </a:cubicBezTo>
                <a:cubicBezTo>
                  <a:pt x="56" y="14"/>
                  <a:pt x="55" y="15"/>
                  <a:pt x="53" y="15"/>
                </a:cubicBezTo>
                <a:cubicBezTo>
                  <a:pt x="51" y="15"/>
                  <a:pt x="50" y="14"/>
                  <a:pt x="50" y="12"/>
                </a:cubicBezTo>
                <a:cubicBezTo>
                  <a:pt x="50" y="10"/>
                  <a:pt x="51" y="9"/>
                  <a:pt x="53" y="9"/>
                </a:cubicBezTo>
                <a:close/>
                <a:moveTo>
                  <a:pt x="10" y="37"/>
                </a:moveTo>
                <a:cubicBezTo>
                  <a:pt x="8" y="37"/>
                  <a:pt x="7" y="39"/>
                  <a:pt x="7" y="40"/>
                </a:cubicBezTo>
                <a:cubicBezTo>
                  <a:pt x="7" y="42"/>
                  <a:pt x="8" y="43"/>
                  <a:pt x="10" y="43"/>
                </a:cubicBezTo>
                <a:cubicBezTo>
                  <a:pt x="11" y="43"/>
                  <a:pt x="13" y="42"/>
                  <a:pt x="13" y="40"/>
                </a:cubicBezTo>
                <a:cubicBezTo>
                  <a:pt x="13" y="39"/>
                  <a:pt x="11" y="37"/>
                  <a:pt x="10" y="37"/>
                </a:cubicBezTo>
                <a:close/>
                <a:moveTo>
                  <a:pt x="10" y="41"/>
                </a:moveTo>
                <a:cubicBezTo>
                  <a:pt x="9" y="41"/>
                  <a:pt x="9" y="41"/>
                  <a:pt x="9" y="40"/>
                </a:cubicBezTo>
                <a:cubicBezTo>
                  <a:pt x="9" y="40"/>
                  <a:pt x="9" y="39"/>
                  <a:pt x="10" y="39"/>
                </a:cubicBezTo>
                <a:cubicBezTo>
                  <a:pt x="10" y="39"/>
                  <a:pt x="11" y="40"/>
                  <a:pt x="11" y="40"/>
                </a:cubicBezTo>
                <a:cubicBezTo>
                  <a:pt x="11" y="41"/>
                  <a:pt x="10" y="41"/>
                  <a:pt x="10" y="41"/>
                </a:cubicBezTo>
                <a:close/>
                <a:moveTo>
                  <a:pt x="21" y="58"/>
                </a:moveTo>
                <a:cubicBezTo>
                  <a:pt x="17" y="58"/>
                  <a:pt x="15" y="60"/>
                  <a:pt x="15" y="64"/>
                </a:cubicBezTo>
                <a:cubicBezTo>
                  <a:pt x="15" y="67"/>
                  <a:pt x="17" y="70"/>
                  <a:pt x="21" y="70"/>
                </a:cubicBezTo>
                <a:cubicBezTo>
                  <a:pt x="24" y="70"/>
                  <a:pt x="27" y="67"/>
                  <a:pt x="27" y="64"/>
                </a:cubicBezTo>
                <a:cubicBezTo>
                  <a:pt x="27" y="60"/>
                  <a:pt x="24" y="58"/>
                  <a:pt x="21" y="58"/>
                </a:cubicBezTo>
                <a:close/>
                <a:moveTo>
                  <a:pt x="21" y="68"/>
                </a:moveTo>
                <a:cubicBezTo>
                  <a:pt x="19" y="68"/>
                  <a:pt x="17" y="66"/>
                  <a:pt x="17" y="64"/>
                </a:cubicBezTo>
                <a:cubicBezTo>
                  <a:pt x="17" y="62"/>
                  <a:pt x="19" y="60"/>
                  <a:pt x="21" y="60"/>
                </a:cubicBezTo>
                <a:cubicBezTo>
                  <a:pt x="23" y="60"/>
                  <a:pt x="25" y="62"/>
                  <a:pt x="25" y="64"/>
                </a:cubicBezTo>
                <a:cubicBezTo>
                  <a:pt x="25" y="66"/>
                  <a:pt x="23" y="68"/>
                  <a:pt x="21" y="68"/>
                </a:cubicBezTo>
                <a:close/>
                <a:moveTo>
                  <a:pt x="40" y="61"/>
                </a:moveTo>
                <a:cubicBezTo>
                  <a:pt x="39" y="61"/>
                  <a:pt x="37" y="62"/>
                  <a:pt x="37" y="63"/>
                </a:cubicBezTo>
                <a:cubicBezTo>
                  <a:pt x="37" y="65"/>
                  <a:pt x="39" y="66"/>
                  <a:pt x="40" y="66"/>
                </a:cubicBezTo>
                <a:cubicBezTo>
                  <a:pt x="42" y="66"/>
                  <a:pt x="43" y="65"/>
                  <a:pt x="43" y="63"/>
                </a:cubicBezTo>
                <a:cubicBezTo>
                  <a:pt x="43" y="62"/>
                  <a:pt x="42" y="61"/>
                  <a:pt x="40" y="61"/>
                </a:cubicBezTo>
                <a:close/>
                <a:moveTo>
                  <a:pt x="39" y="63"/>
                </a:moveTo>
                <a:cubicBezTo>
                  <a:pt x="39" y="63"/>
                  <a:pt x="40" y="63"/>
                  <a:pt x="40" y="63"/>
                </a:cubicBezTo>
                <a:cubicBezTo>
                  <a:pt x="40" y="63"/>
                  <a:pt x="41" y="63"/>
                  <a:pt x="41" y="63"/>
                </a:cubicBezTo>
                <a:cubicBezTo>
                  <a:pt x="41" y="64"/>
                  <a:pt x="39" y="64"/>
                  <a:pt x="39" y="63"/>
                </a:cubicBezTo>
                <a:close/>
                <a:moveTo>
                  <a:pt x="68" y="30"/>
                </a:moveTo>
                <a:cubicBezTo>
                  <a:pt x="72" y="30"/>
                  <a:pt x="75" y="27"/>
                  <a:pt x="75" y="23"/>
                </a:cubicBezTo>
                <a:cubicBezTo>
                  <a:pt x="75" y="19"/>
                  <a:pt x="72" y="16"/>
                  <a:pt x="68" y="16"/>
                </a:cubicBezTo>
                <a:cubicBezTo>
                  <a:pt x="64" y="16"/>
                  <a:pt x="61" y="19"/>
                  <a:pt x="61" y="23"/>
                </a:cubicBezTo>
                <a:cubicBezTo>
                  <a:pt x="61" y="27"/>
                  <a:pt x="64" y="30"/>
                  <a:pt x="68" y="30"/>
                </a:cubicBezTo>
                <a:close/>
                <a:moveTo>
                  <a:pt x="68" y="18"/>
                </a:moveTo>
                <a:cubicBezTo>
                  <a:pt x="71" y="18"/>
                  <a:pt x="73" y="20"/>
                  <a:pt x="73" y="23"/>
                </a:cubicBezTo>
                <a:cubicBezTo>
                  <a:pt x="73" y="25"/>
                  <a:pt x="71" y="28"/>
                  <a:pt x="68" y="28"/>
                </a:cubicBezTo>
                <a:cubicBezTo>
                  <a:pt x="66" y="28"/>
                  <a:pt x="63" y="25"/>
                  <a:pt x="63" y="23"/>
                </a:cubicBezTo>
                <a:cubicBezTo>
                  <a:pt x="63" y="20"/>
                  <a:pt x="66" y="18"/>
                  <a:pt x="68" y="18"/>
                </a:cubicBezTo>
                <a:close/>
                <a:moveTo>
                  <a:pt x="78" y="51"/>
                </a:moveTo>
                <a:cubicBezTo>
                  <a:pt x="77" y="47"/>
                  <a:pt x="73" y="44"/>
                  <a:pt x="69" y="42"/>
                </a:cubicBezTo>
                <a:cubicBezTo>
                  <a:pt x="68" y="41"/>
                  <a:pt x="66" y="41"/>
                  <a:pt x="64" y="41"/>
                </a:cubicBezTo>
                <a:cubicBezTo>
                  <a:pt x="62" y="41"/>
                  <a:pt x="61" y="41"/>
                  <a:pt x="60" y="41"/>
                </a:cubicBezTo>
                <a:cubicBezTo>
                  <a:pt x="61" y="39"/>
                  <a:pt x="61" y="37"/>
                  <a:pt x="61" y="35"/>
                </a:cubicBezTo>
                <a:cubicBezTo>
                  <a:pt x="61" y="23"/>
                  <a:pt x="51" y="13"/>
                  <a:pt x="38" y="13"/>
                </a:cubicBezTo>
                <a:cubicBezTo>
                  <a:pt x="37" y="13"/>
                  <a:pt x="35" y="13"/>
                  <a:pt x="33" y="14"/>
                </a:cubicBezTo>
                <a:cubicBezTo>
                  <a:pt x="33" y="13"/>
                  <a:pt x="33" y="12"/>
                  <a:pt x="33" y="12"/>
                </a:cubicBezTo>
                <a:cubicBezTo>
                  <a:pt x="31" y="5"/>
                  <a:pt x="24" y="0"/>
                  <a:pt x="17" y="0"/>
                </a:cubicBezTo>
                <a:cubicBezTo>
                  <a:pt x="16" y="0"/>
                  <a:pt x="14" y="0"/>
                  <a:pt x="13" y="0"/>
                </a:cubicBezTo>
                <a:cubicBezTo>
                  <a:pt x="9" y="1"/>
                  <a:pt x="5" y="4"/>
                  <a:pt x="3" y="8"/>
                </a:cubicBezTo>
                <a:cubicBezTo>
                  <a:pt x="1" y="11"/>
                  <a:pt x="0" y="16"/>
                  <a:pt x="1" y="20"/>
                </a:cubicBezTo>
                <a:cubicBezTo>
                  <a:pt x="3" y="27"/>
                  <a:pt x="9" y="32"/>
                  <a:pt x="16" y="32"/>
                </a:cubicBezTo>
                <a:cubicBezTo>
                  <a:pt x="16" y="33"/>
                  <a:pt x="16" y="34"/>
                  <a:pt x="16" y="35"/>
                </a:cubicBezTo>
                <a:cubicBezTo>
                  <a:pt x="16" y="48"/>
                  <a:pt x="26" y="58"/>
                  <a:pt x="38" y="58"/>
                </a:cubicBezTo>
                <a:cubicBezTo>
                  <a:pt x="41" y="58"/>
                  <a:pt x="44" y="57"/>
                  <a:pt x="47" y="56"/>
                </a:cubicBezTo>
                <a:cubicBezTo>
                  <a:pt x="47" y="63"/>
                  <a:pt x="51" y="69"/>
                  <a:pt x="57" y="72"/>
                </a:cubicBezTo>
                <a:cubicBezTo>
                  <a:pt x="59" y="73"/>
                  <a:pt x="61" y="73"/>
                  <a:pt x="63" y="73"/>
                </a:cubicBezTo>
                <a:cubicBezTo>
                  <a:pt x="70" y="73"/>
                  <a:pt x="76" y="69"/>
                  <a:pt x="78" y="63"/>
                </a:cubicBezTo>
                <a:cubicBezTo>
                  <a:pt x="80" y="59"/>
                  <a:pt x="80" y="55"/>
                  <a:pt x="78" y="51"/>
                </a:cubicBezTo>
                <a:close/>
                <a:moveTo>
                  <a:pt x="49" y="52"/>
                </a:moveTo>
                <a:cubicBezTo>
                  <a:pt x="49" y="52"/>
                  <a:pt x="49" y="52"/>
                  <a:pt x="49" y="52"/>
                </a:cubicBezTo>
                <a:cubicBezTo>
                  <a:pt x="46" y="54"/>
                  <a:pt x="42" y="55"/>
                  <a:pt x="38" y="55"/>
                </a:cubicBezTo>
                <a:cubicBezTo>
                  <a:pt x="28" y="55"/>
                  <a:pt x="19" y="46"/>
                  <a:pt x="19" y="35"/>
                </a:cubicBezTo>
                <a:cubicBezTo>
                  <a:pt x="19" y="28"/>
                  <a:pt x="23" y="21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7"/>
                  <a:pt x="31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4" y="16"/>
                  <a:pt x="36" y="16"/>
                  <a:pt x="38" y="16"/>
                </a:cubicBezTo>
                <a:cubicBezTo>
                  <a:pt x="49" y="16"/>
                  <a:pt x="58" y="25"/>
                  <a:pt x="58" y="35"/>
                </a:cubicBezTo>
                <a:cubicBezTo>
                  <a:pt x="58" y="38"/>
                  <a:pt x="57" y="41"/>
                  <a:pt x="56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5" y="45"/>
                  <a:pt x="55" y="46"/>
                  <a:pt x="54" y="47"/>
                </a:cubicBezTo>
                <a:cubicBezTo>
                  <a:pt x="53" y="48"/>
                  <a:pt x="53" y="48"/>
                  <a:pt x="53" y="49"/>
                </a:cubicBezTo>
                <a:cubicBezTo>
                  <a:pt x="52" y="49"/>
                  <a:pt x="52" y="49"/>
                  <a:pt x="52" y="50"/>
                </a:cubicBezTo>
                <a:cubicBezTo>
                  <a:pt x="51" y="50"/>
                  <a:pt x="50" y="51"/>
                  <a:pt x="50" y="51"/>
                </a:cubicBezTo>
                <a:cubicBezTo>
                  <a:pt x="49" y="51"/>
                  <a:pt x="49" y="51"/>
                  <a:pt x="49" y="52"/>
                </a:cubicBezTo>
                <a:close/>
                <a:moveTo>
                  <a:pt x="30" y="15"/>
                </a:moveTo>
                <a:cubicBezTo>
                  <a:pt x="28" y="16"/>
                  <a:pt x="27" y="17"/>
                  <a:pt x="25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3" y="17"/>
                  <a:pt x="23" y="18"/>
                </a:cubicBezTo>
                <a:cubicBezTo>
                  <a:pt x="22" y="18"/>
                  <a:pt x="22" y="19"/>
                  <a:pt x="23" y="19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0"/>
                  <a:pt x="23" y="21"/>
                  <a:pt x="22" y="21"/>
                </a:cubicBezTo>
                <a:cubicBezTo>
                  <a:pt x="21" y="22"/>
                  <a:pt x="20" y="23"/>
                  <a:pt x="19" y="23"/>
                </a:cubicBezTo>
                <a:cubicBezTo>
                  <a:pt x="16" y="24"/>
                  <a:pt x="14" y="23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1"/>
                  <a:pt x="13" y="21"/>
                  <a:pt x="13" y="20"/>
                </a:cubicBezTo>
                <a:cubicBezTo>
                  <a:pt x="12" y="20"/>
                  <a:pt x="12" y="20"/>
                  <a:pt x="11" y="21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10" y="25"/>
                  <a:pt x="10" y="25"/>
                </a:cubicBezTo>
                <a:cubicBezTo>
                  <a:pt x="10" y="25"/>
                  <a:pt x="10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2" y="24"/>
                  <a:pt x="12" y="24"/>
                  <a:pt x="12" y="24"/>
                </a:cubicBezTo>
                <a:cubicBezTo>
                  <a:pt x="13" y="25"/>
                  <a:pt x="15" y="26"/>
                  <a:pt x="17" y="26"/>
                </a:cubicBezTo>
                <a:cubicBezTo>
                  <a:pt x="18" y="26"/>
                  <a:pt x="18" y="25"/>
                  <a:pt x="19" y="25"/>
                </a:cubicBezTo>
                <a:cubicBezTo>
                  <a:pt x="19" y="25"/>
                  <a:pt x="19" y="25"/>
                  <a:pt x="20" y="25"/>
                </a:cubicBezTo>
                <a:cubicBezTo>
                  <a:pt x="19" y="26"/>
                  <a:pt x="18" y="28"/>
                  <a:pt x="18" y="29"/>
                </a:cubicBezTo>
                <a:cubicBezTo>
                  <a:pt x="18" y="29"/>
                  <a:pt x="17" y="29"/>
                  <a:pt x="17" y="29"/>
                </a:cubicBezTo>
                <a:cubicBezTo>
                  <a:pt x="11" y="29"/>
                  <a:pt x="6" y="25"/>
                  <a:pt x="4" y="19"/>
                </a:cubicBezTo>
                <a:cubicBezTo>
                  <a:pt x="2" y="12"/>
                  <a:pt x="7" y="5"/>
                  <a:pt x="14" y="3"/>
                </a:cubicBezTo>
                <a:cubicBezTo>
                  <a:pt x="15" y="3"/>
                  <a:pt x="16" y="3"/>
                  <a:pt x="17" y="3"/>
                </a:cubicBezTo>
                <a:cubicBezTo>
                  <a:pt x="23" y="3"/>
                  <a:pt x="28" y="7"/>
                  <a:pt x="30" y="13"/>
                </a:cubicBezTo>
                <a:cubicBezTo>
                  <a:pt x="30" y="14"/>
                  <a:pt x="30" y="15"/>
                  <a:pt x="30" y="15"/>
                </a:cubicBezTo>
                <a:close/>
                <a:moveTo>
                  <a:pt x="51" y="53"/>
                </a:moveTo>
                <a:cubicBezTo>
                  <a:pt x="54" y="51"/>
                  <a:pt x="56" y="48"/>
                  <a:pt x="57" y="45"/>
                </a:cubicBezTo>
                <a:cubicBezTo>
                  <a:pt x="59" y="44"/>
                  <a:pt x="61" y="44"/>
                  <a:pt x="63" y="44"/>
                </a:cubicBezTo>
                <a:cubicBezTo>
                  <a:pt x="65" y="44"/>
                  <a:pt x="67" y="44"/>
                  <a:pt x="68" y="45"/>
                </a:cubicBezTo>
                <a:cubicBezTo>
                  <a:pt x="75" y="47"/>
                  <a:pt x="78" y="55"/>
                  <a:pt x="76" y="62"/>
                </a:cubicBezTo>
                <a:cubicBezTo>
                  <a:pt x="74" y="67"/>
                  <a:pt x="69" y="70"/>
                  <a:pt x="63" y="70"/>
                </a:cubicBezTo>
                <a:cubicBezTo>
                  <a:pt x="62" y="70"/>
                  <a:pt x="60" y="70"/>
                  <a:pt x="59" y="69"/>
                </a:cubicBezTo>
                <a:cubicBezTo>
                  <a:pt x="55" y="68"/>
                  <a:pt x="53" y="65"/>
                  <a:pt x="51" y="62"/>
                </a:cubicBezTo>
                <a:cubicBezTo>
                  <a:pt x="50" y="59"/>
                  <a:pt x="50" y="56"/>
                  <a:pt x="5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sz="47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6086756" y="1303117"/>
            <a:ext cx="1428104" cy="1689275"/>
          </a:xfrm>
          <a:custGeom>
            <a:rect b="b" l="l" r="r" t="t"/>
            <a:pathLst>
              <a:path extrusionOk="0" h="2895600" w="2447925">
                <a:moveTo>
                  <a:pt x="644652" y="0"/>
                </a:moveTo>
                <a:cubicBezTo>
                  <a:pt x="423005" y="0"/>
                  <a:pt x="207264" y="24955"/>
                  <a:pt x="0" y="72104"/>
                </a:cubicBezTo>
                <a:lnTo>
                  <a:pt x="644652" y="2895981"/>
                </a:lnTo>
                <a:lnTo>
                  <a:pt x="2450211" y="631793"/>
                </a:lnTo>
                <a:cubicBezTo>
                  <a:pt x="1955102" y="236506"/>
                  <a:pt x="1327594" y="0"/>
                  <a:pt x="644652" y="0"/>
                </a:cubicBezTo>
                <a:close/>
              </a:path>
            </a:pathLst>
          </a:custGeom>
          <a:solidFill>
            <a:srgbClr val="6C706F"/>
          </a:solidFill>
          <a:ln cap="flat" cmpd="sng" w="12700">
            <a:solidFill>
              <a:srgbClr val="F4F3E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6475382" y="1895968"/>
            <a:ext cx="624300" cy="246300"/>
          </a:xfrm>
          <a:prstGeom prst="rect">
            <a:avLst/>
          </a:prstGeom>
          <a:solidFill>
            <a:srgbClr val="6C706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Place</a:t>
            </a:r>
            <a:endParaRPr sz="1000"/>
          </a:p>
        </p:txBody>
      </p:sp>
      <p:sp>
        <p:nvSpPr>
          <p:cNvPr id="162" name="Google Shape;162;p19"/>
          <p:cNvSpPr/>
          <p:nvPr/>
        </p:nvSpPr>
        <p:spPr>
          <a:xfrm>
            <a:off x="6617260" y="1625585"/>
            <a:ext cx="210186" cy="225022"/>
          </a:xfrm>
          <a:custGeom>
            <a:rect b="b" l="l" r="r" t="t"/>
            <a:pathLst>
              <a:path extrusionOk="0" h="74" w="72">
                <a:moveTo>
                  <a:pt x="12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18" y="23"/>
                  <a:pt x="18" y="23"/>
                  <a:pt x="18" y="23"/>
                </a:cubicBezTo>
                <a:cubicBezTo>
                  <a:pt x="12" y="23"/>
                  <a:pt x="12" y="23"/>
                  <a:pt x="12" y="23"/>
                </a:cubicBezTo>
                <a:lnTo>
                  <a:pt x="12" y="16"/>
                </a:lnTo>
                <a:close/>
                <a:moveTo>
                  <a:pt x="25" y="23"/>
                </a:moveTo>
                <a:cubicBezTo>
                  <a:pt x="30" y="23"/>
                  <a:pt x="30" y="23"/>
                  <a:pt x="30" y="23"/>
                </a:cubicBezTo>
                <a:cubicBezTo>
                  <a:pt x="30" y="16"/>
                  <a:pt x="30" y="16"/>
                  <a:pt x="30" y="16"/>
                </a:cubicBezTo>
                <a:cubicBezTo>
                  <a:pt x="25" y="16"/>
                  <a:pt x="25" y="16"/>
                  <a:pt x="25" y="16"/>
                </a:cubicBezTo>
                <a:lnTo>
                  <a:pt x="25" y="23"/>
                </a:lnTo>
                <a:close/>
                <a:moveTo>
                  <a:pt x="12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18" y="29"/>
                  <a:pt x="18" y="29"/>
                  <a:pt x="18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37"/>
                </a:lnTo>
                <a:close/>
                <a:moveTo>
                  <a:pt x="25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29"/>
                  <a:pt x="30" y="29"/>
                  <a:pt x="30" y="29"/>
                </a:cubicBezTo>
                <a:cubicBezTo>
                  <a:pt x="25" y="29"/>
                  <a:pt x="25" y="29"/>
                  <a:pt x="25" y="29"/>
                </a:cubicBezTo>
                <a:lnTo>
                  <a:pt x="25" y="37"/>
                </a:lnTo>
                <a:close/>
                <a:moveTo>
                  <a:pt x="12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3"/>
                  <a:pt x="18" y="43"/>
                  <a:pt x="18" y="43"/>
                </a:cubicBezTo>
                <a:cubicBezTo>
                  <a:pt x="12" y="43"/>
                  <a:pt x="12" y="43"/>
                  <a:pt x="12" y="43"/>
                </a:cubicBezTo>
                <a:lnTo>
                  <a:pt x="12" y="50"/>
                </a:lnTo>
                <a:close/>
                <a:moveTo>
                  <a:pt x="25" y="50"/>
                </a:moveTo>
                <a:cubicBezTo>
                  <a:pt x="30" y="50"/>
                  <a:pt x="30" y="50"/>
                  <a:pt x="30" y="50"/>
                </a:cubicBezTo>
                <a:cubicBezTo>
                  <a:pt x="30" y="43"/>
                  <a:pt x="30" y="43"/>
                  <a:pt x="30" y="43"/>
                </a:cubicBezTo>
                <a:cubicBezTo>
                  <a:pt x="25" y="43"/>
                  <a:pt x="25" y="43"/>
                  <a:pt x="25" y="43"/>
                </a:cubicBezTo>
                <a:lnTo>
                  <a:pt x="25" y="50"/>
                </a:lnTo>
                <a:close/>
                <a:moveTo>
                  <a:pt x="69" y="29"/>
                </a:moveTo>
                <a:cubicBezTo>
                  <a:pt x="69" y="64"/>
                  <a:pt x="69" y="64"/>
                  <a:pt x="6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4"/>
                  <a:pt x="72" y="65"/>
                  <a:pt x="72" y="66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3"/>
                  <a:pt x="71" y="74"/>
                  <a:pt x="7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0" y="73"/>
                  <a:pt x="0" y="72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2" y="2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1" y="10"/>
                  <a:pt x="40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9"/>
                  <a:pt x="39" y="19"/>
                  <a:pt x="3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6"/>
                  <a:pt x="41" y="15"/>
                  <a:pt x="4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5"/>
                  <a:pt x="54" y="16"/>
                  <a:pt x="54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2"/>
                  <a:pt x="57" y="11"/>
                  <a:pt x="58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4" y="11"/>
                  <a:pt x="65" y="12"/>
                  <a:pt x="65" y="13"/>
                </a:cubicBezTo>
                <a:cubicBezTo>
                  <a:pt x="65" y="19"/>
                  <a:pt x="65" y="19"/>
                  <a:pt x="65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1" y="19"/>
                  <a:pt x="72" y="20"/>
                  <a:pt x="72" y="21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8"/>
                  <a:pt x="71" y="29"/>
                  <a:pt x="70" y="29"/>
                </a:cubicBezTo>
                <a:lnTo>
                  <a:pt x="69" y="29"/>
                </a:lnTo>
                <a:close/>
                <a:moveTo>
                  <a:pt x="31" y="71"/>
                </a:moveTo>
                <a:cubicBezTo>
                  <a:pt x="33" y="71"/>
                  <a:pt x="33" y="71"/>
                  <a:pt x="33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67"/>
                  <a:pt x="39" y="67"/>
                  <a:pt x="39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3" y="67"/>
                  <a:pt x="33" y="67"/>
                  <a:pt x="33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71"/>
                  <a:pt x="3" y="71"/>
                  <a:pt x="3" y="71"/>
                </a:cubicBezTo>
                <a:lnTo>
                  <a:pt x="31" y="71"/>
                </a:lnTo>
                <a:close/>
                <a:moveTo>
                  <a:pt x="36" y="22"/>
                </a:moveTo>
                <a:cubicBezTo>
                  <a:pt x="36" y="20"/>
                  <a:pt x="36" y="20"/>
                  <a:pt x="36" y="20"/>
                </a:cubicBezTo>
                <a:cubicBezTo>
                  <a:pt x="36" y="9"/>
                  <a:pt x="36" y="9"/>
                  <a:pt x="3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65"/>
                  <a:pt x="6" y="65"/>
                  <a:pt x="6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6"/>
                  <a:pt x="36" y="26"/>
                  <a:pt x="36" y="26"/>
                </a:cubicBezTo>
                <a:lnTo>
                  <a:pt x="36" y="22"/>
                </a:lnTo>
                <a:close/>
                <a:moveTo>
                  <a:pt x="39" y="3"/>
                </a:moveTo>
                <a:cubicBezTo>
                  <a:pt x="3" y="3"/>
                  <a:pt x="3" y="3"/>
                  <a:pt x="3" y="3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5" y="7"/>
                  <a:pt x="5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3"/>
                </a:lnTo>
                <a:close/>
                <a:moveTo>
                  <a:pt x="41" y="71"/>
                </a:moveTo>
                <a:cubicBezTo>
                  <a:pt x="69" y="71"/>
                  <a:pt x="69" y="71"/>
                  <a:pt x="69" y="71"/>
                </a:cubicBezTo>
                <a:cubicBezTo>
                  <a:pt x="69" y="67"/>
                  <a:pt x="69" y="67"/>
                  <a:pt x="69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41" y="67"/>
                  <a:pt x="41" y="67"/>
                  <a:pt x="41" y="67"/>
                </a:cubicBezTo>
                <a:lnTo>
                  <a:pt x="41" y="71"/>
                </a:lnTo>
                <a:close/>
                <a:moveTo>
                  <a:pt x="66" y="28"/>
                </a:moveTo>
                <a:cubicBezTo>
                  <a:pt x="38" y="28"/>
                  <a:pt x="38" y="28"/>
                  <a:pt x="38" y="28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66" y="65"/>
                  <a:pt x="66" y="65"/>
                  <a:pt x="66" y="65"/>
                </a:cubicBezTo>
                <a:lnTo>
                  <a:pt x="66" y="28"/>
                </a:lnTo>
                <a:close/>
                <a:moveTo>
                  <a:pt x="67" y="26"/>
                </a:moveTo>
                <a:cubicBezTo>
                  <a:pt x="69" y="26"/>
                  <a:pt x="69" y="26"/>
                  <a:pt x="69" y="26"/>
                </a:cubicBezTo>
                <a:cubicBezTo>
                  <a:pt x="69" y="22"/>
                  <a:pt x="69" y="22"/>
                  <a:pt x="69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6"/>
                  <a:pt x="38" y="26"/>
                  <a:pt x="38" y="26"/>
                </a:cubicBezTo>
                <a:lnTo>
                  <a:pt x="67" y="26"/>
                </a:lnTo>
                <a:close/>
                <a:moveTo>
                  <a:pt x="51" y="20"/>
                </a:moveTo>
                <a:cubicBezTo>
                  <a:pt x="51" y="18"/>
                  <a:pt x="51" y="18"/>
                  <a:pt x="51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20"/>
                  <a:pt x="43" y="20"/>
                  <a:pt x="43" y="20"/>
                </a:cubicBezTo>
                <a:lnTo>
                  <a:pt x="51" y="20"/>
                </a:lnTo>
                <a:close/>
                <a:moveTo>
                  <a:pt x="62" y="20"/>
                </a:moveTo>
                <a:cubicBezTo>
                  <a:pt x="62" y="14"/>
                  <a:pt x="62" y="14"/>
                  <a:pt x="62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20"/>
                  <a:pt x="59" y="20"/>
                  <a:pt x="59" y="20"/>
                </a:cubicBezTo>
                <a:lnTo>
                  <a:pt x="62" y="20"/>
                </a:lnTo>
                <a:close/>
                <a:moveTo>
                  <a:pt x="60" y="33"/>
                </a:moveTo>
                <a:cubicBezTo>
                  <a:pt x="54" y="33"/>
                  <a:pt x="54" y="33"/>
                  <a:pt x="54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60" y="41"/>
                  <a:pt x="60" y="41"/>
                  <a:pt x="60" y="41"/>
                </a:cubicBezTo>
                <a:lnTo>
                  <a:pt x="60" y="33"/>
                </a:lnTo>
                <a:close/>
                <a:moveTo>
                  <a:pt x="49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4" y="41"/>
                  <a:pt x="44" y="41"/>
                  <a:pt x="44" y="41"/>
                </a:cubicBezTo>
                <a:cubicBezTo>
                  <a:pt x="49" y="41"/>
                  <a:pt x="49" y="41"/>
                  <a:pt x="49" y="41"/>
                </a:cubicBezTo>
                <a:lnTo>
                  <a:pt x="49" y="33"/>
                </a:lnTo>
                <a:close/>
                <a:moveTo>
                  <a:pt x="60" y="47"/>
                </a:moveTo>
                <a:cubicBezTo>
                  <a:pt x="54" y="47"/>
                  <a:pt x="54" y="47"/>
                  <a:pt x="54" y="47"/>
                </a:cubicBezTo>
                <a:cubicBezTo>
                  <a:pt x="54" y="54"/>
                  <a:pt x="54" y="54"/>
                  <a:pt x="54" y="54"/>
                </a:cubicBezTo>
                <a:cubicBezTo>
                  <a:pt x="60" y="54"/>
                  <a:pt x="60" y="54"/>
                  <a:pt x="60" y="54"/>
                </a:cubicBezTo>
                <a:lnTo>
                  <a:pt x="60" y="47"/>
                </a:lnTo>
                <a:close/>
                <a:moveTo>
                  <a:pt x="49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54"/>
                  <a:pt x="44" y="54"/>
                  <a:pt x="44" y="54"/>
                </a:cubicBezTo>
                <a:cubicBezTo>
                  <a:pt x="49" y="54"/>
                  <a:pt x="49" y="54"/>
                  <a:pt x="49" y="54"/>
                </a:cubicBezTo>
                <a:lnTo>
                  <a:pt x="49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sz="47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4938267" y="1345256"/>
            <a:ext cx="1522570" cy="1644820"/>
          </a:xfrm>
          <a:custGeom>
            <a:rect b="b" l="l" r="r" t="t"/>
            <a:pathLst>
              <a:path extrusionOk="0" h="2819400" w="2609850">
                <a:moveTo>
                  <a:pt x="0" y="1567244"/>
                </a:moveTo>
                <a:lnTo>
                  <a:pt x="2609945" y="2823877"/>
                </a:lnTo>
                <a:lnTo>
                  <a:pt x="1965198" y="0"/>
                </a:lnTo>
                <a:cubicBezTo>
                  <a:pt x="1097375" y="197358"/>
                  <a:pt x="377666" y="784289"/>
                  <a:pt x="0" y="1567244"/>
                </a:cubicBezTo>
                <a:close/>
              </a:path>
            </a:pathLst>
          </a:custGeom>
          <a:solidFill>
            <a:srgbClr val="6C706F"/>
          </a:solidFill>
          <a:ln cap="flat" cmpd="sng" w="12700">
            <a:solidFill>
              <a:srgbClr val="F4F3E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5528137" y="2071854"/>
            <a:ext cx="547800" cy="246300"/>
          </a:xfrm>
          <a:prstGeom prst="rect">
            <a:avLst/>
          </a:prstGeom>
          <a:solidFill>
            <a:srgbClr val="6C706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 sz="1000"/>
          </a:p>
        </p:txBody>
      </p:sp>
      <p:sp>
        <p:nvSpPr>
          <p:cNvPr id="165" name="Google Shape;165;p19"/>
          <p:cNvSpPr/>
          <p:nvPr/>
        </p:nvSpPr>
        <p:spPr>
          <a:xfrm>
            <a:off x="5637677" y="1874245"/>
            <a:ext cx="233148" cy="148358"/>
          </a:xfrm>
          <a:custGeom>
            <a:rect b="b" l="l" r="r" t="t"/>
            <a:pathLst>
              <a:path extrusionOk="0" h="21600" w="2160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sz="47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4771047" y="2261175"/>
            <a:ext cx="1689275" cy="1461445"/>
          </a:xfrm>
          <a:custGeom>
            <a:rect b="b" l="l" r="r" t="t"/>
            <a:pathLst>
              <a:path extrusionOk="0" h="2505075" w="2895600">
                <a:moveTo>
                  <a:pt x="0" y="1256633"/>
                </a:moveTo>
                <a:cubicBezTo>
                  <a:pt x="0" y="1707070"/>
                  <a:pt x="102870" y="2133505"/>
                  <a:pt x="286417" y="2513648"/>
                </a:cubicBezTo>
                <a:lnTo>
                  <a:pt x="2896076" y="1256633"/>
                </a:lnTo>
                <a:lnTo>
                  <a:pt x="286131" y="0"/>
                </a:lnTo>
                <a:cubicBezTo>
                  <a:pt x="102775" y="380143"/>
                  <a:pt x="0" y="806386"/>
                  <a:pt x="0" y="1256633"/>
                </a:cubicBezTo>
                <a:close/>
              </a:path>
            </a:pathLst>
          </a:custGeom>
          <a:solidFill>
            <a:srgbClr val="6C706F"/>
          </a:solidFill>
          <a:ln cap="flat" cmpd="sng" w="12700">
            <a:solidFill>
              <a:srgbClr val="F4F3E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4971136" y="3006520"/>
            <a:ext cx="774900" cy="246300"/>
          </a:xfrm>
          <a:prstGeom prst="rect">
            <a:avLst/>
          </a:prstGeom>
          <a:solidFill>
            <a:srgbClr val="6C706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endParaRPr sz="1000"/>
          </a:p>
        </p:txBody>
      </p:sp>
      <p:sp>
        <p:nvSpPr>
          <p:cNvPr id="168" name="Google Shape;168;p19"/>
          <p:cNvSpPr/>
          <p:nvPr/>
        </p:nvSpPr>
        <p:spPr>
          <a:xfrm>
            <a:off x="5198883" y="2804778"/>
            <a:ext cx="171968" cy="156369"/>
          </a:xfrm>
          <a:custGeom>
            <a:rect b="b" l="l" r="r" t="t"/>
            <a:pathLst>
              <a:path extrusionOk="0" h="21144" w="2160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6463498" y="2995568"/>
            <a:ext cx="1689275" cy="1316968"/>
          </a:xfrm>
          <a:custGeom>
            <a:rect b="b" l="l" r="r" t="t"/>
            <a:pathLst>
              <a:path extrusionOk="0" h="2257425" w="2895600">
                <a:moveTo>
                  <a:pt x="0" y="0"/>
                </a:moveTo>
                <a:lnTo>
                  <a:pt x="1805940" y="2263902"/>
                </a:lnTo>
                <a:cubicBezTo>
                  <a:pt x="2470309" y="1733264"/>
                  <a:pt x="2895981" y="916400"/>
                  <a:pt x="289598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cap="flat" cmpd="sng" w="12700">
            <a:solidFill>
              <a:srgbClr val="F4F3E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7125205" y="3440010"/>
            <a:ext cx="77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Physical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Evidence</a:t>
            </a:r>
            <a:endParaRPr sz="1000"/>
          </a:p>
        </p:txBody>
      </p:sp>
      <p:sp>
        <p:nvSpPr>
          <p:cNvPr id="171" name="Google Shape;171;p19"/>
          <p:cNvSpPr/>
          <p:nvPr/>
        </p:nvSpPr>
        <p:spPr>
          <a:xfrm>
            <a:off x="7437127" y="3193628"/>
            <a:ext cx="216377" cy="177027"/>
          </a:xfrm>
          <a:custGeom>
            <a:rect b="b" l="l" r="r" t="t"/>
            <a:pathLst>
              <a:path extrusionOk="0" h="21600" w="2160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6087034" y="2995569"/>
            <a:ext cx="1428104" cy="1689275"/>
          </a:xfrm>
          <a:custGeom>
            <a:rect b="b" l="l" r="r" t="t"/>
            <a:pathLst>
              <a:path extrusionOk="0" h="2895600" w="2447925">
                <a:moveTo>
                  <a:pt x="0" y="2824068"/>
                </a:moveTo>
                <a:cubicBezTo>
                  <a:pt x="207169" y="2871121"/>
                  <a:pt x="422720" y="2896077"/>
                  <a:pt x="644176" y="2896077"/>
                </a:cubicBezTo>
                <a:cubicBezTo>
                  <a:pt x="1327214" y="2896077"/>
                  <a:pt x="1954911" y="2659475"/>
                  <a:pt x="2450116" y="2263902"/>
                </a:cubicBezTo>
                <a:lnTo>
                  <a:pt x="644176" y="0"/>
                </a:lnTo>
                <a:lnTo>
                  <a:pt x="0" y="2824068"/>
                </a:lnTo>
                <a:close/>
              </a:path>
            </a:pathLst>
          </a:custGeom>
          <a:solidFill>
            <a:srgbClr val="000000"/>
          </a:solidFill>
          <a:ln cap="flat" cmpd="sng" w="12700">
            <a:solidFill>
              <a:srgbClr val="F4F3E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6329150" y="4114925"/>
            <a:ext cx="774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Process</a:t>
            </a:r>
            <a:endParaRPr sz="1000"/>
          </a:p>
        </p:txBody>
      </p:sp>
      <p:sp>
        <p:nvSpPr>
          <p:cNvPr id="174" name="Google Shape;174;p19"/>
          <p:cNvSpPr/>
          <p:nvPr/>
        </p:nvSpPr>
        <p:spPr>
          <a:xfrm>
            <a:off x="6623002" y="3900745"/>
            <a:ext cx="216528" cy="137672"/>
          </a:xfrm>
          <a:custGeom>
            <a:rect b="b" l="l" r="r" t="t"/>
            <a:pathLst>
              <a:path extrusionOk="0" h="120000" w="120000">
                <a:moveTo>
                  <a:pt x="88638" y="8572"/>
                </a:moveTo>
                <a:cubicBezTo>
                  <a:pt x="71316" y="8572"/>
                  <a:pt x="57272" y="30638"/>
                  <a:pt x="57272" y="57855"/>
                </a:cubicBezTo>
                <a:lnTo>
                  <a:pt x="57272" y="62144"/>
                </a:lnTo>
                <a:cubicBezTo>
                  <a:pt x="57272" y="84627"/>
                  <a:pt x="45672" y="102855"/>
                  <a:pt x="31361" y="102855"/>
                </a:cubicBezTo>
                <a:cubicBezTo>
                  <a:pt x="17055" y="102855"/>
                  <a:pt x="5455" y="84627"/>
                  <a:pt x="5455" y="62144"/>
                </a:cubicBezTo>
                <a:lnTo>
                  <a:pt x="5455" y="57855"/>
                </a:lnTo>
                <a:cubicBezTo>
                  <a:pt x="5455" y="35372"/>
                  <a:pt x="17055" y="17144"/>
                  <a:pt x="31361" y="17144"/>
                </a:cubicBezTo>
                <a:cubicBezTo>
                  <a:pt x="37055" y="17144"/>
                  <a:pt x="42083" y="20166"/>
                  <a:pt x="46227" y="25716"/>
                </a:cubicBezTo>
                <a:lnTo>
                  <a:pt x="35455" y="25716"/>
                </a:lnTo>
                <a:cubicBezTo>
                  <a:pt x="33944" y="25716"/>
                  <a:pt x="32727" y="27633"/>
                  <a:pt x="32727" y="30000"/>
                </a:cubicBezTo>
                <a:cubicBezTo>
                  <a:pt x="32727" y="32366"/>
                  <a:pt x="33944" y="34283"/>
                  <a:pt x="35455" y="34283"/>
                </a:cubicBezTo>
                <a:lnTo>
                  <a:pt x="51816" y="34283"/>
                </a:lnTo>
                <a:cubicBezTo>
                  <a:pt x="53327" y="34283"/>
                  <a:pt x="54544" y="32366"/>
                  <a:pt x="54544" y="30000"/>
                </a:cubicBezTo>
                <a:lnTo>
                  <a:pt x="54544" y="4283"/>
                </a:lnTo>
                <a:cubicBezTo>
                  <a:pt x="54544" y="1922"/>
                  <a:pt x="53327" y="0"/>
                  <a:pt x="51816" y="0"/>
                </a:cubicBezTo>
                <a:cubicBezTo>
                  <a:pt x="50311" y="0"/>
                  <a:pt x="49088" y="1922"/>
                  <a:pt x="49088" y="4283"/>
                </a:cubicBezTo>
                <a:lnTo>
                  <a:pt x="49088" y="18450"/>
                </a:lnTo>
                <a:cubicBezTo>
                  <a:pt x="43772" y="12000"/>
                  <a:pt x="37255" y="8572"/>
                  <a:pt x="31361" y="8572"/>
                </a:cubicBezTo>
                <a:cubicBezTo>
                  <a:pt x="14038" y="8572"/>
                  <a:pt x="0" y="30638"/>
                  <a:pt x="0" y="57855"/>
                </a:cubicBezTo>
                <a:lnTo>
                  <a:pt x="0" y="62144"/>
                </a:lnTo>
                <a:cubicBezTo>
                  <a:pt x="0" y="89361"/>
                  <a:pt x="14038" y="111427"/>
                  <a:pt x="31361" y="111427"/>
                </a:cubicBezTo>
                <a:cubicBezTo>
                  <a:pt x="48683" y="111427"/>
                  <a:pt x="62727" y="89361"/>
                  <a:pt x="62727" y="62144"/>
                </a:cubicBezTo>
                <a:lnTo>
                  <a:pt x="62727" y="57855"/>
                </a:lnTo>
                <a:cubicBezTo>
                  <a:pt x="62727" y="35372"/>
                  <a:pt x="74327" y="17144"/>
                  <a:pt x="88638" y="17144"/>
                </a:cubicBezTo>
                <a:cubicBezTo>
                  <a:pt x="102944" y="17144"/>
                  <a:pt x="114544" y="35372"/>
                  <a:pt x="114544" y="57855"/>
                </a:cubicBezTo>
                <a:lnTo>
                  <a:pt x="114544" y="62144"/>
                </a:lnTo>
                <a:cubicBezTo>
                  <a:pt x="114544" y="84627"/>
                  <a:pt x="102944" y="102855"/>
                  <a:pt x="88638" y="102855"/>
                </a:cubicBezTo>
                <a:cubicBezTo>
                  <a:pt x="82944" y="102855"/>
                  <a:pt x="77916" y="99833"/>
                  <a:pt x="73772" y="94283"/>
                </a:cubicBezTo>
                <a:lnTo>
                  <a:pt x="84544" y="94283"/>
                </a:lnTo>
                <a:cubicBezTo>
                  <a:pt x="86055" y="94283"/>
                  <a:pt x="87272" y="92366"/>
                  <a:pt x="87272" y="90000"/>
                </a:cubicBezTo>
                <a:cubicBezTo>
                  <a:pt x="87272" y="87633"/>
                  <a:pt x="86055" y="85716"/>
                  <a:pt x="84544" y="85716"/>
                </a:cubicBezTo>
                <a:lnTo>
                  <a:pt x="68183" y="85716"/>
                </a:lnTo>
                <a:cubicBezTo>
                  <a:pt x="66672" y="85716"/>
                  <a:pt x="65455" y="87633"/>
                  <a:pt x="65455" y="90000"/>
                </a:cubicBezTo>
                <a:lnTo>
                  <a:pt x="65455" y="115716"/>
                </a:lnTo>
                <a:cubicBezTo>
                  <a:pt x="65455" y="118083"/>
                  <a:pt x="66672" y="120000"/>
                  <a:pt x="68183" y="120000"/>
                </a:cubicBezTo>
                <a:cubicBezTo>
                  <a:pt x="69688" y="120000"/>
                  <a:pt x="70911" y="118083"/>
                  <a:pt x="70911" y="115716"/>
                </a:cubicBezTo>
                <a:lnTo>
                  <a:pt x="70911" y="101550"/>
                </a:lnTo>
                <a:cubicBezTo>
                  <a:pt x="76227" y="108005"/>
                  <a:pt x="82744" y="111427"/>
                  <a:pt x="88638" y="111427"/>
                </a:cubicBezTo>
                <a:cubicBezTo>
                  <a:pt x="105961" y="111427"/>
                  <a:pt x="120000" y="89361"/>
                  <a:pt x="120000" y="62144"/>
                </a:cubicBezTo>
                <a:lnTo>
                  <a:pt x="120000" y="57855"/>
                </a:lnTo>
                <a:cubicBezTo>
                  <a:pt x="120000" y="30638"/>
                  <a:pt x="105961" y="8572"/>
                  <a:pt x="88638" y="857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sz="47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4938433" y="2995623"/>
            <a:ext cx="1517013" cy="1644820"/>
          </a:xfrm>
          <a:custGeom>
            <a:rect b="b" l="l" r="r" t="t"/>
            <a:pathLst>
              <a:path extrusionOk="0" h="2819400" w="2600325">
                <a:moveTo>
                  <a:pt x="1965389" y="2823973"/>
                </a:moveTo>
                <a:lnTo>
                  <a:pt x="2609564" y="0"/>
                </a:lnTo>
                <a:lnTo>
                  <a:pt x="0" y="1257014"/>
                </a:lnTo>
                <a:cubicBezTo>
                  <a:pt x="377762" y="2039874"/>
                  <a:pt x="1097566" y="2626805"/>
                  <a:pt x="1965389" y="2823973"/>
                </a:cubicBezTo>
                <a:close/>
              </a:path>
            </a:pathLst>
          </a:custGeom>
          <a:solidFill>
            <a:srgbClr val="000000"/>
          </a:solidFill>
          <a:ln cap="flat" cmpd="sng" w="12700">
            <a:solidFill>
              <a:srgbClr val="F4F3E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5365068" y="3913253"/>
            <a:ext cx="654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People</a:t>
            </a:r>
            <a:endParaRPr sz="1000"/>
          </a:p>
        </p:txBody>
      </p:sp>
      <p:sp>
        <p:nvSpPr>
          <p:cNvPr id="177" name="Google Shape;177;p19"/>
          <p:cNvSpPr/>
          <p:nvPr/>
        </p:nvSpPr>
        <p:spPr>
          <a:xfrm>
            <a:off x="5629448" y="3644120"/>
            <a:ext cx="217162" cy="217173"/>
          </a:xfrm>
          <a:custGeom>
            <a:rect b="b" l="l" r="r" t="t"/>
            <a:pathLst>
              <a:path extrusionOk="0" h="21600" w="21373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sz="47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8" name="Google Shape;178;p19"/>
          <p:cNvGrpSpPr/>
          <p:nvPr/>
        </p:nvGrpSpPr>
        <p:grpSpPr>
          <a:xfrm>
            <a:off x="5801577" y="2322577"/>
            <a:ext cx="1318531" cy="954827"/>
            <a:chOff x="7951180" y="2897204"/>
            <a:chExt cx="1519921" cy="1100665"/>
          </a:xfrm>
        </p:grpSpPr>
        <p:sp>
          <p:nvSpPr>
            <p:cNvPr id="179" name="Google Shape;179;p19"/>
            <p:cNvSpPr/>
            <p:nvPr/>
          </p:nvSpPr>
          <p:spPr>
            <a:xfrm>
              <a:off x="7951180" y="2908044"/>
              <a:ext cx="1519921" cy="1089825"/>
            </a:xfrm>
            <a:custGeom>
              <a:rect b="b" l="l" r="r" t="t"/>
              <a:pathLst>
                <a:path extrusionOk="0" h="1089825" w="1519921">
                  <a:moveTo>
                    <a:pt x="759960" y="0"/>
                  </a:moveTo>
                  <a:cubicBezTo>
                    <a:pt x="894373" y="0"/>
                    <a:pt x="1020603" y="34911"/>
                    <a:pt x="1130130" y="96128"/>
                  </a:cubicBezTo>
                  <a:lnTo>
                    <a:pt x="1233773" y="165794"/>
                  </a:lnTo>
                  <a:lnTo>
                    <a:pt x="1233773" y="165794"/>
                  </a:lnTo>
                  <a:cubicBezTo>
                    <a:pt x="1408166" y="305068"/>
                    <a:pt x="1519946" y="519454"/>
                    <a:pt x="1519921" y="759960"/>
                  </a:cubicBezTo>
                  <a:lnTo>
                    <a:pt x="759986" y="759960"/>
                  </a:lnTo>
                  <a:lnTo>
                    <a:pt x="759986" y="759960"/>
                  </a:lnTo>
                  <a:lnTo>
                    <a:pt x="759986" y="759960"/>
                  </a:lnTo>
                  <a:lnTo>
                    <a:pt x="759985" y="759960"/>
                  </a:lnTo>
                  <a:lnTo>
                    <a:pt x="759986" y="759960"/>
                  </a:lnTo>
                  <a:lnTo>
                    <a:pt x="75162" y="1089825"/>
                  </a:lnTo>
                  <a:cubicBezTo>
                    <a:pt x="26995" y="990068"/>
                    <a:pt x="0" y="878164"/>
                    <a:pt x="0" y="759960"/>
                  </a:cubicBezTo>
                  <a:cubicBezTo>
                    <a:pt x="0" y="641807"/>
                    <a:pt x="26970" y="529953"/>
                    <a:pt x="75087" y="430196"/>
                  </a:cubicBezTo>
                  <a:lnTo>
                    <a:pt x="759957" y="759946"/>
                  </a:lnTo>
                  <a:lnTo>
                    <a:pt x="759957" y="759946"/>
                  </a:lnTo>
                  <a:lnTo>
                    <a:pt x="75086" y="430195"/>
                  </a:lnTo>
                  <a:cubicBezTo>
                    <a:pt x="174193" y="224733"/>
                    <a:pt x="363058" y="70711"/>
                    <a:pt x="590792" y="18921"/>
                  </a:cubicBezTo>
                  <a:lnTo>
                    <a:pt x="590792" y="18921"/>
                  </a:lnTo>
                  <a:lnTo>
                    <a:pt x="673960" y="4821"/>
                  </a:lnTo>
                  <a:cubicBezTo>
                    <a:pt x="702183" y="1637"/>
                    <a:pt x="730878" y="0"/>
                    <a:pt x="7599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0" name="Google Shape;180;p19"/>
            <p:cNvSpPr txBox="1"/>
            <p:nvPr/>
          </p:nvSpPr>
          <p:spPr>
            <a:xfrm rot="-848923">
              <a:off x="8392660" y="2938461"/>
              <a:ext cx="370644" cy="2660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4P</a:t>
              </a:r>
              <a:endParaRPr sz="900">
                <a:solidFill>
                  <a:srgbClr val="FFFFFF"/>
                </a:solidFill>
              </a:endParaRPr>
            </a:p>
          </p:txBody>
        </p:sp>
      </p:grpSp>
      <p:grpSp>
        <p:nvGrpSpPr>
          <p:cNvPr id="181" name="Google Shape;181;p19"/>
          <p:cNvGrpSpPr/>
          <p:nvPr/>
        </p:nvGrpSpPr>
        <p:grpSpPr>
          <a:xfrm>
            <a:off x="5866779" y="2991246"/>
            <a:ext cx="1253329" cy="659288"/>
            <a:chOff x="8026340" y="3668004"/>
            <a:chExt cx="1444760" cy="759986"/>
          </a:xfrm>
        </p:grpSpPr>
        <p:sp>
          <p:nvSpPr>
            <p:cNvPr id="182" name="Google Shape;182;p19"/>
            <p:cNvSpPr/>
            <p:nvPr/>
          </p:nvSpPr>
          <p:spPr>
            <a:xfrm>
              <a:off x="8026340" y="3668004"/>
              <a:ext cx="1444760" cy="759986"/>
            </a:xfrm>
            <a:custGeom>
              <a:rect b="b" l="l" r="r" t="t"/>
              <a:pathLst>
                <a:path extrusionOk="0" h="759986" w="1444760">
                  <a:moveTo>
                    <a:pt x="684799" y="0"/>
                  </a:moveTo>
                  <a:lnTo>
                    <a:pt x="684800" y="0"/>
                  </a:lnTo>
                  <a:lnTo>
                    <a:pt x="1444760" y="0"/>
                  </a:lnTo>
                  <a:cubicBezTo>
                    <a:pt x="1444760" y="180361"/>
                    <a:pt x="1381926" y="346029"/>
                    <a:pt x="1276958" y="476336"/>
                  </a:cubicBezTo>
                  <a:lnTo>
                    <a:pt x="1158712" y="594091"/>
                  </a:lnTo>
                  <a:lnTo>
                    <a:pt x="1158713" y="594092"/>
                  </a:lnTo>
                  <a:cubicBezTo>
                    <a:pt x="1028762" y="697897"/>
                    <a:pt x="864042" y="759986"/>
                    <a:pt x="684800" y="759986"/>
                  </a:cubicBezTo>
                  <a:cubicBezTo>
                    <a:pt x="626686" y="759986"/>
                    <a:pt x="570121" y="753437"/>
                    <a:pt x="515756" y="741090"/>
                  </a:cubicBezTo>
                  <a:lnTo>
                    <a:pt x="519748" y="723590"/>
                  </a:lnTo>
                  <a:lnTo>
                    <a:pt x="515756" y="741089"/>
                  </a:lnTo>
                  <a:cubicBezTo>
                    <a:pt x="288022" y="689349"/>
                    <a:pt x="99132" y="535327"/>
                    <a:pt x="0" y="329890"/>
                  </a:cubicBezTo>
                  <a:lnTo>
                    <a:pt x="684794" y="28"/>
                  </a:lnTo>
                  <a:lnTo>
                    <a:pt x="684800" y="1"/>
                  </a:lnTo>
                  <a:close/>
                </a:path>
              </a:pathLst>
            </a:custGeom>
            <a:solidFill>
              <a:srgbClr val="6C706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" name="Google Shape;183;p19"/>
            <p:cNvSpPr txBox="1"/>
            <p:nvPr/>
          </p:nvSpPr>
          <p:spPr>
            <a:xfrm rot="-784747">
              <a:off x="8671242" y="4113106"/>
              <a:ext cx="365892" cy="266122"/>
            </a:xfrm>
            <a:prstGeom prst="rect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3P</a:t>
              </a:r>
              <a:endParaRPr sz="900">
                <a:solidFill>
                  <a:srgbClr val="FFFFFF"/>
                </a:solidFill>
              </a:endParaRPr>
            </a:p>
          </p:txBody>
        </p:sp>
      </p:grpSp>
      <p:sp>
        <p:nvSpPr>
          <p:cNvPr id="184" name="Google Shape;184;p19"/>
          <p:cNvSpPr/>
          <p:nvPr/>
        </p:nvSpPr>
        <p:spPr>
          <a:xfrm>
            <a:off x="6076222" y="2605581"/>
            <a:ext cx="774900" cy="7749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F4F3E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19100" sx="102000" rotWithShape="0" algn="ctr" sy="102000">
              <a:srgbClr val="000000">
                <a:alpha val="2471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7P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311246" y="4740776"/>
            <a:ext cx="3392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Classic Consumer Goods Marketing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5089676" y="4740789"/>
            <a:ext cx="2748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Expanded Service Marketing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4 P’S marketing mix</a:t>
            </a:r>
            <a:endParaRPr/>
          </a:p>
        </p:txBody>
      </p:sp>
      <p:sp>
        <p:nvSpPr>
          <p:cNvPr id="192" name="Google Shape;192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2300684" y="1745133"/>
            <a:ext cx="1988100" cy="638700"/>
          </a:xfrm>
          <a:prstGeom prst="chevron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4180992" y="1745133"/>
            <a:ext cx="1988100" cy="638700"/>
          </a:xfrm>
          <a:prstGeom prst="chevron">
            <a:avLst>
              <a:gd fmla="val 50000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6067417" y="1745133"/>
            <a:ext cx="1988100" cy="638700"/>
          </a:xfrm>
          <a:prstGeom prst="chevron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411200" y="1745133"/>
            <a:ext cx="1988100" cy="638700"/>
          </a:xfrm>
          <a:prstGeom prst="chevron">
            <a:avLst>
              <a:gd fmla="val 50000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417317" y="2525861"/>
            <a:ext cx="1877100" cy="26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Features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Quality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143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900"/>
              <a:buFont typeface="Poppins"/>
              <a:buChar char="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Packaging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2294398" y="2525861"/>
            <a:ext cx="1877100" cy="26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Discounts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Payment terms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143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900"/>
              <a:buFont typeface="Poppins"/>
              <a:buChar char="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Allowances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4176446" y="2525861"/>
            <a:ext cx="1877100" cy="26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Transportation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Inventory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143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900"/>
              <a:buFont typeface="Poppins"/>
              <a:buChar char="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Market coverage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6053696" y="2525861"/>
            <a:ext cx="1877100" cy="26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Public relations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Direct marketing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143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900"/>
              <a:buFont typeface="Poppins"/>
              <a:buChar char="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Advertising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417317" y="1893293"/>
            <a:ext cx="19881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</a:t>
            </a:r>
            <a:endParaRPr sz="10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2365616" y="1893293"/>
            <a:ext cx="19230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Price</a:t>
            </a:r>
            <a:endParaRPr sz="10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4226085" y="1893293"/>
            <a:ext cx="19428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Place</a:t>
            </a:r>
            <a:endParaRPr sz="10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6111697" y="1893293"/>
            <a:ext cx="19428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Promotion</a:t>
            </a:r>
            <a:endParaRPr sz="10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/>
          <p:nvPr>
            <p:ph type="title"/>
          </p:nvPr>
        </p:nvSpPr>
        <p:spPr>
          <a:xfrm>
            <a:off x="413650" y="833575"/>
            <a:ext cx="25767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7</a:t>
            </a:r>
            <a:r>
              <a:rPr lang="en"/>
              <a:t> P’S marketing mix</a:t>
            </a:r>
            <a:endParaRPr/>
          </a:p>
        </p:txBody>
      </p:sp>
      <p:sp>
        <p:nvSpPr>
          <p:cNvPr id="210" name="Google Shape;210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5429151" y="4716734"/>
            <a:ext cx="256770" cy="210114"/>
          </a:xfrm>
          <a:custGeom>
            <a:rect b="b" l="l" r="r" t="t"/>
            <a:pathLst>
              <a:path extrusionOk="0" h="21600" w="2160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t/>
            </a:r>
            <a:endParaRPr b="1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5208228" y="4329508"/>
            <a:ext cx="894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People</a:t>
            </a:r>
            <a:endParaRPr sz="1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21"/>
          <p:cNvSpPr/>
          <p:nvPr/>
        </p:nvSpPr>
        <p:spPr>
          <a:xfrm flipH="1">
            <a:off x="4625356" y="1165813"/>
            <a:ext cx="3507000" cy="3507000"/>
          </a:xfrm>
          <a:prstGeom prst="arc">
            <a:avLst>
              <a:gd fmla="val 17070517" name="adj1"/>
              <a:gd fmla="val 18459967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4" name="Google Shape;214;p21"/>
          <p:cNvSpPr/>
          <p:nvPr/>
        </p:nvSpPr>
        <p:spPr>
          <a:xfrm flipH="1">
            <a:off x="4625356" y="1165813"/>
            <a:ext cx="3507000" cy="3507000"/>
          </a:xfrm>
          <a:prstGeom prst="arc">
            <a:avLst>
              <a:gd fmla="val 13657676" name="adj1"/>
              <a:gd fmla="val 15527389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5" name="Google Shape;215;p21"/>
          <p:cNvSpPr/>
          <p:nvPr/>
        </p:nvSpPr>
        <p:spPr>
          <a:xfrm flipH="1">
            <a:off x="4625356" y="1165813"/>
            <a:ext cx="3507000" cy="3507000"/>
          </a:xfrm>
          <a:prstGeom prst="arc">
            <a:avLst>
              <a:gd fmla="val 10468725" name="adj1"/>
              <a:gd fmla="val 12557959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21"/>
          <p:cNvSpPr/>
          <p:nvPr/>
        </p:nvSpPr>
        <p:spPr>
          <a:xfrm flipH="1">
            <a:off x="4625356" y="1165813"/>
            <a:ext cx="3507000" cy="3507000"/>
          </a:xfrm>
          <a:prstGeom prst="arc">
            <a:avLst>
              <a:gd fmla="val 7759544" name="adj1"/>
              <a:gd fmla="val 9630584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21"/>
          <p:cNvSpPr/>
          <p:nvPr/>
        </p:nvSpPr>
        <p:spPr>
          <a:xfrm flipH="1">
            <a:off x="4625356" y="1165813"/>
            <a:ext cx="3507000" cy="3507000"/>
          </a:xfrm>
          <a:prstGeom prst="arc">
            <a:avLst>
              <a:gd fmla="val 4604841" name="adj1"/>
              <a:gd fmla="val 6326114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21"/>
          <p:cNvSpPr/>
          <p:nvPr/>
        </p:nvSpPr>
        <p:spPr>
          <a:xfrm flipH="1">
            <a:off x="4625356" y="1165813"/>
            <a:ext cx="3507000" cy="3507000"/>
          </a:xfrm>
          <a:prstGeom prst="arc">
            <a:avLst>
              <a:gd fmla="val 1259771" name="adj1"/>
              <a:gd fmla="val 3222188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21"/>
          <p:cNvSpPr/>
          <p:nvPr/>
        </p:nvSpPr>
        <p:spPr>
          <a:xfrm flipH="1">
            <a:off x="4625356" y="1165813"/>
            <a:ext cx="3507000" cy="3507000"/>
          </a:xfrm>
          <a:prstGeom prst="arc">
            <a:avLst>
              <a:gd fmla="val 20057503" name="adj1"/>
              <a:gd fmla="val 261891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7440459" y="3139363"/>
            <a:ext cx="1132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Promotion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8607087" y="3195735"/>
            <a:ext cx="243474" cy="230593"/>
          </a:xfrm>
          <a:custGeom>
            <a:rect b="b" l="l" r="r" t="t"/>
            <a:pathLst>
              <a:path extrusionOk="0" h="73" w="80">
                <a:moveTo>
                  <a:pt x="52" y="38"/>
                </a:move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3" y="38"/>
                  <a:pt x="23" y="39"/>
                </a:cubicBezTo>
                <a:cubicBezTo>
                  <a:pt x="23" y="47"/>
                  <a:pt x="30" y="54"/>
                  <a:pt x="38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8"/>
                  <a:pt x="53" y="38"/>
                  <a:pt x="52" y="38"/>
                </a:cubicBezTo>
                <a:close/>
                <a:moveTo>
                  <a:pt x="38" y="52"/>
                </a:moveTo>
                <a:cubicBezTo>
                  <a:pt x="34" y="52"/>
                  <a:pt x="30" y="50"/>
                  <a:pt x="28" y="46"/>
                </a:cubicBezTo>
                <a:cubicBezTo>
                  <a:pt x="30" y="43"/>
                  <a:pt x="34" y="41"/>
                  <a:pt x="38" y="41"/>
                </a:cubicBezTo>
                <a:cubicBezTo>
                  <a:pt x="43" y="41"/>
                  <a:pt x="46" y="43"/>
                  <a:pt x="49" y="46"/>
                </a:cubicBezTo>
                <a:cubicBezTo>
                  <a:pt x="46" y="50"/>
                  <a:pt x="43" y="52"/>
                  <a:pt x="38" y="52"/>
                </a:cubicBezTo>
                <a:close/>
                <a:moveTo>
                  <a:pt x="41" y="30"/>
                </a:moveTo>
                <a:cubicBezTo>
                  <a:pt x="41" y="27"/>
                  <a:pt x="44" y="26"/>
                  <a:pt x="47" y="26"/>
                </a:cubicBezTo>
                <a:cubicBezTo>
                  <a:pt x="50" y="26"/>
                  <a:pt x="52" y="27"/>
                  <a:pt x="52" y="30"/>
                </a:cubicBezTo>
                <a:cubicBezTo>
                  <a:pt x="52" y="30"/>
                  <a:pt x="52" y="31"/>
                  <a:pt x="51" y="31"/>
                </a:cubicBezTo>
                <a:cubicBezTo>
                  <a:pt x="51" y="31"/>
                  <a:pt x="50" y="30"/>
                  <a:pt x="50" y="30"/>
                </a:cubicBezTo>
                <a:cubicBezTo>
                  <a:pt x="50" y="29"/>
                  <a:pt x="49" y="28"/>
                  <a:pt x="47" y="28"/>
                </a:cubicBezTo>
                <a:cubicBezTo>
                  <a:pt x="45" y="28"/>
                  <a:pt x="43" y="29"/>
                  <a:pt x="43" y="30"/>
                </a:cubicBezTo>
                <a:cubicBezTo>
                  <a:pt x="43" y="30"/>
                  <a:pt x="43" y="31"/>
                  <a:pt x="42" y="31"/>
                </a:cubicBezTo>
                <a:cubicBezTo>
                  <a:pt x="42" y="31"/>
                  <a:pt x="41" y="30"/>
                  <a:pt x="41" y="30"/>
                </a:cubicBezTo>
                <a:close/>
                <a:moveTo>
                  <a:pt x="25" y="30"/>
                </a:moveTo>
                <a:cubicBezTo>
                  <a:pt x="25" y="27"/>
                  <a:pt x="27" y="26"/>
                  <a:pt x="30" y="26"/>
                </a:cubicBezTo>
                <a:cubicBezTo>
                  <a:pt x="33" y="26"/>
                  <a:pt x="35" y="27"/>
                  <a:pt x="35" y="30"/>
                </a:cubicBezTo>
                <a:cubicBezTo>
                  <a:pt x="35" y="30"/>
                  <a:pt x="35" y="31"/>
                  <a:pt x="34" y="31"/>
                </a:cubicBezTo>
                <a:cubicBezTo>
                  <a:pt x="34" y="31"/>
                  <a:pt x="33" y="30"/>
                  <a:pt x="33" y="30"/>
                </a:cubicBezTo>
                <a:cubicBezTo>
                  <a:pt x="33" y="29"/>
                  <a:pt x="32" y="28"/>
                  <a:pt x="30" y="28"/>
                </a:cubicBezTo>
                <a:cubicBezTo>
                  <a:pt x="28" y="28"/>
                  <a:pt x="27" y="29"/>
                  <a:pt x="27" y="30"/>
                </a:cubicBezTo>
                <a:cubicBezTo>
                  <a:pt x="27" y="30"/>
                  <a:pt x="26" y="31"/>
                  <a:pt x="26" y="31"/>
                </a:cubicBezTo>
                <a:cubicBezTo>
                  <a:pt x="25" y="31"/>
                  <a:pt x="25" y="30"/>
                  <a:pt x="25" y="30"/>
                </a:cubicBezTo>
                <a:close/>
                <a:moveTo>
                  <a:pt x="26" y="12"/>
                </a:moveTo>
                <a:cubicBezTo>
                  <a:pt x="26" y="13"/>
                  <a:pt x="26" y="13"/>
                  <a:pt x="25" y="14"/>
                </a:cubicBezTo>
                <a:cubicBezTo>
                  <a:pt x="25" y="14"/>
                  <a:pt x="24" y="13"/>
                  <a:pt x="24" y="13"/>
                </a:cubicBezTo>
                <a:cubicBezTo>
                  <a:pt x="24" y="12"/>
                  <a:pt x="23" y="12"/>
                  <a:pt x="22" y="12"/>
                </a:cubicBezTo>
                <a:cubicBezTo>
                  <a:pt x="21" y="12"/>
                  <a:pt x="21" y="13"/>
                  <a:pt x="20" y="13"/>
                </a:cubicBezTo>
                <a:cubicBezTo>
                  <a:pt x="20" y="13"/>
                  <a:pt x="20" y="14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8" y="15"/>
                  <a:pt x="18" y="14"/>
                </a:cubicBezTo>
                <a:cubicBezTo>
                  <a:pt x="18" y="14"/>
                  <a:pt x="18" y="13"/>
                  <a:pt x="19" y="12"/>
                </a:cubicBezTo>
                <a:cubicBezTo>
                  <a:pt x="19" y="11"/>
                  <a:pt x="20" y="11"/>
                  <a:pt x="21" y="10"/>
                </a:cubicBezTo>
                <a:cubicBezTo>
                  <a:pt x="24" y="10"/>
                  <a:pt x="26" y="11"/>
                  <a:pt x="26" y="12"/>
                </a:cubicBezTo>
                <a:close/>
                <a:moveTo>
                  <a:pt x="15" y="15"/>
                </a:moveTo>
                <a:cubicBezTo>
                  <a:pt x="15" y="16"/>
                  <a:pt x="15" y="16"/>
                  <a:pt x="14" y="16"/>
                </a:cubicBezTo>
                <a:cubicBezTo>
                  <a:pt x="14" y="17"/>
                  <a:pt x="13" y="16"/>
                  <a:pt x="13" y="16"/>
                </a:cubicBezTo>
                <a:cubicBezTo>
                  <a:pt x="13" y="15"/>
                  <a:pt x="12" y="15"/>
                  <a:pt x="11" y="15"/>
                </a:cubicBezTo>
                <a:cubicBezTo>
                  <a:pt x="10" y="15"/>
                  <a:pt x="9" y="16"/>
                  <a:pt x="9" y="16"/>
                </a:cubicBezTo>
                <a:cubicBezTo>
                  <a:pt x="9" y="16"/>
                  <a:pt x="9" y="16"/>
                  <a:pt x="9" y="17"/>
                </a:cubicBezTo>
                <a:cubicBezTo>
                  <a:pt x="9" y="17"/>
                  <a:pt x="9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7" y="18"/>
                  <a:pt x="7" y="17"/>
                </a:cubicBezTo>
                <a:cubicBezTo>
                  <a:pt x="7" y="16"/>
                  <a:pt x="7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2" y="13"/>
                  <a:pt x="14" y="14"/>
                  <a:pt x="15" y="15"/>
                </a:cubicBezTo>
                <a:close/>
                <a:moveTo>
                  <a:pt x="66" y="56"/>
                </a:moveTo>
                <a:cubicBezTo>
                  <a:pt x="66" y="56"/>
                  <a:pt x="67" y="55"/>
                  <a:pt x="68" y="55"/>
                </a:cubicBezTo>
                <a:cubicBezTo>
                  <a:pt x="68" y="55"/>
                  <a:pt x="69" y="55"/>
                  <a:pt x="70" y="55"/>
                </a:cubicBezTo>
                <a:cubicBezTo>
                  <a:pt x="72" y="56"/>
                  <a:pt x="74" y="58"/>
                  <a:pt x="73" y="59"/>
                </a:cubicBezTo>
                <a:cubicBezTo>
                  <a:pt x="73" y="60"/>
                  <a:pt x="72" y="60"/>
                  <a:pt x="72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71" y="60"/>
                  <a:pt x="71" y="59"/>
                  <a:pt x="71" y="59"/>
                </a:cubicBezTo>
                <a:cubicBezTo>
                  <a:pt x="71" y="58"/>
                  <a:pt x="71" y="57"/>
                  <a:pt x="70" y="57"/>
                </a:cubicBezTo>
                <a:cubicBezTo>
                  <a:pt x="69" y="57"/>
                  <a:pt x="69" y="57"/>
                  <a:pt x="68" y="57"/>
                </a:cubicBezTo>
                <a:cubicBezTo>
                  <a:pt x="68" y="57"/>
                  <a:pt x="68" y="57"/>
                  <a:pt x="67" y="57"/>
                </a:cubicBezTo>
                <a:cubicBezTo>
                  <a:pt x="67" y="58"/>
                  <a:pt x="67" y="58"/>
                  <a:pt x="66" y="58"/>
                </a:cubicBezTo>
                <a:cubicBezTo>
                  <a:pt x="66" y="58"/>
                  <a:pt x="65" y="57"/>
                  <a:pt x="66" y="56"/>
                </a:cubicBezTo>
                <a:close/>
                <a:moveTo>
                  <a:pt x="55" y="52"/>
                </a:moveTo>
                <a:cubicBezTo>
                  <a:pt x="55" y="51"/>
                  <a:pt x="56" y="51"/>
                  <a:pt x="57" y="51"/>
                </a:cubicBezTo>
                <a:cubicBezTo>
                  <a:pt x="58" y="50"/>
                  <a:pt x="59" y="50"/>
                  <a:pt x="60" y="51"/>
                </a:cubicBezTo>
                <a:cubicBezTo>
                  <a:pt x="62" y="52"/>
                  <a:pt x="63" y="54"/>
                  <a:pt x="62" y="55"/>
                </a:cubicBezTo>
                <a:cubicBezTo>
                  <a:pt x="62" y="55"/>
                  <a:pt x="62" y="56"/>
                  <a:pt x="61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5"/>
                  <a:pt x="60" y="54"/>
                </a:cubicBezTo>
                <a:cubicBezTo>
                  <a:pt x="60" y="54"/>
                  <a:pt x="60" y="53"/>
                  <a:pt x="59" y="53"/>
                </a:cubicBezTo>
                <a:cubicBezTo>
                  <a:pt x="58" y="52"/>
                  <a:pt x="58" y="52"/>
                  <a:pt x="57" y="52"/>
                </a:cubicBezTo>
                <a:cubicBezTo>
                  <a:pt x="57" y="53"/>
                  <a:pt x="57" y="53"/>
                  <a:pt x="57" y="53"/>
                </a:cubicBezTo>
                <a:cubicBezTo>
                  <a:pt x="56" y="53"/>
                  <a:pt x="56" y="54"/>
                  <a:pt x="55" y="53"/>
                </a:cubicBezTo>
                <a:cubicBezTo>
                  <a:pt x="55" y="53"/>
                  <a:pt x="55" y="53"/>
                  <a:pt x="55" y="52"/>
                </a:cubicBezTo>
                <a:close/>
                <a:moveTo>
                  <a:pt x="53" y="58"/>
                </a:moveTo>
                <a:cubicBezTo>
                  <a:pt x="53" y="57"/>
                  <a:pt x="53" y="57"/>
                  <a:pt x="54" y="57"/>
                </a:cubicBezTo>
                <a:cubicBezTo>
                  <a:pt x="54" y="57"/>
                  <a:pt x="55" y="57"/>
                  <a:pt x="55" y="58"/>
                </a:cubicBezTo>
                <a:cubicBezTo>
                  <a:pt x="55" y="61"/>
                  <a:pt x="57" y="64"/>
                  <a:pt x="60" y="65"/>
                </a:cubicBezTo>
                <a:cubicBezTo>
                  <a:pt x="63" y="66"/>
                  <a:pt x="67" y="66"/>
                  <a:pt x="69" y="63"/>
                </a:cubicBezTo>
                <a:cubicBezTo>
                  <a:pt x="70" y="63"/>
                  <a:pt x="70" y="63"/>
                  <a:pt x="71" y="63"/>
                </a:cubicBezTo>
                <a:cubicBezTo>
                  <a:pt x="71" y="64"/>
                  <a:pt x="71" y="64"/>
                  <a:pt x="71" y="65"/>
                </a:cubicBezTo>
                <a:cubicBezTo>
                  <a:pt x="69" y="67"/>
                  <a:pt x="66" y="68"/>
                  <a:pt x="63" y="68"/>
                </a:cubicBezTo>
                <a:cubicBezTo>
                  <a:pt x="62" y="68"/>
                  <a:pt x="61" y="67"/>
                  <a:pt x="59" y="67"/>
                </a:cubicBezTo>
                <a:cubicBezTo>
                  <a:pt x="56" y="65"/>
                  <a:pt x="53" y="62"/>
                  <a:pt x="53" y="58"/>
                </a:cubicBezTo>
                <a:close/>
                <a:moveTo>
                  <a:pt x="53" y="17"/>
                </a:moveTo>
                <a:cubicBezTo>
                  <a:pt x="56" y="17"/>
                  <a:pt x="58" y="15"/>
                  <a:pt x="58" y="12"/>
                </a:cubicBezTo>
                <a:cubicBezTo>
                  <a:pt x="58" y="9"/>
                  <a:pt x="56" y="7"/>
                  <a:pt x="53" y="7"/>
                </a:cubicBezTo>
                <a:cubicBezTo>
                  <a:pt x="50" y="7"/>
                  <a:pt x="48" y="9"/>
                  <a:pt x="48" y="12"/>
                </a:cubicBezTo>
                <a:cubicBezTo>
                  <a:pt x="48" y="15"/>
                  <a:pt x="50" y="17"/>
                  <a:pt x="53" y="17"/>
                </a:cubicBezTo>
                <a:close/>
                <a:moveTo>
                  <a:pt x="53" y="9"/>
                </a:moveTo>
                <a:cubicBezTo>
                  <a:pt x="55" y="9"/>
                  <a:pt x="56" y="10"/>
                  <a:pt x="56" y="12"/>
                </a:cubicBezTo>
                <a:cubicBezTo>
                  <a:pt x="56" y="14"/>
                  <a:pt x="55" y="15"/>
                  <a:pt x="53" y="15"/>
                </a:cubicBezTo>
                <a:cubicBezTo>
                  <a:pt x="51" y="15"/>
                  <a:pt x="50" y="14"/>
                  <a:pt x="50" y="12"/>
                </a:cubicBezTo>
                <a:cubicBezTo>
                  <a:pt x="50" y="10"/>
                  <a:pt x="51" y="9"/>
                  <a:pt x="53" y="9"/>
                </a:cubicBezTo>
                <a:close/>
                <a:moveTo>
                  <a:pt x="10" y="37"/>
                </a:moveTo>
                <a:cubicBezTo>
                  <a:pt x="8" y="37"/>
                  <a:pt x="7" y="39"/>
                  <a:pt x="7" y="40"/>
                </a:cubicBezTo>
                <a:cubicBezTo>
                  <a:pt x="7" y="42"/>
                  <a:pt x="8" y="43"/>
                  <a:pt x="10" y="43"/>
                </a:cubicBezTo>
                <a:cubicBezTo>
                  <a:pt x="11" y="43"/>
                  <a:pt x="13" y="42"/>
                  <a:pt x="13" y="40"/>
                </a:cubicBezTo>
                <a:cubicBezTo>
                  <a:pt x="13" y="39"/>
                  <a:pt x="11" y="37"/>
                  <a:pt x="10" y="37"/>
                </a:cubicBezTo>
                <a:close/>
                <a:moveTo>
                  <a:pt x="10" y="41"/>
                </a:moveTo>
                <a:cubicBezTo>
                  <a:pt x="9" y="41"/>
                  <a:pt x="9" y="41"/>
                  <a:pt x="9" y="40"/>
                </a:cubicBezTo>
                <a:cubicBezTo>
                  <a:pt x="9" y="40"/>
                  <a:pt x="9" y="39"/>
                  <a:pt x="10" y="39"/>
                </a:cubicBezTo>
                <a:cubicBezTo>
                  <a:pt x="10" y="39"/>
                  <a:pt x="11" y="40"/>
                  <a:pt x="11" y="40"/>
                </a:cubicBezTo>
                <a:cubicBezTo>
                  <a:pt x="11" y="41"/>
                  <a:pt x="10" y="41"/>
                  <a:pt x="10" y="41"/>
                </a:cubicBezTo>
                <a:close/>
                <a:moveTo>
                  <a:pt x="21" y="58"/>
                </a:moveTo>
                <a:cubicBezTo>
                  <a:pt x="17" y="58"/>
                  <a:pt x="15" y="60"/>
                  <a:pt x="15" y="64"/>
                </a:cubicBezTo>
                <a:cubicBezTo>
                  <a:pt x="15" y="67"/>
                  <a:pt x="17" y="70"/>
                  <a:pt x="21" y="70"/>
                </a:cubicBezTo>
                <a:cubicBezTo>
                  <a:pt x="24" y="70"/>
                  <a:pt x="27" y="67"/>
                  <a:pt x="27" y="64"/>
                </a:cubicBezTo>
                <a:cubicBezTo>
                  <a:pt x="27" y="60"/>
                  <a:pt x="24" y="58"/>
                  <a:pt x="21" y="58"/>
                </a:cubicBezTo>
                <a:close/>
                <a:moveTo>
                  <a:pt x="21" y="68"/>
                </a:moveTo>
                <a:cubicBezTo>
                  <a:pt x="19" y="68"/>
                  <a:pt x="17" y="66"/>
                  <a:pt x="17" y="64"/>
                </a:cubicBezTo>
                <a:cubicBezTo>
                  <a:pt x="17" y="62"/>
                  <a:pt x="19" y="60"/>
                  <a:pt x="21" y="60"/>
                </a:cubicBezTo>
                <a:cubicBezTo>
                  <a:pt x="23" y="60"/>
                  <a:pt x="25" y="62"/>
                  <a:pt x="25" y="64"/>
                </a:cubicBezTo>
                <a:cubicBezTo>
                  <a:pt x="25" y="66"/>
                  <a:pt x="23" y="68"/>
                  <a:pt x="21" y="68"/>
                </a:cubicBezTo>
                <a:close/>
                <a:moveTo>
                  <a:pt x="40" y="61"/>
                </a:moveTo>
                <a:cubicBezTo>
                  <a:pt x="39" y="61"/>
                  <a:pt x="37" y="62"/>
                  <a:pt x="37" y="63"/>
                </a:cubicBezTo>
                <a:cubicBezTo>
                  <a:pt x="37" y="65"/>
                  <a:pt x="39" y="66"/>
                  <a:pt x="40" y="66"/>
                </a:cubicBezTo>
                <a:cubicBezTo>
                  <a:pt x="42" y="66"/>
                  <a:pt x="43" y="65"/>
                  <a:pt x="43" y="63"/>
                </a:cubicBezTo>
                <a:cubicBezTo>
                  <a:pt x="43" y="62"/>
                  <a:pt x="42" y="61"/>
                  <a:pt x="40" y="61"/>
                </a:cubicBezTo>
                <a:close/>
                <a:moveTo>
                  <a:pt x="39" y="63"/>
                </a:moveTo>
                <a:cubicBezTo>
                  <a:pt x="39" y="63"/>
                  <a:pt x="40" y="63"/>
                  <a:pt x="40" y="63"/>
                </a:cubicBezTo>
                <a:cubicBezTo>
                  <a:pt x="40" y="63"/>
                  <a:pt x="41" y="63"/>
                  <a:pt x="41" y="63"/>
                </a:cubicBezTo>
                <a:cubicBezTo>
                  <a:pt x="41" y="64"/>
                  <a:pt x="39" y="64"/>
                  <a:pt x="39" y="63"/>
                </a:cubicBezTo>
                <a:close/>
                <a:moveTo>
                  <a:pt x="68" y="30"/>
                </a:moveTo>
                <a:cubicBezTo>
                  <a:pt x="72" y="30"/>
                  <a:pt x="75" y="27"/>
                  <a:pt x="75" y="23"/>
                </a:cubicBezTo>
                <a:cubicBezTo>
                  <a:pt x="75" y="19"/>
                  <a:pt x="72" y="16"/>
                  <a:pt x="68" y="16"/>
                </a:cubicBezTo>
                <a:cubicBezTo>
                  <a:pt x="64" y="16"/>
                  <a:pt x="61" y="19"/>
                  <a:pt x="61" y="23"/>
                </a:cubicBezTo>
                <a:cubicBezTo>
                  <a:pt x="61" y="27"/>
                  <a:pt x="64" y="30"/>
                  <a:pt x="68" y="30"/>
                </a:cubicBezTo>
                <a:close/>
                <a:moveTo>
                  <a:pt x="68" y="18"/>
                </a:moveTo>
                <a:cubicBezTo>
                  <a:pt x="71" y="18"/>
                  <a:pt x="73" y="20"/>
                  <a:pt x="73" y="23"/>
                </a:cubicBezTo>
                <a:cubicBezTo>
                  <a:pt x="73" y="25"/>
                  <a:pt x="71" y="28"/>
                  <a:pt x="68" y="28"/>
                </a:cubicBezTo>
                <a:cubicBezTo>
                  <a:pt x="66" y="28"/>
                  <a:pt x="63" y="25"/>
                  <a:pt x="63" y="23"/>
                </a:cubicBezTo>
                <a:cubicBezTo>
                  <a:pt x="63" y="20"/>
                  <a:pt x="66" y="18"/>
                  <a:pt x="68" y="18"/>
                </a:cubicBezTo>
                <a:close/>
                <a:moveTo>
                  <a:pt x="78" y="51"/>
                </a:moveTo>
                <a:cubicBezTo>
                  <a:pt x="77" y="47"/>
                  <a:pt x="73" y="44"/>
                  <a:pt x="69" y="42"/>
                </a:cubicBezTo>
                <a:cubicBezTo>
                  <a:pt x="68" y="41"/>
                  <a:pt x="66" y="41"/>
                  <a:pt x="64" y="41"/>
                </a:cubicBezTo>
                <a:cubicBezTo>
                  <a:pt x="62" y="41"/>
                  <a:pt x="61" y="41"/>
                  <a:pt x="60" y="41"/>
                </a:cubicBezTo>
                <a:cubicBezTo>
                  <a:pt x="61" y="39"/>
                  <a:pt x="61" y="37"/>
                  <a:pt x="61" y="35"/>
                </a:cubicBezTo>
                <a:cubicBezTo>
                  <a:pt x="61" y="23"/>
                  <a:pt x="51" y="13"/>
                  <a:pt x="38" y="13"/>
                </a:cubicBezTo>
                <a:cubicBezTo>
                  <a:pt x="37" y="13"/>
                  <a:pt x="35" y="13"/>
                  <a:pt x="33" y="14"/>
                </a:cubicBezTo>
                <a:cubicBezTo>
                  <a:pt x="33" y="13"/>
                  <a:pt x="33" y="12"/>
                  <a:pt x="33" y="12"/>
                </a:cubicBezTo>
                <a:cubicBezTo>
                  <a:pt x="31" y="5"/>
                  <a:pt x="24" y="0"/>
                  <a:pt x="17" y="0"/>
                </a:cubicBezTo>
                <a:cubicBezTo>
                  <a:pt x="16" y="0"/>
                  <a:pt x="14" y="0"/>
                  <a:pt x="13" y="0"/>
                </a:cubicBezTo>
                <a:cubicBezTo>
                  <a:pt x="9" y="1"/>
                  <a:pt x="5" y="4"/>
                  <a:pt x="3" y="8"/>
                </a:cubicBezTo>
                <a:cubicBezTo>
                  <a:pt x="1" y="11"/>
                  <a:pt x="0" y="16"/>
                  <a:pt x="1" y="20"/>
                </a:cubicBezTo>
                <a:cubicBezTo>
                  <a:pt x="3" y="27"/>
                  <a:pt x="9" y="32"/>
                  <a:pt x="16" y="32"/>
                </a:cubicBezTo>
                <a:cubicBezTo>
                  <a:pt x="16" y="33"/>
                  <a:pt x="16" y="34"/>
                  <a:pt x="16" y="35"/>
                </a:cubicBezTo>
                <a:cubicBezTo>
                  <a:pt x="16" y="48"/>
                  <a:pt x="26" y="58"/>
                  <a:pt x="38" y="58"/>
                </a:cubicBezTo>
                <a:cubicBezTo>
                  <a:pt x="41" y="58"/>
                  <a:pt x="44" y="57"/>
                  <a:pt x="47" y="56"/>
                </a:cubicBezTo>
                <a:cubicBezTo>
                  <a:pt x="47" y="63"/>
                  <a:pt x="51" y="69"/>
                  <a:pt x="57" y="72"/>
                </a:cubicBezTo>
                <a:cubicBezTo>
                  <a:pt x="59" y="73"/>
                  <a:pt x="61" y="73"/>
                  <a:pt x="63" y="73"/>
                </a:cubicBezTo>
                <a:cubicBezTo>
                  <a:pt x="70" y="73"/>
                  <a:pt x="76" y="69"/>
                  <a:pt x="78" y="63"/>
                </a:cubicBezTo>
                <a:cubicBezTo>
                  <a:pt x="80" y="59"/>
                  <a:pt x="80" y="55"/>
                  <a:pt x="78" y="51"/>
                </a:cubicBezTo>
                <a:close/>
                <a:moveTo>
                  <a:pt x="49" y="52"/>
                </a:moveTo>
                <a:cubicBezTo>
                  <a:pt x="49" y="52"/>
                  <a:pt x="49" y="52"/>
                  <a:pt x="49" y="52"/>
                </a:cubicBezTo>
                <a:cubicBezTo>
                  <a:pt x="46" y="54"/>
                  <a:pt x="42" y="55"/>
                  <a:pt x="38" y="55"/>
                </a:cubicBezTo>
                <a:cubicBezTo>
                  <a:pt x="28" y="55"/>
                  <a:pt x="19" y="46"/>
                  <a:pt x="19" y="35"/>
                </a:cubicBezTo>
                <a:cubicBezTo>
                  <a:pt x="19" y="28"/>
                  <a:pt x="23" y="21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7"/>
                  <a:pt x="31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4" y="16"/>
                  <a:pt x="36" y="16"/>
                  <a:pt x="38" y="16"/>
                </a:cubicBezTo>
                <a:cubicBezTo>
                  <a:pt x="49" y="16"/>
                  <a:pt x="58" y="25"/>
                  <a:pt x="58" y="35"/>
                </a:cubicBezTo>
                <a:cubicBezTo>
                  <a:pt x="58" y="38"/>
                  <a:pt x="57" y="41"/>
                  <a:pt x="56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5" y="45"/>
                  <a:pt x="55" y="46"/>
                  <a:pt x="54" y="47"/>
                </a:cubicBezTo>
                <a:cubicBezTo>
                  <a:pt x="53" y="48"/>
                  <a:pt x="53" y="48"/>
                  <a:pt x="53" y="49"/>
                </a:cubicBezTo>
                <a:cubicBezTo>
                  <a:pt x="52" y="49"/>
                  <a:pt x="52" y="49"/>
                  <a:pt x="52" y="50"/>
                </a:cubicBezTo>
                <a:cubicBezTo>
                  <a:pt x="51" y="50"/>
                  <a:pt x="50" y="51"/>
                  <a:pt x="50" y="51"/>
                </a:cubicBezTo>
                <a:cubicBezTo>
                  <a:pt x="49" y="51"/>
                  <a:pt x="49" y="51"/>
                  <a:pt x="49" y="52"/>
                </a:cubicBezTo>
                <a:close/>
                <a:moveTo>
                  <a:pt x="30" y="15"/>
                </a:moveTo>
                <a:cubicBezTo>
                  <a:pt x="28" y="16"/>
                  <a:pt x="27" y="17"/>
                  <a:pt x="25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3" y="17"/>
                  <a:pt x="23" y="18"/>
                </a:cubicBezTo>
                <a:cubicBezTo>
                  <a:pt x="22" y="18"/>
                  <a:pt x="22" y="19"/>
                  <a:pt x="23" y="19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0"/>
                  <a:pt x="23" y="21"/>
                  <a:pt x="22" y="21"/>
                </a:cubicBezTo>
                <a:cubicBezTo>
                  <a:pt x="21" y="22"/>
                  <a:pt x="20" y="23"/>
                  <a:pt x="19" y="23"/>
                </a:cubicBezTo>
                <a:cubicBezTo>
                  <a:pt x="16" y="24"/>
                  <a:pt x="14" y="23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1"/>
                  <a:pt x="13" y="21"/>
                  <a:pt x="13" y="20"/>
                </a:cubicBezTo>
                <a:cubicBezTo>
                  <a:pt x="12" y="20"/>
                  <a:pt x="12" y="20"/>
                  <a:pt x="11" y="21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10" y="25"/>
                  <a:pt x="10" y="25"/>
                </a:cubicBezTo>
                <a:cubicBezTo>
                  <a:pt x="10" y="25"/>
                  <a:pt x="10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2" y="24"/>
                  <a:pt x="12" y="24"/>
                  <a:pt x="12" y="24"/>
                </a:cubicBezTo>
                <a:cubicBezTo>
                  <a:pt x="13" y="25"/>
                  <a:pt x="15" y="26"/>
                  <a:pt x="17" y="26"/>
                </a:cubicBezTo>
                <a:cubicBezTo>
                  <a:pt x="18" y="26"/>
                  <a:pt x="18" y="25"/>
                  <a:pt x="19" y="25"/>
                </a:cubicBezTo>
                <a:cubicBezTo>
                  <a:pt x="19" y="25"/>
                  <a:pt x="19" y="25"/>
                  <a:pt x="20" y="25"/>
                </a:cubicBezTo>
                <a:cubicBezTo>
                  <a:pt x="19" y="26"/>
                  <a:pt x="18" y="28"/>
                  <a:pt x="18" y="29"/>
                </a:cubicBezTo>
                <a:cubicBezTo>
                  <a:pt x="18" y="29"/>
                  <a:pt x="17" y="29"/>
                  <a:pt x="17" y="29"/>
                </a:cubicBezTo>
                <a:cubicBezTo>
                  <a:pt x="11" y="29"/>
                  <a:pt x="6" y="25"/>
                  <a:pt x="4" y="19"/>
                </a:cubicBezTo>
                <a:cubicBezTo>
                  <a:pt x="2" y="12"/>
                  <a:pt x="7" y="5"/>
                  <a:pt x="14" y="3"/>
                </a:cubicBezTo>
                <a:cubicBezTo>
                  <a:pt x="15" y="3"/>
                  <a:pt x="16" y="3"/>
                  <a:pt x="17" y="3"/>
                </a:cubicBezTo>
                <a:cubicBezTo>
                  <a:pt x="23" y="3"/>
                  <a:pt x="28" y="7"/>
                  <a:pt x="30" y="13"/>
                </a:cubicBezTo>
                <a:cubicBezTo>
                  <a:pt x="30" y="14"/>
                  <a:pt x="30" y="15"/>
                  <a:pt x="30" y="15"/>
                </a:cubicBezTo>
                <a:close/>
                <a:moveTo>
                  <a:pt x="51" y="53"/>
                </a:moveTo>
                <a:cubicBezTo>
                  <a:pt x="54" y="51"/>
                  <a:pt x="56" y="48"/>
                  <a:pt x="57" y="45"/>
                </a:cubicBezTo>
                <a:cubicBezTo>
                  <a:pt x="59" y="44"/>
                  <a:pt x="61" y="44"/>
                  <a:pt x="63" y="44"/>
                </a:cubicBezTo>
                <a:cubicBezTo>
                  <a:pt x="65" y="44"/>
                  <a:pt x="67" y="44"/>
                  <a:pt x="68" y="45"/>
                </a:cubicBezTo>
                <a:cubicBezTo>
                  <a:pt x="75" y="47"/>
                  <a:pt x="78" y="55"/>
                  <a:pt x="76" y="62"/>
                </a:cubicBezTo>
                <a:cubicBezTo>
                  <a:pt x="74" y="67"/>
                  <a:pt x="69" y="70"/>
                  <a:pt x="63" y="70"/>
                </a:cubicBezTo>
                <a:cubicBezTo>
                  <a:pt x="62" y="70"/>
                  <a:pt x="60" y="70"/>
                  <a:pt x="59" y="69"/>
                </a:cubicBezTo>
                <a:cubicBezTo>
                  <a:pt x="55" y="68"/>
                  <a:pt x="53" y="65"/>
                  <a:pt x="51" y="62"/>
                </a:cubicBezTo>
                <a:cubicBezTo>
                  <a:pt x="50" y="59"/>
                  <a:pt x="50" y="56"/>
                  <a:pt x="51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b="1" sz="47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5921328" y="1007876"/>
            <a:ext cx="894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Place</a:t>
            </a:r>
            <a:endParaRPr sz="1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6259652" y="701195"/>
            <a:ext cx="217774" cy="233145"/>
          </a:xfrm>
          <a:custGeom>
            <a:rect b="b" l="l" r="r" t="t"/>
            <a:pathLst>
              <a:path extrusionOk="0" h="74" w="72">
                <a:moveTo>
                  <a:pt x="12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18" y="23"/>
                  <a:pt x="18" y="23"/>
                  <a:pt x="18" y="23"/>
                </a:cubicBezTo>
                <a:cubicBezTo>
                  <a:pt x="12" y="23"/>
                  <a:pt x="12" y="23"/>
                  <a:pt x="12" y="23"/>
                </a:cubicBezTo>
                <a:lnTo>
                  <a:pt x="12" y="16"/>
                </a:lnTo>
                <a:close/>
                <a:moveTo>
                  <a:pt x="25" y="23"/>
                </a:moveTo>
                <a:cubicBezTo>
                  <a:pt x="30" y="23"/>
                  <a:pt x="30" y="23"/>
                  <a:pt x="30" y="23"/>
                </a:cubicBezTo>
                <a:cubicBezTo>
                  <a:pt x="30" y="16"/>
                  <a:pt x="30" y="16"/>
                  <a:pt x="30" y="16"/>
                </a:cubicBezTo>
                <a:cubicBezTo>
                  <a:pt x="25" y="16"/>
                  <a:pt x="25" y="16"/>
                  <a:pt x="25" y="16"/>
                </a:cubicBezTo>
                <a:lnTo>
                  <a:pt x="25" y="23"/>
                </a:lnTo>
                <a:close/>
                <a:moveTo>
                  <a:pt x="12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18" y="29"/>
                  <a:pt x="18" y="29"/>
                  <a:pt x="18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37"/>
                </a:lnTo>
                <a:close/>
                <a:moveTo>
                  <a:pt x="25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29"/>
                  <a:pt x="30" y="29"/>
                  <a:pt x="30" y="29"/>
                </a:cubicBezTo>
                <a:cubicBezTo>
                  <a:pt x="25" y="29"/>
                  <a:pt x="25" y="29"/>
                  <a:pt x="25" y="29"/>
                </a:cubicBezTo>
                <a:lnTo>
                  <a:pt x="25" y="37"/>
                </a:lnTo>
                <a:close/>
                <a:moveTo>
                  <a:pt x="12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3"/>
                  <a:pt x="18" y="43"/>
                  <a:pt x="18" y="43"/>
                </a:cubicBezTo>
                <a:cubicBezTo>
                  <a:pt x="12" y="43"/>
                  <a:pt x="12" y="43"/>
                  <a:pt x="12" y="43"/>
                </a:cubicBezTo>
                <a:lnTo>
                  <a:pt x="12" y="50"/>
                </a:lnTo>
                <a:close/>
                <a:moveTo>
                  <a:pt x="25" y="50"/>
                </a:moveTo>
                <a:cubicBezTo>
                  <a:pt x="30" y="50"/>
                  <a:pt x="30" y="50"/>
                  <a:pt x="30" y="50"/>
                </a:cubicBezTo>
                <a:cubicBezTo>
                  <a:pt x="30" y="43"/>
                  <a:pt x="30" y="43"/>
                  <a:pt x="30" y="43"/>
                </a:cubicBezTo>
                <a:cubicBezTo>
                  <a:pt x="25" y="43"/>
                  <a:pt x="25" y="43"/>
                  <a:pt x="25" y="43"/>
                </a:cubicBezTo>
                <a:lnTo>
                  <a:pt x="25" y="50"/>
                </a:lnTo>
                <a:close/>
                <a:moveTo>
                  <a:pt x="69" y="29"/>
                </a:moveTo>
                <a:cubicBezTo>
                  <a:pt x="69" y="64"/>
                  <a:pt x="69" y="64"/>
                  <a:pt x="6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4"/>
                  <a:pt x="72" y="65"/>
                  <a:pt x="72" y="66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3"/>
                  <a:pt x="71" y="74"/>
                  <a:pt x="7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0" y="73"/>
                  <a:pt x="0" y="72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2" y="2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1" y="10"/>
                  <a:pt x="40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9"/>
                  <a:pt x="39" y="19"/>
                  <a:pt x="3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6"/>
                  <a:pt x="41" y="15"/>
                  <a:pt x="4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5"/>
                  <a:pt x="54" y="16"/>
                  <a:pt x="54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2"/>
                  <a:pt x="57" y="11"/>
                  <a:pt x="58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4" y="11"/>
                  <a:pt x="65" y="12"/>
                  <a:pt x="65" y="13"/>
                </a:cubicBezTo>
                <a:cubicBezTo>
                  <a:pt x="65" y="19"/>
                  <a:pt x="65" y="19"/>
                  <a:pt x="65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1" y="19"/>
                  <a:pt x="72" y="20"/>
                  <a:pt x="72" y="21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8"/>
                  <a:pt x="71" y="29"/>
                  <a:pt x="70" y="29"/>
                </a:cubicBezTo>
                <a:lnTo>
                  <a:pt x="69" y="29"/>
                </a:lnTo>
                <a:close/>
                <a:moveTo>
                  <a:pt x="31" y="71"/>
                </a:moveTo>
                <a:cubicBezTo>
                  <a:pt x="33" y="71"/>
                  <a:pt x="33" y="71"/>
                  <a:pt x="33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67"/>
                  <a:pt x="39" y="67"/>
                  <a:pt x="39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3" y="67"/>
                  <a:pt x="33" y="67"/>
                  <a:pt x="33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71"/>
                  <a:pt x="3" y="71"/>
                  <a:pt x="3" y="71"/>
                </a:cubicBezTo>
                <a:lnTo>
                  <a:pt x="31" y="71"/>
                </a:lnTo>
                <a:close/>
                <a:moveTo>
                  <a:pt x="36" y="22"/>
                </a:moveTo>
                <a:cubicBezTo>
                  <a:pt x="36" y="20"/>
                  <a:pt x="36" y="20"/>
                  <a:pt x="36" y="20"/>
                </a:cubicBezTo>
                <a:cubicBezTo>
                  <a:pt x="36" y="9"/>
                  <a:pt x="36" y="9"/>
                  <a:pt x="3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65"/>
                  <a:pt x="6" y="65"/>
                  <a:pt x="6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6"/>
                  <a:pt x="36" y="26"/>
                  <a:pt x="36" y="26"/>
                </a:cubicBezTo>
                <a:lnTo>
                  <a:pt x="36" y="22"/>
                </a:lnTo>
                <a:close/>
                <a:moveTo>
                  <a:pt x="39" y="3"/>
                </a:moveTo>
                <a:cubicBezTo>
                  <a:pt x="3" y="3"/>
                  <a:pt x="3" y="3"/>
                  <a:pt x="3" y="3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5" y="7"/>
                  <a:pt x="5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3"/>
                </a:lnTo>
                <a:close/>
                <a:moveTo>
                  <a:pt x="41" y="71"/>
                </a:moveTo>
                <a:cubicBezTo>
                  <a:pt x="69" y="71"/>
                  <a:pt x="69" y="71"/>
                  <a:pt x="69" y="71"/>
                </a:cubicBezTo>
                <a:cubicBezTo>
                  <a:pt x="69" y="67"/>
                  <a:pt x="69" y="67"/>
                  <a:pt x="69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41" y="67"/>
                  <a:pt x="41" y="67"/>
                  <a:pt x="41" y="67"/>
                </a:cubicBezTo>
                <a:lnTo>
                  <a:pt x="41" y="71"/>
                </a:lnTo>
                <a:close/>
                <a:moveTo>
                  <a:pt x="66" y="28"/>
                </a:moveTo>
                <a:cubicBezTo>
                  <a:pt x="38" y="28"/>
                  <a:pt x="38" y="28"/>
                  <a:pt x="38" y="28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66" y="65"/>
                  <a:pt x="66" y="65"/>
                  <a:pt x="66" y="65"/>
                </a:cubicBezTo>
                <a:lnTo>
                  <a:pt x="66" y="28"/>
                </a:lnTo>
                <a:close/>
                <a:moveTo>
                  <a:pt x="67" y="26"/>
                </a:moveTo>
                <a:cubicBezTo>
                  <a:pt x="69" y="26"/>
                  <a:pt x="69" y="26"/>
                  <a:pt x="69" y="26"/>
                </a:cubicBezTo>
                <a:cubicBezTo>
                  <a:pt x="69" y="22"/>
                  <a:pt x="69" y="22"/>
                  <a:pt x="69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6"/>
                  <a:pt x="38" y="26"/>
                  <a:pt x="38" y="26"/>
                </a:cubicBezTo>
                <a:lnTo>
                  <a:pt x="67" y="26"/>
                </a:lnTo>
                <a:close/>
                <a:moveTo>
                  <a:pt x="51" y="20"/>
                </a:moveTo>
                <a:cubicBezTo>
                  <a:pt x="51" y="18"/>
                  <a:pt x="51" y="18"/>
                  <a:pt x="51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20"/>
                  <a:pt x="43" y="20"/>
                  <a:pt x="43" y="20"/>
                </a:cubicBezTo>
                <a:lnTo>
                  <a:pt x="51" y="20"/>
                </a:lnTo>
                <a:close/>
                <a:moveTo>
                  <a:pt x="62" y="20"/>
                </a:moveTo>
                <a:cubicBezTo>
                  <a:pt x="62" y="14"/>
                  <a:pt x="62" y="14"/>
                  <a:pt x="62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20"/>
                  <a:pt x="59" y="20"/>
                  <a:pt x="59" y="20"/>
                </a:cubicBezTo>
                <a:lnTo>
                  <a:pt x="62" y="20"/>
                </a:lnTo>
                <a:close/>
                <a:moveTo>
                  <a:pt x="60" y="33"/>
                </a:moveTo>
                <a:cubicBezTo>
                  <a:pt x="54" y="33"/>
                  <a:pt x="54" y="33"/>
                  <a:pt x="54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60" y="41"/>
                  <a:pt x="60" y="41"/>
                  <a:pt x="60" y="41"/>
                </a:cubicBezTo>
                <a:lnTo>
                  <a:pt x="60" y="33"/>
                </a:lnTo>
                <a:close/>
                <a:moveTo>
                  <a:pt x="49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4" y="41"/>
                  <a:pt x="44" y="41"/>
                  <a:pt x="44" y="41"/>
                </a:cubicBezTo>
                <a:cubicBezTo>
                  <a:pt x="49" y="41"/>
                  <a:pt x="49" y="41"/>
                  <a:pt x="49" y="41"/>
                </a:cubicBezTo>
                <a:lnTo>
                  <a:pt x="49" y="33"/>
                </a:lnTo>
                <a:close/>
                <a:moveTo>
                  <a:pt x="60" y="47"/>
                </a:moveTo>
                <a:cubicBezTo>
                  <a:pt x="54" y="47"/>
                  <a:pt x="54" y="47"/>
                  <a:pt x="54" y="47"/>
                </a:cubicBezTo>
                <a:cubicBezTo>
                  <a:pt x="54" y="54"/>
                  <a:pt x="54" y="54"/>
                  <a:pt x="54" y="54"/>
                </a:cubicBezTo>
                <a:cubicBezTo>
                  <a:pt x="60" y="54"/>
                  <a:pt x="60" y="54"/>
                  <a:pt x="60" y="54"/>
                </a:cubicBezTo>
                <a:lnTo>
                  <a:pt x="60" y="47"/>
                </a:lnTo>
                <a:close/>
                <a:moveTo>
                  <a:pt x="49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54"/>
                  <a:pt x="44" y="54"/>
                  <a:pt x="44" y="54"/>
                </a:cubicBezTo>
                <a:cubicBezTo>
                  <a:pt x="49" y="54"/>
                  <a:pt x="49" y="54"/>
                  <a:pt x="49" y="54"/>
                </a:cubicBezTo>
                <a:lnTo>
                  <a:pt x="49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b="1" sz="47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7441221" y="1673478"/>
            <a:ext cx="639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8042491" y="1589031"/>
            <a:ext cx="241542" cy="153738"/>
          </a:xfrm>
          <a:custGeom>
            <a:rect b="b" l="l" r="r" t="t"/>
            <a:pathLst>
              <a:path extrusionOk="0" h="21600" w="2160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b="1" sz="47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6747684" y="4331638"/>
            <a:ext cx="894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endParaRPr sz="1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21"/>
          <p:cNvSpPr/>
          <p:nvPr/>
        </p:nvSpPr>
        <p:spPr>
          <a:xfrm>
            <a:off x="7263049" y="4735587"/>
            <a:ext cx="178146" cy="162016"/>
          </a:xfrm>
          <a:custGeom>
            <a:rect b="b" l="l" r="r" t="t"/>
            <a:pathLst>
              <a:path extrusionOk="0" h="21144" w="2160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4594567" y="1589892"/>
            <a:ext cx="894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Evidence</a:t>
            </a:r>
            <a:endParaRPr sz="1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21"/>
          <p:cNvSpPr/>
          <p:nvPr/>
        </p:nvSpPr>
        <p:spPr>
          <a:xfrm>
            <a:off x="4473784" y="1405619"/>
            <a:ext cx="224154" cy="183438"/>
          </a:xfrm>
          <a:custGeom>
            <a:rect b="b" l="l" r="r" t="t"/>
            <a:pathLst>
              <a:path extrusionOk="0" h="21600" w="2160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4242661" y="3161117"/>
            <a:ext cx="894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Process</a:t>
            </a:r>
            <a:endParaRPr sz="1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4038001" y="3239658"/>
            <a:ext cx="224400" cy="142800"/>
          </a:xfrm>
          <a:custGeom>
            <a:rect b="b" l="l" r="r" t="t"/>
            <a:pathLst>
              <a:path extrusionOk="0" h="120000" w="120000">
                <a:moveTo>
                  <a:pt x="88638" y="8572"/>
                </a:moveTo>
                <a:cubicBezTo>
                  <a:pt x="71316" y="8572"/>
                  <a:pt x="57272" y="30638"/>
                  <a:pt x="57272" y="57855"/>
                </a:cubicBezTo>
                <a:lnTo>
                  <a:pt x="57272" y="62144"/>
                </a:lnTo>
                <a:cubicBezTo>
                  <a:pt x="57272" y="84627"/>
                  <a:pt x="45672" y="102855"/>
                  <a:pt x="31361" y="102855"/>
                </a:cubicBezTo>
                <a:cubicBezTo>
                  <a:pt x="17055" y="102855"/>
                  <a:pt x="5455" y="84627"/>
                  <a:pt x="5455" y="62144"/>
                </a:cubicBezTo>
                <a:lnTo>
                  <a:pt x="5455" y="57855"/>
                </a:lnTo>
                <a:cubicBezTo>
                  <a:pt x="5455" y="35372"/>
                  <a:pt x="17055" y="17144"/>
                  <a:pt x="31361" y="17144"/>
                </a:cubicBezTo>
                <a:cubicBezTo>
                  <a:pt x="37055" y="17144"/>
                  <a:pt x="42083" y="20166"/>
                  <a:pt x="46227" y="25716"/>
                </a:cubicBezTo>
                <a:lnTo>
                  <a:pt x="35455" y="25716"/>
                </a:lnTo>
                <a:cubicBezTo>
                  <a:pt x="33944" y="25716"/>
                  <a:pt x="32727" y="27633"/>
                  <a:pt x="32727" y="30000"/>
                </a:cubicBezTo>
                <a:cubicBezTo>
                  <a:pt x="32727" y="32366"/>
                  <a:pt x="33944" y="34283"/>
                  <a:pt x="35455" y="34283"/>
                </a:cubicBezTo>
                <a:lnTo>
                  <a:pt x="51816" y="34283"/>
                </a:lnTo>
                <a:cubicBezTo>
                  <a:pt x="53327" y="34283"/>
                  <a:pt x="54544" y="32366"/>
                  <a:pt x="54544" y="30000"/>
                </a:cubicBezTo>
                <a:lnTo>
                  <a:pt x="54544" y="4283"/>
                </a:lnTo>
                <a:cubicBezTo>
                  <a:pt x="54544" y="1922"/>
                  <a:pt x="53327" y="0"/>
                  <a:pt x="51816" y="0"/>
                </a:cubicBezTo>
                <a:cubicBezTo>
                  <a:pt x="50311" y="0"/>
                  <a:pt x="49088" y="1922"/>
                  <a:pt x="49088" y="4283"/>
                </a:cubicBezTo>
                <a:lnTo>
                  <a:pt x="49088" y="18450"/>
                </a:lnTo>
                <a:cubicBezTo>
                  <a:pt x="43772" y="12000"/>
                  <a:pt x="37255" y="8572"/>
                  <a:pt x="31361" y="8572"/>
                </a:cubicBezTo>
                <a:cubicBezTo>
                  <a:pt x="14038" y="8572"/>
                  <a:pt x="0" y="30638"/>
                  <a:pt x="0" y="57855"/>
                </a:cubicBezTo>
                <a:lnTo>
                  <a:pt x="0" y="62144"/>
                </a:lnTo>
                <a:cubicBezTo>
                  <a:pt x="0" y="89361"/>
                  <a:pt x="14038" y="111427"/>
                  <a:pt x="31361" y="111427"/>
                </a:cubicBezTo>
                <a:cubicBezTo>
                  <a:pt x="48683" y="111427"/>
                  <a:pt x="62727" y="89361"/>
                  <a:pt x="62727" y="62144"/>
                </a:cubicBezTo>
                <a:lnTo>
                  <a:pt x="62727" y="57855"/>
                </a:lnTo>
                <a:cubicBezTo>
                  <a:pt x="62727" y="35372"/>
                  <a:pt x="74327" y="17144"/>
                  <a:pt x="88638" y="17144"/>
                </a:cubicBezTo>
                <a:cubicBezTo>
                  <a:pt x="102944" y="17144"/>
                  <a:pt x="114544" y="35372"/>
                  <a:pt x="114544" y="57855"/>
                </a:cubicBezTo>
                <a:lnTo>
                  <a:pt x="114544" y="62144"/>
                </a:lnTo>
                <a:cubicBezTo>
                  <a:pt x="114544" y="84627"/>
                  <a:pt x="102944" y="102855"/>
                  <a:pt x="88638" y="102855"/>
                </a:cubicBezTo>
                <a:cubicBezTo>
                  <a:pt x="82944" y="102855"/>
                  <a:pt x="77916" y="99833"/>
                  <a:pt x="73772" y="94283"/>
                </a:cubicBezTo>
                <a:lnTo>
                  <a:pt x="84544" y="94283"/>
                </a:lnTo>
                <a:cubicBezTo>
                  <a:pt x="86055" y="94283"/>
                  <a:pt x="87272" y="92366"/>
                  <a:pt x="87272" y="90000"/>
                </a:cubicBezTo>
                <a:cubicBezTo>
                  <a:pt x="87272" y="87633"/>
                  <a:pt x="86055" y="85716"/>
                  <a:pt x="84544" y="85716"/>
                </a:cubicBezTo>
                <a:lnTo>
                  <a:pt x="68183" y="85716"/>
                </a:lnTo>
                <a:cubicBezTo>
                  <a:pt x="66672" y="85716"/>
                  <a:pt x="65455" y="87633"/>
                  <a:pt x="65455" y="90000"/>
                </a:cubicBezTo>
                <a:lnTo>
                  <a:pt x="65455" y="115716"/>
                </a:lnTo>
                <a:cubicBezTo>
                  <a:pt x="65455" y="118083"/>
                  <a:pt x="66672" y="120000"/>
                  <a:pt x="68183" y="120000"/>
                </a:cubicBezTo>
                <a:cubicBezTo>
                  <a:pt x="69688" y="120000"/>
                  <a:pt x="70911" y="118083"/>
                  <a:pt x="70911" y="115716"/>
                </a:cubicBezTo>
                <a:lnTo>
                  <a:pt x="70911" y="101550"/>
                </a:lnTo>
                <a:cubicBezTo>
                  <a:pt x="76227" y="108005"/>
                  <a:pt x="82744" y="111427"/>
                  <a:pt x="88638" y="111427"/>
                </a:cubicBezTo>
                <a:cubicBezTo>
                  <a:pt x="105961" y="111427"/>
                  <a:pt x="120000" y="89361"/>
                  <a:pt x="120000" y="62144"/>
                </a:cubicBezTo>
                <a:lnTo>
                  <a:pt x="120000" y="57855"/>
                </a:lnTo>
                <a:cubicBezTo>
                  <a:pt x="120000" y="30638"/>
                  <a:pt x="105961" y="8572"/>
                  <a:pt x="88638" y="8572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5476463" y="2036718"/>
            <a:ext cx="1774200" cy="1774200"/>
          </a:xfrm>
          <a:prstGeom prst="ellipse">
            <a:avLst/>
          </a:prstGeom>
          <a:solidFill>
            <a:srgbClr val="000000"/>
          </a:solidFill>
          <a:ln cap="flat" cmpd="sng" w="254000">
            <a:solidFill>
              <a:srgbClr val="6C70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5666399" y="2647983"/>
            <a:ext cx="1412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Target</a:t>
            </a:r>
            <a:b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market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>
            <a:off x="8198175" y="16511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7 P’S marketing mix</a:t>
            </a:r>
            <a:endParaRPr/>
          </a:p>
        </p:txBody>
      </p:sp>
      <p:graphicFrame>
        <p:nvGraphicFramePr>
          <p:cNvPr id="240" name="Google Shape;240;p22"/>
          <p:cNvGraphicFramePr/>
          <p:nvPr/>
        </p:nvGraphicFramePr>
        <p:xfrm>
          <a:off x="411480" y="15442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{D08330D4-6FAD-47FF-ACAF-B2CE0DA1EBD5}</a:tableStyleId>
              </a:tblPr>
              <a:tblGrid>
                <a:gridCol w="1044875"/>
                <a:gridCol w="1348800"/>
                <a:gridCol w="1288700"/>
                <a:gridCol w="1197375"/>
                <a:gridCol w="1197375"/>
                <a:gridCol w="1197375"/>
                <a:gridCol w="1093850"/>
              </a:tblGrid>
              <a:tr h="49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Place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Price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Promotion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People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Process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Physical evidence</a:t>
                      </a:r>
                      <a:endParaRPr sz="10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2410550">
                <a:tc>
                  <a:txBody>
                    <a:bodyPr/>
                    <a:lstStyle/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Retail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Wholesale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Mail order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Internet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Direct Sales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82875" marB="45725" marR="91450" marL="91450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Skimming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Penetration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Psychological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Cost-plus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Loss leader, etc.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82875" marB="45725" marR="91450" marL="91425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Special offers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Advertising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Endorsement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User trials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Leaflets/posters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82875" marB="45725" marR="91450" marL="91450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Design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Technology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Usefulness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Convenience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Warranties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45720" lvl="0" marL="9144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82875" marB="45725" marR="91450" marL="91450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Management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Culture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Service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Personnel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45720" lvl="0" marL="9144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82875" marB="45725" marR="91450" marL="91450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Especially relevant to service industries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are services consumed?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Performance &amp; analytics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Validation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82875" marB="45725" marR="91450" marL="91450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Interface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Comfort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Facilities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Foot traffic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Store lines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82875" marB="45725" marR="91450" marL="91450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/>
          <p:nvPr/>
        </p:nvSpPr>
        <p:spPr>
          <a:xfrm>
            <a:off x="381000" y="1989300"/>
            <a:ext cx="1164600" cy="837300"/>
          </a:xfrm>
          <a:prstGeom prst="roundRect">
            <a:avLst>
              <a:gd fmla="val 722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7 P’S marketing mix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4017123" y="3331550"/>
            <a:ext cx="85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Retail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Wholesale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Mail order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Internet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Direct sales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3"/>
          <p:cNvSpPr txBox="1"/>
          <p:nvPr/>
        </p:nvSpPr>
        <p:spPr>
          <a:xfrm>
            <a:off x="1663499" y="3324494"/>
            <a:ext cx="970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Skimming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Penetration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Psychological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Cost-plus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Loss leader, etc.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6392205" y="3331547"/>
            <a:ext cx="10911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Especially relevant to service industries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How are services consumed?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Performance and analytics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Validation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827950" y="2916231"/>
            <a:ext cx="1012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Special offers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Advertising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Endorsement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User trials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Leaflets/posters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523776" y="2909175"/>
            <a:ext cx="85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Design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Technology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Usefulness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Convenience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Warranties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5192273" y="2909175"/>
            <a:ext cx="970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Employees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Management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Culture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Customer service personnel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7510503" y="2909172"/>
            <a:ext cx="726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Interface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Comfort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690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Facilities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23"/>
          <p:cNvSpPr/>
          <p:nvPr/>
        </p:nvSpPr>
        <p:spPr>
          <a:xfrm>
            <a:off x="5445319" y="1584081"/>
            <a:ext cx="351432" cy="287604"/>
          </a:xfrm>
          <a:custGeom>
            <a:rect b="b" l="l" r="r" t="t"/>
            <a:pathLst>
              <a:path extrusionOk="0" h="21600" w="2160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t/>
            </a:r>
            <a:endParaRPr sz="1050" u="none" cap="none" strike="noStrike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3125515" y="1563225"/>
            <a:ext cx="333247" cy="315615"/>
          </a:xfrm>
          <a:custGeom>
            <a:rect b="b" l="l" r="r" t="t"/>
            <a:pathLst>
              <a:path extrusionOk="0" h="73" w="80">
                <a:moveTo>
                  <a:pt x="52" y="38"/>
                </a:move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3" y="38"/>
                  <a:pt x="23" y="39"/>
                </a:cubicBezTo>
                <a:cubicBezTo>
                  <a:pt x="23" y="47"/>
                  <a:pt x="30" y="54"/>
                  <a:pt x="38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8"/>
                  <a:pt x="53" y="38"/>
                  <a:pt x="52" y="38"/>
                </a:cubicBezTo>
                <a:close/>
                <a:moveTo>
                  <a:pt x="38" y="52"/>
                </a:moveTo>
                <a:cubicBezTo>
                  <a:pt x="34" y="52"/>
                  <a:pt x="30" y="50"/>
                  <a:pt x="28" y="46"/>
                </a:cubicBezTo>
                <a:cubicBezTo>
                  <a:pt x="30" y="43"/>
                  <a:pt x="34" y="41"/>
                  <a:pt x="38" y="41"/>
                </a:cubicBezTo>
                <a:cubicBezTo>
                  <a:pt x="43" y="41"/>
                  <a:pt x="46" y="43"/>
                  <a:pt x="49" y="46"/>
                </a:cubicBezTo>
                <a:cubicBezTo>
                  <a:pt x="46" y="50"/>
                  <a:pt x="43" y="52"/>
                  <a:pt x="38" y="52"/>
                </a:cubicBezTo>
                <a:close/>
                <a:moveTo>
                  <a:pt x="41" y="30"/>
                </a:moveTo>
                <a:cubicBezTo>
                  <a:pt x="41" y="27"/>
                  <a:pt x="44" y="26"/>
                  <a:pt x="47" y="26"/>
                </a:cubicBezTo>
                <a:cubicBezTo>
                  <a:pt x="50" y="26"/>
                  <a:pt x="52" y="27"/>
                  <a:pt x="52" y="30"/>
                </a:cubicBezTo>
                <a:cubicBezTo>
                  <a:pt x="52" y="30"/>
                  <a:pt x="52" y="31"/>
                  <a:pt x="51" y="31"/>
                </a:cubicBezTo>
                <a:cubicBezTo>
                  <a:pt x="51" y="31"/>
                  <a:pt x="50" y="30"/>
                  <a:pt x="50" y="30"/>
                </a:cubicBezTo>
                <a:cubicBezTo>
                  <a:pt x="50" y="29"/>
                  <a:pt x="49" y="28"/>
                  <a:pt x="47" y="28"/>
                </a:cubicBezTo>
                <a:cubicBezTo>
                  <a:pt x="45" y="28"/>
                  <a:pt x="43" y="29"/>
                  <a:pt x="43" y="30"/>
                </a:cubicBezTo>
                <a:cubicBezTo>
                  <a:pt x="43" y="30"/>
                  <a:pt x="43" y="31"/>
                  <a:pt x="42" y="31"/>
                </a:cubicBezTo>
                <a:cubicBezTo>
                  <a:pt x="42" y="31"/>
                  <a:pt x="41" y="30"/>
                  <a:pt x="41" y="30"/>
                </a:cubicBezTo>
                <a:close/>
                <a:moveTo>
                  <a:pt x="25" y="30"/>
                </a:moveTo>
                <a:cubicBezTo>
                  <a:pt x="25" y="27"/>
                  <a:pt x="27" y="26"/>
                  <a:pt x="30" y="26"/>
                </a:cubicBezTo>
                <a:cubicBezTo>
                  <a:pt x="33" y="26"/>
                  <a:pt x="35" y="27"/>
                  <a:pt x="35" y="30"/>
                </a:cubicBezTo>
                <a:cubicBezTo>
                  <a:pt x="35" y="30"/>
                  <a:pt x="35" y="31"/>
                  <a:pt x="34" y="31"/>
                </a:cubicBezTo>
                <a:cubicBezTo>
                  <a:pt x="34" y="31"/>
                  <a:pt x="33" y="30"/>
                  <a:pt x="33" y="30"/>
                </a:cubicBezTo>
                <a:cubicBezTo>
                  <a:pt x="33" y="29"/>
                  <a:pt x="32" y="28"/>
                  <a:pt x="30" y="28"/>
                </a:cubicBezTo>
                <a:cubicBezTo>
                  <a:pt x="28" y="28"/>
                  <a:pt x="27" y="29"/>
                  <a:pt x="27" y="30"/>
                </a:cubicBezTo>
                <a:cubicBezTo>
                  <a:pt x="27" y="30"/>
                  <a:pt x="26" y="31"/>
                  <a:pt x="26" y="31"/>
                </a:cubicBezTo>
                <a:cubicBezTo>
                  <a:pt x="25" y="31"/>
                  <a:pt x="25" y="30"/>
                  <a:pt x="25" y="30"/>
                </a:cubicBezTo>
                <a:close/>
                <a:moveTo>
                  <a:pt x="26" y="12"/>
                </a:moveTo>
                <a:cubicBezTo>
                  <a:pt x="26" y="13"/>
                  <a:pt x="26" y="13"/>
                  <a:pt x="25" y="14"/>
                </a:cubicBezTo>
                <a:cubicBezTo>
                  <a:pt x="25" y="14"/>
                  <a:pt x="24" y="13"/>
                  <a:pt x="24" y="13"/>
                </a:cubicBezTo>
                <a:cubicBezTo>
                  <a:pt x="24" y="12"/>
                  <a:pt x="23" y="12"/>
                  <a:pt x="22" y="12"/>
                </a:cubicBezTo>
                <a:cubicBezTo>
                  <a:pt x="21" y="12"/>
                  <a:pt x="21" y="13"/>
                  <a:pt x="20" y="13"/>
                </a:cubicBezTo>
                <a:cubicBezTo>
                  <a:pt x="20" y="13"/>
                  <a:pt x="20" y="14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8" y="15"/>
                  <a:pt x="18" y="14"/>
                </a:cubicBezTo>
                <a:cubicBezTo>
                  <a:pt x="18" y="14"/>
                  <a:pt x="18" y="13"/>
                  <a:pt x="19" y="12"/>
                </a:cubicBezTo>
                <a:cubicBezTo>
                  <a:pt x="19" y="11"/>
                  <a:pt x="20" y="11"/>
                  <a:pt x="21" y="10"/>
                </a:cubicBezTo>
                <a:cubicBezTo>
                  <a:pt x="24" y="10"/>
                  <a:pt x="26" y="11"/>
                  <a:pt x="26" y="12"/>
                </a:cubicBezTo>
                <a:close/>
                <a:moveTo>
                  <a:pt x="15" y="15"/>
                </a:moveTo>
                <a:cubicBezTo>
                  <a:pt x="15" y="16"/>
                  <a:pt x="15" y="16"/>
                  <a:pt x="14" y="16"/>
                </a:cubicBezTo>
                <a:cubicBezTo>
                  <a:pt x="14" y="17"/>
                  <a:pt x="13" y="16"/>
                  <a:pt x="13" y="16"/>
                </a:cubicBezTo>
                <a:cubicBezTo>
                  <a:pt x="13" y="15"/>
                  <a:pt x="12" y="15"/>
                  <a:pt x="11" y="15"/>
                </a:cubicBezTo>
                <a:cubicBezTo>
                  <a:pt x="10" y="15"/>
                  <a:pt x="9" y="16"/>
                  <a:pt x="9" y="16"/>
                </a:cubicBezTo>
                <a:cubicBezTo>
                  <a:pt x="9" y="16"/>
                  <a:pt x="9" y="16"/>
                  <a:pt x="9" y="17"/>
                </a:cubicBezTo>
                <a:cubicBezTo>
                  <a:pt x="9" y="17"/>
                  <a:pt x="9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7" y="18"/>
                  <a:pt x="7" y="17"/>
                </a:cubicBezTo>
                <a:cubicBezTo>
                  <a:pt x="7" y="16"/>
                  <a:pt x="7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2" y="13"/>
                  <a:pt x="14" y="14"/>
                  <a:pt x="15" y="15"/>
                </a:cubicBezTo>
                <a:close/>
                <a:moveTo>
                  <a:pt x="66" y="56"/>
                </a:moveTo>
                <a:cubicBezTo>
                  <a:pt x="66" y="56"/>
                  <a:pt x="67" y="55"/>
                  <a:pt x="68" y="55"/>
                </a:cubicBezTo>
                <a:cubicBezTo>
                  <a:pt x="68" y="55"/>
                  <a:pt x="69" y="55"/>
                  <a:pt x="70" y="55"/>
                </a:cubicBezTo>
                <a:cubicBezTo>
                  <a:pt x="72" y="56"/>
                  <a:pt x="74" y="58"/>
                  <a:pt x="73" y="59"/>
                </a:cubicBezTo>
                <a:cubicBezTo>
                  <a:pt x="73" y="60"/>
                  <a:pt x="72" y="60"/>
                  <a:pt x="72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71" y="60"/>
                  <a:pt x="71" y="59"/>
                  <a:pt x="71" y="59"/>
                </a:cubicBezTo>
                <a:cubicBezTo>
                  <a:pt x="71" y="58"/>
                  <a:pt x="71" y="57"/>
                  <a:pt x="70" y="57"/>
                </a:cubicBezTo>
                <a:cubicBezTo>
                  <a:pt x="69" y="57"/>
                  <a:pt x="69" y="57"/>
                  <a:pt x="68" y="57"/>
                </a:cubicBezTo>
                <a:cubicBezTo>
                  <a:pt x="68" y="57"/>
                  <a:pt x="68" y="57"/>
                  <a:pt x="67" y="57"/>
                </a:cubicBezTo>
                <a:cubicBezTo>
                  <a:pt x="67" y="58"/>
                  <a:pt x="67" y="58"/>
                  <a:pt x="66" y="58"/>
                </a:cubicBezTo>
                <a:cubicBezTo>
                  <a:pt x="66" y="58"/>
                  <a:pt x="65" y="57"/>
                  <a:pt x="66" y="56"/>
                </a:cubicBezTo>
                <a:close/>
                <a:moveTo>
                  <a:pt x="55" y="52"/>
                </a:moveTo>
                <a:cubicBezTo>
                  <a:pt x="55" y="51"/>
                  <a:pt x="56" y="51"/>
                  <a:pt x="57" y="51"/>
                </a:cubicBezTo>
                <a:cubicBezTo>
                  <a:pt x="58" y="50"/>
                  <a:pt x="59" y="50"/>
                  <a:pt x="60" y="51"/>
                </a:cubicBezTo>
                <a:cubicBezTo>
                  <a:pt x="62" y="52"/>
                  <a:pt x="63" y="54"/>
                  <a:pt x="62" y="55"/>
                </a:cubicBezTo>
                <a:cubicBezTo>
                  <a:pt x="62" y="55"/>
                  <a:pt x="62" y="56"/>
                  <a:pt x="61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5"/>
                  <a:pt x="60" y="54"/>
                </a:cubicBezTo>
                <a:cubicBezTo>
                  <a:pt x="60" y="54"/>
                  <a:pt x="60" y="53"/>
                  <a:pt x="59" y="53"/>
                </a:cubicBezTo>
                <a:cubicBezTo>
                  <a:pt x="58" y="52"/>
                  <a:pt x="58" y="52"/>
                  <a:pt x="57" y="52"/>
                </a:cubicBezTo>
                <a:cubicBezTo>
                  <a:pt x="57" y="53"/>
                  <a:pt x="57" y="53"/>
                  <a:pt x="57" y="53"/>
                </a:cubicBezTo>
                <a:cubicBezTo>
                  <a:pt x="56" y="53"/>
                  <a:pt x="56" y="54"/>
                  <a:pt x="55" y="53"/>
                </a:cubicBezTo>
                <a:cubicBezTo>
                  <a:pt x="55" y="53"/>
                  <a:pt x="55" y="53"/>
                  <a:pt x="55" y="52"/>
                </a:cubicBezTo>
                <a:close/>
                <a:moveTo>
                  <a:pt x="53" y="58"/>
                </a:moveTo>
                <a:cubicBezTo>
                  <a:pt x="53" y="57"/>
                  <a:pt x="53" y="57"/>
                  <a:pt x="54" y="57"/>
                </a:cubicBezTo>
                <a:cubicBezTo>
                  <a:pt x="54" y="57"/>
                  <a:pt x="55" y="57"/>
                  <a:pt x="55" y="58"/>
                </a:cubicBezTo>
                <a:cubicBezTo>
                  <a:pt x="55" y="61"/>
                  <a:pt x="57" y="64"/>
                  <a:pt x="60" y="65"/>
                </a:cubicBezTo>
                <a:cubicBezTo>
                  <a:pt x="63" y="66"/>
                  <a:pt x="67" y="66"/>
                  <a:pt x="69" y="63"/>
                </a:cubicBezTo>
                <a:cubicBezTo>
                  <a:pt x="70" y="63"/>
                  <a:pt x="70" y="63"/>
                  <a:pt x="71" y="63"/>
                </a:cubicBezTo>
                <a:cubicBezTo>
                  <a:pt x="71" y="64"/>
                  <a:pt x="71" y="64"/>
                  <a:pt x="71" y="65"/>
                </a:cubicBezTo>
                <a:cubicBezTo>
                  <a:pt x="69" y="67"/>
                  <a:pt x="66" y="68"/>
                  <a:pt x="63" y="68"/>
                </a:cubicBezTo>
                <a:cubicBezTo>
                  <a:pt x="62" y="68"/>
                  <a:pt x="61" y="67"/>
                  <a:pt x="59" y="67"/>
                </a:cubicBezTo>
                <a:cubicBezTo>
                  <a:pt x="56" y="65"/>
                  <a:pt x="53" y="62"/>
                  <a:pt x="53" y="58"/>
                </a:cubicBezTo>
                <a:close/>
                <a:moveTo>
                  <a:pt x="53" y="17"/>
                </a:moveTo>
                <a:cubicBezTo>
                  <a:pt x="56" y="17"/>
                  <a:pt x="58" y="15"/>
                  <a:pt x="58" y="12"/>
                </a:cubicBezTo>
                <a:cubicBezTo>
                  <a:pt x="58" y="9"/>
                  <a:pt x="56" y="7"/>
                  <a:pt x="53" y="7"/>
                </a:cubicBezTo>
                <a:cubicBezTo>
                  <a:pt x="50" y="7"/>
                  <a:pt x="48" y="9"/>
                  <a:pt x="48" y="12"/>
                </a:cubicBezTo>
                <a:cubicBezTo>
                  <a:pt x="48" y="15"/>
                  <a:pt x="50" y="17"/>
                  <a:pt x="53" y="17"/>
                </a:cubicBezTo>
                <a:close/>
                <a:moveTo>
                  <a:pt x="53" y="9"/>
                </a:moveTo>
                <a:cubicBezTo>
                  <a:pt x="55" y="9"/>
                  <a:pt x="56" y="10"/>
                  <a:pt x="56" y="12"/>
                </a:cubicBezTo>
                <a:cubicBezTo>
                  <a:pt x="56" y="14"/>
                  <a:pt x="55" y="15"/>
                  <a:pt x="53" y="15"/>
                </a:cubicBezTo>
                <a:cubicBezTo>
                  <a:pt x="51" y="15"/>
                  <a:pt x="50" y="14"/>
                  <a:pt x="50" y="12"/>
                </a:cubicBezTo>
                <a:cubicBezTo>
                  <a:pt x="50" y="10"/>
                  <a:pt x="51" y="9"/>
                  <a:pt x="53" y="9"/>
                </a:cubicBezTo>
                <a:close/>
                <a:moveTo>
                  <a:pt x="10" y="37"/>
                </a:moveTo>
                <a:cubicBezTo>
                  <a:pt x="8" y="37"/>
                  <a:pt x="7" y="39"/>
                  <a:pt x="7" y="40"/>
                </a:cubicBezTo>
                <a:cubicBezTo>
                  <a:pt x="7" y="42"/>
                  <a:pt x="8" y="43"/>
                  <a:pt x="10" y="43"/>
                </a:cubicBezTo>
                <a:cubicBezTo>
                  <a:pt x="11" y="43"/>
                  <a:pt x="13" y="42"/>
                  <a:pt x="13" y="40"/>
                </a:cubicBezTo>
                <a:cubicBezTo>
                  <a:pt x="13" y="39"/>
                  <a:pt x="11" y="37"/>
                  <a:pt x="10" y="37"/>
                </a:cubicBezTo>
                <a:close/>
                <a:moveTo>
                  <a:pt x="10" y="41"/>
                </a:moveTo>
                <a:cubicBezTo>
                  <a:pt x="9" y="41"/>
                  <a:pt x="9" y="41"/>
                  <a:pt x="9" y="40"/>
                </a:cubicBezTo>
                <a:cubicBezTo>
                  <a:pt x="9" y="40"/>
                  <a:pt x="9" y="39"/>
                  <a:pt x="10" y="39"/>
                </a:cubicBezTo>
                <a:cubicBezTo>
                  <a:pt x="10" y="39"/>
                  <a:pt x="11" y="40"/>
                  <a:pt x="11" y="40"/>
                </a:cubicBezTo>
                <a:cubicBezTo>
                  <a:pt x="11" y="41"/>
                  <a:pt x="10" y="41"/>
                  <a:pt x="10" y="41"/>
                </a:cubicBezTo>
                <a:close/>
                <a:moveTo>
                  <a:pt x="21" y="58"/>
                </a:moveTo>
                <a:cubicBezTo>
                  <a:pt x="17" y="58"/>
                  <a:pt x="15" y="60"/>
                  <a:pt x="15" y="64"/>
                </a:cubicBezTo>
                <a:cubicBezTo>
                  <a:pt x="15" y="67"/>
                  <a:pt x="17" y="70"/>
                  <a:pt x="21" y="70"/>
                </a:cubicBezTo>
                <a:cubicBezTo>
                  <a:pt x="24" y="70"/>
                  <a:pt x="27" y="67"/>
                  <a:pt x="27" y="64"/>
                </a:cubicBezTo>
                <a:cubicBezTo>
                  <a:pt x="27" y="60"/>
                  <a:pt x="24" y="58"/>
                  <a:pt x="21" y="58"/>
                </a:cubicBezTo>
                <a:close/>
                <a:moveTo>
                  <a:pt x="21" y="68"/>
                </a:moveTo>
                <a:cubicBezTo>
                  <a:pt x="19" y="68"/>
                  <a:pt x="17" y="66"/>
                  <a:pt x="17" y="64"/>
                </a:cubicBezTo>
                <a:cubicBezTo>
                  <a:pt x="17" y="62"/>
                  <a:pt x="19" y="60"/>
                  <a:pt x="21" y="60"/>
                </a:cubicBezTo>
                <a:cubicBezTo>
                  <a:pt x="23" y="60"/>
                  <a:pt x="25" y="62"/>
                  <a:pt x="25" y="64"/>
                </a:cubicBezTo>
                <a:cubicBezTo>
                  <a:pt x="25" y="66"/>
                  <a:pt x="23" y="68"/>
                  <a:pt x="21" y="68"/>
                </a:cubicBezTo>
                <a:close/>
                <a:moveTo>
                  <a:pt x="40" y="61"/>
                </a:moveTo>
                <a:cubicBezTo>
                  <a:pt x="39" y="61"/>
                  <a:pt x="37" y="62"/>
                  <a:pt x="37" y="63"/>
                </a:cubicBezTo>
                <a:cubicBezTo>
                  <a:pt x="37" y="65"/>
                  <a:pt x="39" y="66"/>
                  <a:pt x="40" y="66"/>
                </a:cubicBezTo>
                <a:cubicBezTo>
                  <a:pt x="42" y="66"/>
                  <a:pt x="43" y="65"/>
                  <a:pt x="43" y="63"/>
                </a:cubicBezTo>
                <a:cubicBezTo>
                  <a:pt x="43" y="62"/>
                  <a:pt x="42" y="61"/>
                  <a:pt x="40" y="61"/>
                </a:cubicBezTo>
                <a:close/>
                <a:moveTo>
                  <a:pt x="39" y="63"/>
                </a:moveTo>
                <a:cubicBezTo>
                  <a:pt x="39" y="63"/>
                  <a:pt x="40" y="63"/>
                  <a:pt x="40" y="63"/>
                </a:cubicBezTo>
                <a:cubicBezTo>
                  <a:pt x="40" y="63"/>
                  <a:pt x="41" y="63"/>
                  <a:pt x="41" y="63"/>
                </a:cubicBezTo>
                <a:cubicBezTo>
                  <a:pt x="41" y="64"/>
                  <a:pt x="39" y="64"/>
                  <a:pt x="39" y="63"/>
                </a:cubicBezTo>
                <a:close/>
                <a:moveTo>
                  <a:pt x="68" y="30"/>
                </a:moveTo>
                <a:cubicBezTo>
                  <a:pt x="72" y="30"/>
                  <a:pt x="75" y="27"/>
                  <a:pt x="75" y="23"/>
                </a:cubicBezTo>
                <a:cubicBezTo>
                  <a:pt x="75" y="19"/>
                  <a:pt x="72" y="16"/>
                  <a:pt x="68" y="16"/>
                </a:cubicBezTo>
                <a:cubicBezTo>
                  <a:pt x="64" y="16"/>
                  <a:pt x="61" y="19"/>
                  <a:pt x="61" y="23"/>
                </a:cubicBezTo>
                <a:cubicBezTo>
                  <a:pt x="61" y="27"/>
                  <a:pt x="64" y="30"/>
                  <a:pt x="68" y="30"/>
                </a:cubicBezTo>
                <a:close/>
                <a:moveTo>
                  <a:pt x="68" y="18"/>
                </a:moveTo>
                <a:cubicBezTo>
                  <a:pt x="71" y="18"/>
                  <a:pt x="73" y="20"/>
                  <a:pt x="73" y="23"/>
                </a:cubicBezTo>
                <a:cubicBezTo>
                  <a:pt x="73" y="25"/>
                  <a:pt x="71" y="28"/>
                  <a:pt x="68" y="28"/>
                </a:cubicBezTo>
                <a:cubicBezTo>
                  <a:pt x="66" y="28"/>
                  <a:pt x="63" y="25"/>
                  <a:pt x="63" y="23"/>
                </a:cubicBezTo>
                <a:cubicBezTo>
                  <a:pt x="63" y="20"/>
                  <a:pt x="66" y="18"/>
                  <a:pt x="68" y="18"/>
                </a:cubicBezTo>
                <a:close/>
                <a:moveTo>
                  <a:pt x="78" y="51"/>
                </a:moveTo>
                <a:cubicBezTo>
                  <a:pt x="77" y="47"/>
                  <a:pt x="73" y="44"/>
                  <a:pt x="69" y="42"/>
                </a:cubicBezTo>
                <a:cubicBezTo>
                  <a:pt x="68" y="41"/>
                  <a:pt x="66" y="41"/>
                  <a:pt x="64" y="41"/>
                </a:cubicBezTo>
                <a:cubicBezTo>
                  <a:pt x="62" y="41"/>
                  <a:pt x="61" y="41"/>
                  <a:pt x="60" y="41"/>
                </a:cubicBezTo>
                <a:cubicBezTo>
                  <a:pt x="61" y="39"/>
                  <a:pt x="61" y="37"/>
                  <a:pt x="61" y="35"/>
                </a:cubicBezTo>
                <a:cubicBezTo>
                  <a:pt x="61" y="23"/>
                  <a:pt x="51" y="13"/>
                  <a:pt x="38" y="13"/>
                </a:cubicBezTo>
                <a:cubicBezTo>
                  <a:pt x="37" y="13"/>
                  <a:pt x="35" y="13"/>
                  <a:pt x="33" y="14"/>
                </a:cubicBezTo>
                <a:cubicBezTo>
                  <a:pt x="33" y="13"/>
                  <a:pt x="33" y="12"/>
                  <a:pt x="33" y="12"/>
                </a:cubicBezTo>
                <a:cubicBezTo>
                  <a:pt x="31" y="5"/>
                  <a:pt x="24" y="0"/>
                  <a:pt x="17" y="0"/>
                </a:cubicBezTo>
                <a:cubicBezTo>
                  <a:pt x="16" y="0"/>
                  <a:pt x="14" y="0"/>
                  <a:pt x="13" y="0"/>
                </a:cubicBezTo>
                <a:cubicBezTo>
                  <a:pt x="9" y="1"/>
                  <a:pt x="5" y="4"/>
                  <a:pt x="3" y="8"/>
                </a:cubicBezTo>
                <a:cubicBezTo>
                  <a:pt x="1" y="11"/>
                  <a:pt x="0" y="16"/>
                  <a:pt x="1" y="20"/>
                </a:cubicBezTo>
                <a:cubicBezTo>
                  <a:pt x="3" y="27"/>
                  <a:pt x="9" y="32"/>
                  <a:pt x="16" y="32"/>
                </a:cubicBezTo>
                <a:cubicBezTo>
                  <a:pt x="16" y="33"/>
                  <a:pt x="16" y="34"/>
                  <a:pt x="16" y="35"/>
                </a:cubicBezTo>
                <a:cubicBezTo>
                  <a:pt x="16" y="48"/>
                  <a:pt x="26" y="58"/>
                  <a:pt x="38" y="58"/>
                </a:cubicBezTo>
                <a:cubicBezTo>
                  <a:pt x="41" y="58"/>
                  <a:pt x="44" y="57"/>
                  <a:pt x="47" y="56"/>
                </a:cubicBezTo>
                <a:cubicBezTo>
                  <a:pt x="47" y="63"/>
                  <a:pt x="51" y="69"/>
                  <a:pt x="57" y="72"/>
                </a:cubicBezTo>
                <a:cubicBezTo>
                  <a:pt x="59" y="73"/>
                  <a:pt x="61" y="73"/>
                  <a:pt x="63" y="73"/>
                </a:cubicBezTo>
                <a:cubicBezTo>
                  <a:pt x="70" y="73"/>
                  <a:pt x="76" y="69"/>
                  <a:pt x="78" y="63"/>
                </a:cubicBezTo>
                <a:cubicBezTo>
                  <a:pt x="80" y="59"/>
                  <a:pt x="80" y="55"/>
                  <a:pt x="78" y="51"/>
                </a:cubicBezTo>
                <a:close/>
                <a:moveTo>
                  <a:pt x="49" y="52"/>
                </a:moveTo>
                <a:cubicBezTo>
                  <a:pt x="49" y="52"/>
                  <a:pt x="49" y="52"/>
                  <a:pt x="49" y="52"/>
                </a:cubicBezTo>
                <a:cubicBezTo>
                  <a:pt x="46" y="54"/>
                  <a:pt x="42" y="55"/>
                  <a:pt x="38" y="55"/>
                </a:cubicBezTo>
                <a:cubicBezTo>
                  <a:pt x="28" y="55"/>
                  <a:pt x="19" y="46"/>
                  <a:pt x="19" y="35"/>
                </a:cubicBezTo>
                <a:cubicBezTo>
                  <a:pt x="19" y="28"/>
                  <a:pt x="23" y="21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7"/>
                  <a:pt x="31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4" y="16"/>
                  <a:pt x="36" y="16"/>
                  <a:pt x="38" y="16"/>
                </a:cubicBezTo>
                <a:cubicBezTo>
                  <a:pt x="49" y="16"/>
                  <a:pt x="58" y="25"/>
                  <a:pt x="58" y="35"/>
                </a:cubicBezTo>
                <a:cubicBezTo>
                  <a:pt x="58" y="38"/>
                  <a:pt x="57" y="41"/>
                  <a:pt x="56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5" y="45"/>
                  <a:pt x="55" y="46"/>
                  <a:pt x="54" y="47"/>
                </a:cubicBezTo>
                <a:cubicBezTo>
                  <a:pt x="53" y="48"/>
                  <a:pt x="53" y="48"/>
                  <a:pt x="53" y="49"/>
                </a:cubicBezTo>
                <a:cubicBezTo>
                  <a:pt x="52" y="49"/>
                  <a:pt x="52" y="49"/>
                  <a:pt x="52" y="50"/>
                </a:cubicBezTo>
                <a:cubicBezTo>
                  <a:pt x="51" y="50"/>
                  <a:pt x="50" y="51"/>
                  <a:pt x="50" y="51"/>
                </a:cubicBezTo>
                <a:cubicBezTo>
                  <a:pt x="49" y="51"/>
                  <a:pt x="49" y="51"/>
                  <a:pt x="49" y="52"/>
                </a:cubicBezTo>
                <a:close/>
                <a:moveTo>
                  <a:pt x="30" y="15"/>
                </a:moveTo>
                <a:cubicBezTo>
                  <a:pt x="28" y="16"/>
                  <a:pt x="27" y="17"/>
                  <a:pt x="25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3" y="17"/>
                  <a:pt x="23" y="18"/>
                </a:cubicBezTo>
                <a:cubicBezTo>
                  <a:pt x="22" y="18"/>
                  <a:pt x="22" y="19"/>
                  <a:pt x="23" y="19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0"/>
                  <a:pt x="23" y="21"/>
                  <a:pt x="22" y="21"/>
                </a:cubicBezTo>
                <a:cubicBezTo>
                  <a:pt x="21" y="22"/>
                  <a:pt x="20" y="23"/>
                  <a:pt x="19" y="23"/>
                </a:cubicBezTo>
                <a:cubicBezTo>
                  <a:pt x="16" y="24"/>
                  <a:pt x="14" y="23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1"/>
                  <a:pt x="13" y="21"/>
                  <a:pt x="13" y="20"/>
                </a:cubicBezTo>
                <a:cubicBezTo>
                  <a:pt x="12" y="20"/>
                  <a:pt x="12" y="20"/>
                  <a:pt x="11" y="21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10" y="25"/>
                  <a:pt x="10" y="25"/>
                </a:cubicBezTo>
                <a:cubicBezTo>
                  <a:pt x="10" y="25"/>
                  <a:pt x="10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2" y="24"/>
                  <a:pt x="12" y="24"/>
                  <a:pt x="12" y="24"/>
                </a:cubicBezTo>
                <a:cubicBezTo>
                  <a:pt x="13" y="25"/>
                  <a:pt x="15" y="26"/>
                  <a:pt x="17" y="26"/>
                </a:cubicBezTo>
                <a:cubicBezTo>
                  <a:pt x="18" y="26"/>
                  <a:pt x="18" y="25"/>
                  <a:pt x="19" y="25"/>
                </a:cubicBezTo>
                <a:cubicBezTo>
                  <a:pt x="19" y="25"/>
                  <a:pt x="19" y="25"/>
                  <a:pt x="20" y="25"/>
                </a:cubicBezTo>
                <a:cubicBezTo>
                  <a:pt x="19" y="26"/>
                  <a:pt x="18" y="28"/>
                  <a:pt x="18" y="29"/>
                </a:cubicBezTo>
                <a:cubicBezTo>
                  <a:pt x="18" y="29"/>
                  <a:pt x="17" y="29"/>
                  <a:pt x="17" y="29"/>
                </a:cubicBezTo>
                <a:cubicBezTo>
                  <a:pt x="11" y="29"/>
                  <a:pt x="6" y="25"/>
                  <a:pt x="4" y="19"/>
                </a:cubicBezTo>
                <a:cubicBezTo>
                  <a:pt x="2" y="12"/>
                  <a:pt x="7" y="5"/>
                  <a:pt x="14" y="3"/>
                </a:cubicBezTo>
                <a:cubicBezTo>
                  <a:pt x="15" y="3"/>
                  <a:pt x="16" y="3"/>
                  <a:pt x="17" y="3"/>
                </a:cubicBezTo>
                <a:cubicBezTo>
                  <a:pt x="23" y="3"/>
                  <a:pt x="28" y="7"/>
                  <a:pt x="30" y="13"/>
                </a:cubicBezTo>
                <a:cubicBezTo>
                  <a:pt x="30" y="14"/>
                  <a:pt x="30" y="15"/>
                  <a:pt x="30" y="15"/>
                </a:cubicBezTo>
                <a:close/>
                <a:moveTo>
                  <a:pt x="51" y="53"/>
                </a:moveTo>
                <a:cubicBezTo>
                  <a:pt x="54" y="51"/>
                  <a:pt x="56" y="48"/>
                  <a:pt x="57" y="45"/>
                </a:cubicBezTo>
                <a:cubicBezTo>
                  <a:pt x="59" y="44"/>
                  <a:pt x="61" y="44"/>
                  <a:pt x="63" y="44"/>
                </a:cubicBezTo>
                <a:cubicBezTo>
                  <a:pt x="65" y="44"/>
                  <a:pt x="67" y="44"/>
                  <a:pt x="68" y="45"/>
                </a:cubicBezTo>
                <a:cubicBezTo>
                  <a:pt x="75" y="47"/>
                  <a:pt x="78" y="55"/>
                  <a:pt x="76" y="62"/>
                </a:cubicBezTo>
                <a:cubicBezTo>
                  <a:pt x="74" y="67"/>
                  <a:pt x="69" y="70"/>
                  <a:pt x="63" y="70"/>
                </a:cubicBezTo>
                <a:cubicBezTo>
                  <a:pt x="62" y="70"/>
                  <a:pt x="60" y="70"/>
                  <a:pt x="59" y="69"/>
                </a:cubicBezTo>
                <a:cubicBezTo>
                  <a:pt x="55" y="68"/>
                  <a:pt x="53" y="65"/>
                  <a:pt x="51" y="62"/>
                </a:cubicBezTo>
                <a:cubicBezTo>
                  <a:pt x="50" y="59"/>
                  <a:pt x="50" y="56"/>
                  <a:pt x="51" y="53"/>
                </a:cubicBezTo>
                <a:close/>
              </a:path>
            </a:pathLst>
          </a:custGeom>
          <a:solidFill>
            <a:srgbClr val="08100F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sz="47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41294" y="1633059"/>
            <a:ext cx="243864" cy="221801"/>
          </a:xfrm>
          <a:custGeom>
            <a:rect b="b" l="l" r="r" t="t"/>
            <a:pathLst>
              <a:path extrusionOk="0" h="21144" w="2160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3"/>
          <p:cNvSpPr/>
          <p:nvPr/>
        </p:nvSpPr>
        <p:spPr>
          <a:xfrm>
            <a:off x="7783326" y="1611285"/>
            <a:ext cx="306828" cy="250992"/>
          </a:xfrm>
          <a:custGeom>
            <a:rect b="b" l="l" r="r" t="t"/>
            <a:pathLst>
              <a:path extrusionOk="0" h="21600" w="2160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23"/>
          <p:cNvSpPr/>
          <p:nvPr/>
        </p:nvSpPr>
        <p:spPr>
          <a:xfrm>
            <a:off x="4307558" y="1972503"/>
            <a:ext cx="298071" cy="319107"/>
          </a:xfrm>
          <a:custGeom>
            <a:rect b="b" l="l" r="r" t="t"/>
            <a:pathLst>
              <a:path extrusionOk="0" h="74" w="72">
                <a:moveTo>
                  <a:pt x="12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18" y="23"/>
                  <a:pt x="18" y="23"/>
                  <a:pt x="18" y="23"/>
                </a:cubicBezTo>
                <a:cubicBezTo>
                  <a:pt x="12" y="23"/>
                  <a:pt x="12" y="23"/>
                  <a:pt x="12" y="23"/>
                </a:cubicBezTo>
                <a:lnTo>
                  <a:pt x="12" y="16"/>
                </a:lnTo>
                <a:close/>
                <a:moveTo>
                  <a:pt x="25" y="23"/>
                </a:moveTo>
                <a:cubicBezTo>
                  <a:pt x="30" y="23"/>
                  <a:pt x="30" y="23"/>
                  <a:pt x="30" y="23"/>
                </a:cubicBezTo>
                <a:cubicBezTo>
                  <a:pt x="30" y="16"/>
                  <a:pt x="30" y="16"/>
                  <a:pt x="30" y="16"/>
                </a:cubicBezTo>
                <a:cubicBezTo>
                  <a:pt x="25" y="16"/>
                  <a:pt x="25" y="16"/>
                  <a:pt x="25" y="16"/>
                </a:cubicBezTo>
                <a:lnTo>
                  <a:pt x="25" y="23"/>
                </a:lnTo>
                <a:close/>
                <a:moveTo>
                  <a:pt x="12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18" y="29"/>
                  <a:pt x="18" y="29"/>
                  <a:pt x="18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37"/>
                </a:lnTo>
                <a:close/>
                <a:moveTo>
                  <a:pt x="25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29"/>
                  <a:pt x="30" y="29"/>
                  <a:pt x="30" y="29"/>
                </a:cubicBezTo>
                <a:cubicBezTo>
                  <a:pt x="25" y="29"/>
                  <a:pt x="25" y="29"/>
                  <a:pt x="25" y="29"/>
                </a:cubicBezTo>
                <a:lnTo>
                  <a:pt x="25" y="37"/>
                </a:lnTo>
                <a:close/>
                <a:moveTo>
                  <a:pt x="12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3"/>
                  <a:pt x="18" y="43"/>
                  <a:pt x="18" y="43"/>
                </a:cubicBezTo>
                <a:cubicBezTo>
                  <a:pt x="12" y="43"/>
                  <a:pt x="12" y="43"/>
                  <a:pt x="12" y="43"/>
                </a:cubicBezTo>
                <a:lnTo>
                  <a:pt x="12" y="50"/>
                </a:lnTo>
                <a:close/>
                <a:moveTo>
                  <a:pt x="25" y="50"/>
                </a:moveTo>
                <a:cubicBezTo>
                  <a:pt x="30" y="50"/>
                  <a:pt x="30" y="50"/>
                  <a:pt x="30" y="50"/>
                </a:cubicBezTo>
                <a:cubicBezTo>
                  <a:pt x="30" y="43"/>
                  <a:pt x="30" y="43"/>
                  <a:pt x="30" y="43"/>
                </a:cubicBezTo>
                <a:cubicBezTo>
                  <a:pt x="25" y="43"/>
                  <a:pt x="25" y="43"/>
                  <a:pt x="25" y="43"/>
                </a:cubicBezTo>
                <a:lnTo>
                  <a:pt x="25" y="50"/>
                </a:lnTo>
                <a:close/>
                <a:moveTo>
                  <a:pt x="69" y="29"/>
                </a:moveTo>
                <a:cubicBezTo>
                  <a:pt x="69" y="64"/>
                  <a:pt x="69" y="64"/>
                  <a:pt x="6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4"/>
                  <a:pt x="72" y="65"/>
                  <a:pt x="72" y="66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3"/>
                  <a:pt x="71" y="74"/>
                  <a:pt x="7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0" y="73"/>
                  <a:pt x="0" y="72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2" y="2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1" y="10"/>
                  <a:pt x="40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9"/>
                  <a:pt x="39" y="19"/>
                  <a:pt x="3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6"/>
                  <a:pt x="41" y="15"/>
                  <a:pt x="4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5"/>
                  <a:pt x="54" y="16"/>
                  <a:pt x="54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2"/>
                  <a:pt x="57" y="11"/>
                  <a:pt x="58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4" y="11"/>
                  <a:pt x="65" y="12"/>
                  <a:pt x="65" y="13"/>
                </a:cubicBezTo>
                <a:cubicBezTo>
                  <a:pt x="65" y="19"/>
                  <a:pt x="65" y="19"/>
                  <a:pt x="65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1" y="19"/>
                  <a:pt x="72" y="20"/>
                  <a:pt x="72" y="21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8"/>
                  <a:pt x="71" y="29"/>
                  <a:pt x="70" y="29"/>
                </a:cubicBezTo>
                <a:lnTo>
                  <a:pt x="69" y="29"/>
                </a:lnTo>
                <a:close/>
                <a:moveTo>
                  <a:pt x="31" y="71"/>
                </a:moveTo>
                <a:cubicBezTo>
                  <a:pt x="33" y="71"/>
                  <a:pt x="33" y="71"/>
                  <a:pt x="33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67"/>
                  <a:pt x="39" y="67"/>
                  <a:pt x="39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3" y="67"/>
                  <a:pt x="33" y="67"/>
                  <a:pt x="33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71"/>
                  <a:pt x="3" y="71"/>
                  <a:pt x="3" y="71"/>
                </a:cubicBezTo>
                <a:lnTo>
                  <a:pt x="31" y="71"/>
                </a:lnTo>
                <a:close/>
                <a:moveTo>
                  <a:pt x="36" y="22"/>
                </a:moveTo>
                <a:cubicBezTo>
                  <a:pt x="36" y="20"/>
                  <a:pt x="36" y="20"/>
                  <a:pt x="36" y="20"/>
                </a:cubicBezTo>
                <a:cubicBezTo>
                  <a:pt x="36" y="9"/>
                  <a:pt x="36" y="9"/>
                  <a:pt x="3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65"/>
                  <a:pt x="6" y="65"/>
                  <a:pt x="6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6"/>
                  <a:pt x="36" y="26"/>
                  <a:pt x="36" y="26"/>
                </a:cubicBezTo>
                <a:lnTo>
                  <a:pt x="36" y="22"/>
                </a:lnTo>
                <a:close/>
                <a:moveTo>
                  <a:pt x="39" y="3"/>
                </a:moveTo>
                <a:cubicBezTo>
                  <a:pt x="3" y="3"/>
                  <a:pt x="3" y="3"/>
                  <a:pt x="3" y="3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5" y="7"/>
                  <a:pt x="5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3"/>
                </a:lnTo>
                <a:close/>
                <a:moveTo>
                  <a:pt x="41" y="71"/>
                </a:moveTo>
                <a:cubicBezTo>
                  <a:pt x="69" y="71"/>
                  <a:pt x="69" y="71"/>
                  <a:pt x="69" y="71"/>
                </a:cubicBezTo>
                <a:cubicBezTo>
                  <a:pt x="69" y="67"/>
                  <a:pt x="69" y="67"/>
                  <a:pt x="69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41" y="67"/>
                  <a:pt x="41" y="67"/>
                  <a:pt x="41" y="67"/>
                </a:cubicBezTo>
                <a:lnTo>
                  <a:pt x="41" y="71"/>
                </a:lnTo>
                <a:close/>
                <a:moveTo>
                  <a:pt x="66" y="28"/>
                </a:moveTo>
                <a:cubicBezTo>
                  <a:pt x="38" y="28"/>
                  <a:pt x="38" y="28"/>
                  <a:pt x="38" y="28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66" y="65"/>
                  <a:pt x="66" y="65"/>
                  <a:pt x="66" y="65"/>
                </a:cubicBezTo>
                <a:lnTo>
                  <a:pt x="66" y="28"/>
                </a:lnTo>
                <a:close/>
                <a:moveTo>
                  <a:pt x="67" y="26"/>
                </a:moveTo>
                <a:cubicBezTo>
                  <a:pt x="69" y="26"/>
                  <a:pt x="69" y="26"/>
                  <a:pt x="69" y="26"/>
                </a:cubicBezTo>
                <a:cubicBezTo>
                  <a:pt x="69" y="22"/>
                  <a:pt x="69" y="22"/>
                  <a:pt x="69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6"/>
                  <a:pt x="38" y="26"/>
                  <a:pt x="38" y="26"/>
                </a:cubicBezTo>
                <a:lnTo>
                  <a:pt x="67" y="26"/>
                </a:lnTo>
                <a:close/>
                <a:moveTo>
                  <a:pt x="51" y="20"/>
                </a:moveTo>
                <a:cubicBezTo>
                  <a:pt x="51" y="18"/>
                  <a:pt x="51" y="18"/>
                  <a:pt x="51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20"/>
                  <a:pt x="43" y="20"/>
                  <a:pt x="43" y="20"/>
                </a:cubicBezTo>
                <a:lnTo>
                  <a:pt x="51" y="20"/>
                </a:lnTo>
                <a:close/>
                <a:moveTo>
                  <a:pt x="62" y="20"/>
                </a:moveTo>
                <a:cubicBezTo>
                  <a:pt x="62" y="14"/>
                  <a:pt x="62" y="14"/>
                  <a:pt x="62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20"/>
                  <a:pt x="59" y="20"/>
                  <a:pt x="59" y="20"/>
                </a:cubicBezTo>
                <a:lnTo>
                  <a:pt x="62" y="20"/>
                </a:lnTo>
                <a:close/>
                <a:moveTo>
                  <a:pt x="60" y="33"/>
                </a:moveTo>
                <a:cubicBezTo>
                  <a:pt x="54" y="33"/>
                  <a:pt x="54" y="33"/>
                  <a:pt x="54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60" y="41"/>
                  <a:pt x="60" y="41"/>
                  <a:pt x="60" y="41"/>
                </a:cubicBezTo>
                <a:lnTo>
                  <a:pt x="60" y="33"/>
                </a:lnTo>
                <a:close/>
                <a:moveTo>
                  <a:pt x="49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4" y="41"/>
                  <a:pt x="44" y="41"/>
                  <a:pt x="44" y="41"/>
                </a:cubicBezTo>
                <a:cubicBezTo>
                  <a:pt x="49" y="41"/>
                  <a:pt x="49" y="41"/>
                  <a:pt x="49" y="41"/>
                </a:cubicBezTo>
                <a:lnTo>
                  <a:pt x="49" y="33"/>
                </a:lnTo>
                <a:close/>
                <a:moveTo>
                  <a:pt x="60" y="47"/>
                </a:moveTo>
                <a:cubicBezTo>
                  <a:pt x="54" y="47"/>
                  <a:pt x="54" y="47"/>
                  <a:pt x="54" y="47"/>
                </a:cubicBezTo>
                <a:cubicBezTo>
                  <a:pt x="54" y="54"/>
                  <a:pt x="54" y="54"/>
                  <a:pt x="54" y="54"/>
                </a:cubicBezTo>
                <a:cubicBezTo>
                  <a:pt x="60" y="54"/>
                  <a:pt x="60" y="54"/>
                  <a:pt x="60" y="54"/>
                </a:cubicBezTo>
                <a:lnTo>
                  <a:pt x="60" y="47"/>
                </a:lnTo>
                <a:close/>
                <a:moveTo>
                  <a:pt x="49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54"/>
                  <a:pt x="44" y="54"/>
                  <a:pt x="44" y="54"/>
                </a:cubicBezTo>
                <a:cubicBezTo>
                  <a:pt x="49" y="54"/>
                  <a:pt x="49" y="54"/>
                  <a:pt x="49" y="54"/>
                </a:cubicBezTo>
                <a:lnTo>
                  <a:pt x="49" y="47"/>
                </a:lnTo>
                <a:close/>
              </a:path>
            </a:pathLst>
          </a:custGeom>
          <a:solidFill>
            <a:srgbClr val="6C706F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sz="47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p23"/>
          <p:cNvSpPr/>
          <p:nvPr/>
        </p:nvSpPr>
        <p:spPr>
          <a:xfrm>
            <a:off x="1962367" y="2053405"/>
            <a:ext cx="330642" cy="210438"/>
          </a:xfrm>
          <a:custGeom>
            <a:rect b="b" l="l" r="r" t="t"/>
            <a:pathLst>
              <a:path extrusionOk="0" h="21600" w="2160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rgbClr val="6C706F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sz="47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23"/>
          <p:cNvSpPr/>
          <p:nvPr/>
        </p:nvSpPr>
        <p:spPr>
          <a:xfrm>
            <a:off x="6631990" y="2064586"/>
            <a:ext cx="307200" cy="195300"/>
          </a:xfrm>
          <a:custGeom>
            <a:rect b="b" l="l" r="r" t="t"/>
            <a:pathLst>
              <a:path extrusionOk="0" h="120000" w="120000">
                <a:moveTo>
                  <a:pt x="88638" y="8572"/>
                </a:moveTo>
                <a:cubicBezTo>
                  <a:pt x="71316" y="8572"/>
                  <a:pt x="57272" y="30638"/>
                  <a:pt x="57272" y="57855"/>
                </a:cubicBezTo>
                <a:lnTo>
                  <a:pt x="57272" y="62144"/>
                </a:lnTo>
                <a:cubicBezTo>
                  <a:pt x="57272" y="84627"/>
                  <a:pt x="45672" y="102855"/>
                  <a:pt x="31361" y="102855"/>
                </a:cubicBezTo>
                <a:cubicBezTo>
                  <a:pt x="17055" y="102855"/>
                  <a:pt x="5455" y="84627"/>
                  <a:pt x="5455" y="62144"/>
                </a:cubicBezTo>
                <a:lnTo>
                  <a:pt x="5455" y="57855"/>
                </a:lnTo>
                <a:cubicBezTo>
                  <a:pt x="5455" y="35372"/>
                  <a:pt x="17055" y="17144"/>
                  <a:pt x="31361" y="17144"/>
                </a:cubicBezTo>
                <a:cubicBezTo>
                  <a:pt x="37055" y="17144"/>
                  <a:pt x="42083" y="20166"/>
                  <a:pt x="46227" y="25716"/>
                </a:cubicBezTo>
                <a:lnTo>
                  <a:pt x="35455" y="25716"/>
                </a:lnTo>
                <a:cubicBezTo>
                  <a:pt x="33944" y="25716"/>
                  <a:pt x="32727" y="27633"/>
                  <a:pt x="32727" y="30000"/>
                </a:cubicBezTo>
                <a:cubicBezTo>
                  <a:pt x="32727" y="32366"/>
                  <a:pt x="33944" y="34283"/>
                  <a:pt x="35455" y="34283"/>
                </a:cubicBezTo>
                <a:lnTo>
                  <a:pt x="51816" y="34283"/>
                </a:lnTo>
                <a:cubicBezTo>
                  <a:pt x="53327" y="34283"/>
                  <a:pt x="54544" y="32366"/>
                  <a:pt x="54544" y="30000"/>
                </a:cubicBezTo>
                <a:lnTo>
                  <a:pt x="54544" y="4283"/>
                </a:lnTo>
                <a:cubicBezTo>
                  <a:pt x="54544" y="1922"/>
                  <a:pt x="53327" y="0"/>
                  <a:pt x="51816" y="0"/>
                </a:cubicBezTo>
                <a:cubicBezTo>
                  <a:pt x="50311" y="0"/>
                  <a:pt x="49088" y="1922"/>
                  <a:pt x="49088" y="4283"/>
                </a:cubicBezTo>
                <a:lnTo>
                  <a:pt x="49088" y="18450"/>
                </a:lnTo>
                <a:cubicBezTo>
                  <a:pt x="43772" y="12000"/>
                  <a:pt x="37255" y="8572"/>
                  <a:pt x="31361" y="8572"/>
                </a:cubicBezTo>
                <a:cubicBezTo>
                  <a:pt x="14038" y="8572"/>
                  <a:pt x="0" y="30638"/>
                  <a:pt x="0" y="57855"/>
                </a:cubicBezTo>
                <a:lnTo>
                  <a:pt x="0" y="62144"/>
                </a:lnTo>
                <a:cubicBezTo>
                  <a:pt x="0" y="89361"/>
                  <a:pt x="14038" y="111427"/>
                  <a:pt x="31361" y="111427"/>
                </a:cubicBezTo>
                <a:cubicBezTo>
                  <a:pt x="48683" y="111427"/>
                  <a:pt x="62727" y="89361"/>
                  <a:pt x="62727" y="62144"/>
                </a:cubicBezTo>
                <a:lnTo>
                  <a:pt x="62727" y="57855"/>
                </a:lnTo>
                <a:cubicBezTo>
                  <a:pt x="62727" y="35372"/>
                  <a:pt x="74327" y="17144"/>
                  <a:pt x="88638" y="17144"/>
                </a:cubicBezTo>
                <a:cubicBezTo>
                  <a:pt x="102944" y="17144"/>
                  <a:pt x="114544" y="35372"/>
                  <a:pt x="114544" y="57855"/>
                </a:cubicBezTo>
                <a:lnTo>
                  <a:pt x="114544" y="62144"/>
                </a:lnTo>
                <a:cubicBezTo>
                  <a:pt x="114544" y="84627"/>
                  <a:pt x="102944" y="102855"/>
                  <a:pt x="88638" y="102855"/>
                </a:cubicBezTo>
                <a:cubicBezTo>
                  <a:pt x="82944" y="102855"/>
                  <a:pt x="77916" y="99833"/>
                  <a:pt x="73772" y="94283"/>
                </a:cubicBezTo>
                <a:lnTo>
                  <a:pt x="84544" y="94283"/>
                </a:lnTo>
                <a:cubicBezTo>
                  <a:pt x="86055" y="94283"/>
                  <a:pt x="87272" y="92366"/>
                  <a:pt x="87272" y="90000"/>
                </a:cubicBezTo>
                <a:cubicBezTo>
                  <a:pt x="87272" y="87633"/>
                  <a:pt x="86055" y="85716"/>
                  <a:pt x="84544" y="85716"/>
                </a:cubicBezTo>
                <a:lnTo>
                  <a:pt x="68183" y="85716"/>
                </a:lnTo>
                <a:cubicBezTo>
                  <a:pt x="66672" y="85716"/>
                  <a:pt x="65455" y="87633"/>
                  <a:pt x="65455" y="90000"/>
                </a:cubicBezTo>
                <a:lnTo>
                  <a:pt x="65455" y="115716"/>
                </a:lnTo>
                <a:cubicBezTo>
                  <a:pt x="65455" y="118083"/>
                  <a:pt x="66672" y="120000"/>
                  <a:pt x="68183" y="120000"/>
                </a:cubicBezTo>
                <a:cubicBezTo>
                  <a:pt x="69688" y="120000"/>
                  <a:pt x="70911" y="118083"/>
                  <a:pt x="70911" y="115716"/>
                </a:cubicBezTo>
                <a:lnTo>
                  <a:pt x="70911" y="101550"/>
                </a:lnTo>
                <a:cubicBezTo>
                  <a:pt x="76227" y="108005"/>
                  <a:pt x="82744" y="111427"/>
                  <a:pt x="88638" y="111427"/>
                </a:cubicBezTo>
                <a:cubicBezTo>
                  <a:pt x="105961" y="111427"/>
                  <a:pt x="120000" y="89361"/>
                  <a:pt x="120000" y="62144"/>
                </a:cubicBezTo>
                <a:lnTo>
                  <a:pt x="120000" y="57855"/>
                </a:lnTo>
                <a:cubicBezTo>
                  <a:pt x="120000" y="30638"/>
                  <a:pt x="105961" y="8572"/>
                  <a:pt x="88638" y="8572"/>
                </a:cubicBezTo>
              </a:path>
            </a:pathLst>
          </a:custGeom>
          <a:solidFill>
            <a:srgbClr val="6C70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478125" y="2207850"/>
            <a:ext cx="97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endParaRPr sz="1200"/>
          </a:p>
        </p:txBody>
      </p:sp>
      <p:sp>
        <p:nvSpPr>
          <p:cNvPr id="262" name="Google Shape;262;p23"/>
          <p:cNvSpPr/>
          <p:nvPr/>
        </p:nvSpPr>
        <p:spPr>
          <a:xfrm>
            <a:off x="2709913" y="1989300"/>
            <a:ext cx="1164600" cy="837300"/>
          </a:xfrm>
          <a:prstGeom prst="roundRect">
            <a:avLst>
              <a:gd fmla="val 722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2807038" y="2207850"/>
            <a:ext cx="97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Promotion</a:t>
            </a:r>
            <a:endParaRPr sz="1200"/>
          </a:p>
        </p:txBody>
      </p:sp>
      <p:sp>
        <p:nvSpPr>
          <p:cNvPr id="264" name="Google Shape;264;p23"/>
          <p:cNvSpPr/>
          <p:nvPr/>
        </p:nvSpPr>
        <p:spPr>
          <a:xfrm>
            <a:off x="5036500" y="1989300"/>
            <a:ext cx="1164600" cy="837300"/>
          </a:xfrm>
          <a:prstGeom prst="roundRect">
            <a:avLst>
              <a:gd fmla="val 722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p23"/>
          <p:cNvSpPr txBox="1"/>
          <p:nvPr/>
        </p:nvSpPr>
        <p:spPr>
          <a:xfrm>
            <a:off x="5133625" y="2207850"/>
            <a:ext cx="97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People</a:t>
            </a:r>
            <a:endParaRPr sz="1200"/>
          </a:p>
        </p:txBody>
      </p:sp>
      <p:sp>
        <p:nvSpPr>
          <p:cNvPr id="266" name="Google Shape;266;p23"/>
          <p:cNvSpPr/>
          <p:nvPr/>
        </p:nvSpPr>
        <p:spPr>
          <a:xfrm>
            <a:off x="7358484" y="1973850"/>
            <a:ext cx="1164600" cy="837300"/>
          </a:xfrm>
          <a:prstGeom prst="roundRect">
            <a:avLst>
              <a:gd fmla="val 722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23"/>
          <p:cNvSpPr txBox="1"/>
          <p:nvPr/>
        </p:nvSpPr>
        <p:spPr>
          <a:xfrm>
            <a:off x="7455609" y="2116200"/>
            <a:ext cx="97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Physical evidence</a:t>
            </a:r>
            <a:endParaRPr sz="1200"/>
          </a:p>
        </p:txBody>
      </p:sp>
      <p:sp>
        <p:nvSpPr>
          <p:cNvPr id="268" name="Google Shape;268;p23"/>
          <p:cNvSpPr/>
          <p:nvPr/>
        </p:nvSpPr>
        <p:spPr>
          <a:xfrm>
            <a:off x="1549913" y="2405800"/>
            <a:ext cx="1164600" cy="837300"/>
          </a:xfrm>
          <a:prstGeom prst="roundRect">
            <a:avLst>
              <a:gd fmla="val 7229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3"/>
          <p:cNvSpPr txBox="1"/>
          <p:nvPr/>
        </p:nvSpPr>
        <p:spPr>
          <a:xfrm>
            <a:off x="1647038" y="2624350"/>
            <a:ext cx="97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 sz="1200"/>
          </a:p>
        </p:txBody>
      </p:sp>
      <p:sp>
        <p:nvSpPr>
          <p:cNvPr id="270" name="Google Shape;270;p23"/>
          <p:cNvSpPr/>
          <p:nvPr/>
        </p:nvSpPr>
        <p:spPr>
          <a:xfrm>
            <a:off x="3873138" y="2405800"/>
            <a:ext cx="1164600" cy="837300"/>
          </a:xfrm>
          <a:prstGeom prst="roundRect">
            <a:avLst>
              <a:gd fmla="val 7229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23"/>
          <p:cNvSpPr txBox="1"/>
          <p:nvPr/>
        </p:nvSpPr>
        <p:spPr>
          <a:xfrm>
            <a:off x="3970263" y="2624350"/>
            <a:ext cx="97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Place</a:t>
            </a:r>
            <a:endParaRPr sz="1200"/>
          </a:p>
        </p:txBody>
      </p:sp>
      <p:sp>
        <p:nvSpPr>
          <p:cNvPr id="272" name="Google Shape;272;p23"/>
          <p:cNvSpPr/>
          <p:nvPr/>
        </p:nvSpPr>
        <p:spPr>
          <a:xfrm>
            <a:off x="6197400" y="2405800"/>
            <a:ext cx="1164600" cy="837300"/>
          </a:xfrm>
          <a:prstGeom prst="roundRect">
            <a:avLst>
              <a:gd fmla="val 7229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23"/>
          <p:cNvSpPr txBox="1"/>
          <p:nvPr/>
        </p:nvSpPr>
        <p:spPr>
          <a:xfrm>
            <a:off x="6294525" y="2624350"/>
            <a:ext cx="97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Process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7 P’S marketing mix worksheet</a:t>
            </a:r>
            <a:endParaRPr/>
          </a:p>
        </p:txBody>
      </p:sp>
      <p:graphicFrame>
        <p:nvGraphicFramePr>
          <p:cNvPr id="279" name="Google Shape;279;p24"/>
          <p:cNvGraphicFramePr/>
          <p:nvPr/>
        </p:nvGraphicFramePr>
        <p:xfrm>
          <a:off x="413650" y="14932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{3B91A473-CBFD-4B38-8D8F-690F755077DC}</a:tableStyleId>
              </a:tblPr>
              <a:tblGrid>
                <a:gridCol w="1137050"/>
                <a:gridCol w="1033475"/>
                <a:gridCol w="1033475"/>
                <a:gridCol w="1033475"/>
                <a:gridCol w="1033475"/>
                <a:gridCol w="1033475"/>
                <a:gridCol w="1033475"/>
                <a:gridCol w="1033475"/>
              </a:tblGrid>
              <a:tr h="805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i="0" sz="1000" u="none" cap="none" strike="noStrike">
                        <a:solidFill>
                          <a:srgbClr val="3F3F3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8000" marB="48000" marR="48000" marL="48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Product</a:t>
                      </a:r>
                      <a:endParaRPr i="0" sz="1000" u="none" cap="none" strike="noStrik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8000" marB="48000" marR="48000" marL="4800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Price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8000" marB="48000" marR="48000" marL="4800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Place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8000" marB="48000" marR="48000" marL="4800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Promotion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8000" marB="48000" marR="48000" marL="4800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People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8000" marB="48000" marR="48000" marL="4800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Physical evidence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8000" marB="48000" marR="48000" marL="4800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Process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8000" marB="48000" marR="48000" marL="4800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100F"/>
                    </a:solidFill>
                  </a:tcPr>
                </a:tc>
              </a:tr>
              <a:tr h="78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Suggestions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C706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Personal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gadget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$40-$60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Online retail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Influencer marketing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Tech experts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Exterior signage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 funnel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78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Justifications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C706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Usefulness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Affordability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Less overhead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Brand awareness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Target group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Brand awareness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Trackable metrics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85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Additional factors to consider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C706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competition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 promotions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Delivery logistics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Other channels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User feedback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to produce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oppins"/>
                        <a:buNone/>
                      </a:pPr>
                      <a:r>
                        <a:rPr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Available team resources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"/>
          <p:cNvSpPr txBox="1"/>
          <p:nvPr>
            <p:ph type="title"/>
          </p:nvPr>
        </p:nvSpPr>
        <p:spPr>
          <a:xfrm>
            <a:off x="413650" y="833575"/>
            <a:ext cx="19086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8</a:t>
            </a:r>
            <a:r>
              <a:rPr lang="en"/>
              <a:t> P’S marketing mix </a:t>
            </a:r>
            <a:endParaRPr/>
          </a:p>
        </p:txBody>
      </p:sp>
      <p:sp>
        <p:nvSpPr>
          <p:cNvPr id="285" name="Google Shape;285;p25"/>
          <p:cNvSpPr/>
          <p:nvPr/>
        </p:nvSpPr>
        <p:spPr>
          <a:xfrm>
            <a:off x="4213075" y="1441675"/>
            <a:ext cx="2699100" cy="2699100"/>
          </a:xfrm>
          <a:prstGeom prst="ellipse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4048975" y="862975"/>
            <a:ext cx="30273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Performance</a:t>
            </a:r>
            <a:br>
              <a:rPr lang="en" sz="7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7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How well the service competes in the marketplace, </a:t>
            </a:r>
            <a:br>
              <a:rPr lang="en" sz="7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7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including measuring the company’s financial goals</a:t>
            </a:r>
            <a:endParaRPr sz="7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25"/>
          <p:cNvSpPr txBox="1"/>
          <p:nvPr/>
        </p:nvSpPr>
        <p:spPr>
          <a:xfrm>
            <a:off x="6593150" y="1639300"/>
            <a:ext cx="19086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br>
              <a:rPr lang="en" sz="7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7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Includes design, packaging, usability, quality, features, colors and size options</a:t>
            </a:r>
            <a:endParaRPr sz="7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25"/>
          <p:cNvSpPr txBox="1"/>
          <p:nvPr/>
        </p:nvSpPr>
        <p:spPr>
          <a:xfrm>
            <a:off x="6988375" y="2692425"/>
            <a:ext cx="20037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ice</a:t>
            </a:r>
            <a:br>
              <a:rPr lang="en" sz="7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Depends on packing, discounts, timing, location, shipping and other offer element</a:t>
            </a: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 sz="7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9" name="Google Shape;289;p25"/>
          <p:cNvSpPr txBox="1"/>
          <p:nvPr/>
        </p:nvSpPr>
        <p:spPr>
          <a:xfrm>
            <a:off x="6593150" y="3745550"/>
            <a:ext cx="20037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Place</a:t>
            </a:r>
            <a:br>
              <a:rPr lang="en" sz="7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7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Includes retail, wholesale, internet, phone and other multi-channel options</a:t>
            </a:r>
            <a:endParaRPr sz="7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p25"/>
          <p:cNvSpPr txBox="1"/>
          <p:nvPr/>
        </p:nvSpPr>
        <p:spPr>
          <a:xfrm>
            <a:off x="4469550" y="4216975"/>
            <a:ext cx="21858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Promotion</a:t>
            </a:r>
            <a:b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7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Advertising, communications, messaging and content to persuade the customers to buy</a:t>
            </a:r>
            <a:endParaRPr sz="7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1" name="Google Shape;291;p25"/>
          <p:cNvSpPr txBox="1"/>
          <p:nvPr/>
        </p:nvSpPr>
        <p:spPr>
          <a:xfrm>
            <a:off x="2414625" y="3745550"/>
            <a:ext cx="21174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People</a:t>
            </a:r>
            <a:b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7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Includes employees, customer service, and everyone with customer contact</a:t>
            </a:r>
            <a:endParaRPr sz="7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2" name="Google Shape;292;p25"/>
          <p:cNvSpPr txBox="1"/>
          <p:nvPr/>
        </p:nvSpPr>
        <p:spPr>
          <a:xfrm>
            <a:off x="2019600" y="2692425"/>
            <a:ext cx="2117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Physical </a:t>
            </a: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evidence</a:t>
            </a:r>
            <a:b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7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Environment in which service occurs and customers and service personnel interact</a:t>
            </a:r>
            <a:endParaRPr sz="7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3" name="Google Shape;293;p25"/>
          <p:cNvSpPr txBox="1"/>
          <p:nvPr/>
        </p:nvSpPr>
        <p:spPr>
          <a:xfrm>
            <a:off x="2766225" y="1639300"/>
            <a:ext cx="17661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Process</a:t>
            </a:r>
            <a:br>
              <a:rPr lang="en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7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Activities and actions involved in delivery of the product to the customer</a:t>
            </a:r>
            <a:endParaRPr sz="7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94" name="Google Shape;294;p25"/>
          <p:cNvCxnSpPr>
            <a:stCxn id="285" idx="0"/>
            <a:endCxn id="285" idx="4"/>
          </p:cNvCxnSpPr>
          <p:nvPr/>
        </p:nvCxnSpPr>
        <p:spPr>
          <a:xfrm>
            <a:off x="5562625" y="1441675"/>
            <a:ext cx="0" cy="269910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95" name="Google Shape;295;p25"/>
          <p:cNvCxnSpPr>
            <a:stCxn id="285" idx="1"/>
            <a:endCxn id="285" idx="5"/>
          </p:cNvCxnSpPr>
          <p:nvPr/>
        </p:nvCxnSpPr>
        <p:spPr>
          <a:xfrm>
            <a:off x="4608349" y="1836949"/>
            <a:ext cx="1908600" cy="190860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96" name="Google Shape;296;p25"/>
          <p:cNvCxnSpPr>
            <a:stCxn id="285" idx="7"/>
            <a:endCxn id="285" idx="3"/>
          </p:cNvCxnSpPr>
          <p:nvPr/>
        </p:nvCxnSpPr>
        <p:spPr>
          <a:xfrm flipH="1">
            <a:off x="4608301" y="1836949"/>
            <a:ext cx="1908600" cy="190860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97" name="Google Shape;297;p25"/>
          <p:cNvCxnSpPr>
            <a:stCxn id="285" idx="2"/>
            <a:endCxn id="285" idx="6"/>
          </p:cNvCxnSpPr>
          <p:nvPr/>
        </p:nvCxnSpPr>
        <p:spPr>
          <a:xfrm>
            <a:off x="4213075" y="2791225"/>
            <a:ext cx="26991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98" name="Google Shape;298;p25"/>
          <p:cNvSpPr/>
          <p:nvPr/>
        </p:nvSpPr>
        <p:spPr>
          <a:xfrm>
            <a:off x="5183400" y="2412025"/>
            <a:ext cx="758400" cy="758400"/>
          </a:xfrm>
          <a:prstGeom prst="ellipse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5136150" y="2655602"/>
            <a:ext cx="8529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Target client</a:t>
            </a:r>
            <a:endParaRPr sz="11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300" name="Google Shape;300;p25"/>
          <p:cNvGrpSpPr/>
          <p:nvPr/>
        </p:nvGrpSpPr>
        <p:grpSpPr>
          <a:xfrm>
            <a:off x="5344775" y="1760288"/>
            <a:ext cx="435600" cy="2061875"/>
            <a:chOff x="4354175" y="2065050"/>
            <a:chExt cx="435600" cy="2061875"/>
          </a:xfrm>
        </p:grpSpPr>
        <p:sp>
          <p:nvSpPr>
            <p:cNvPr id="301" name="Google Shape;301;p25"/>
            <p:cNvSpPr/>
            <p:nvPr/>
          </p:nvSpPr>
          <p:spPr>
            <a:xfrm>
              <a:off x="4354175" y="2065050"/>
              <a:ext cx="435600" cy="435600"/>
            </a:xfrm>
            <a:prstGeom prst="ellipse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4354175" y="3691325"/>
              <a:ext cx="435600" cy="435600"/>
            </a:xfrm>
            <a:prstGeom prst="ellipse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3" name="Google Shape;303;p25"/>
          <p:cNvGrpSpPr/>
          <p:nvPr/>
        </p:nvGrpSpPr>
        <p:grpSpPr>
          <a:xfrm rot="5400000">
            <a:off x="5344825" y="1760275"/>
            <a:ext cx="435600" cy="2061875"/>
            <a:chOff x="4354175" y="2065050"/>
            <a:chExt cx="435600" cy="2061875"/>
          </a:xfrm>
        </p:grpSpPr>
        <p:sp>
          <p:nvSpPr>
            <p:cNvPr id="304" name="Google Shape;304;p25"/>
            <p:cNvSpPr/>
            <p:nvPr/>
          </p:nvSpPr>
          <p:spPr>
            <a:xfrm>
              <a:off x="4354175" y="2065050"/>
              <a:ext cx="435600" cy="435600"/>
            </a:xfrm>
            <a:prstGeom prst="ellipse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4354175" y="3691325"/>
              <a:ext cx="435600" cy="435600"/>
            </a:xfrm>
            <a:prstGeom prst="ellipse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6" name="Google Shape;306;p25"/>
          <p:cNvGrpSpPr/>
          <p:nvPr/>
        </p:nvGrpSpPr>
        <p:grpSpPr>
          <a:xfrm rot="-8100000">
            <a:off x="5344825" y="1760387"/>
            <a:ext cx="435596" cy="2061855"/>
            <a:chOff x="4354175" y="2065050"/>
            <a:chExt cx="435600" cy="2061875"/>
          </a:xfrm>
        </p:grpSpPr>
        <p:sp>
          <p:nvSpPr>
            <p:cNvPr id="307" name="Google Shape;307;p25"/>
            <p:cNvSpPr/>
            <p:nvPr/>
          </p:nvSpPr>
          <p:spPr>
            <a:xfrm>
              <a:off x="4354175" y="2065050"/>
              <a:ext cx="435600" cy="435600"/>
            </a:xfrm>
            <a:prstGeom prst="ellipse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4354175" y="3691325"/>
              <a:ext cx="435600" cy="435600"/>
            </a:xfrm>
            <a:prstGeom prst="ellipse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9" name="Google Shape;309;p25"/>
          <p:cNvGrpSpPr/>
          <p:nvPr/>
        </p:nvGrpSpPr>
        <p:grpSpPr>
          <a:xfrm rot="-2700000">
            <a:off x="5344825" y="1760299"/>
            <a:ext cx="435596" cy="2061855"/>
            <a:chOff x="4354175" y="2065050"/>
            <a:chExt cx="435600" cy="2061875"/>
          </a:xfrm>
        </p:grpSpPr>
        <p:sp>
          <p:nvSpPr>
            <p:cNvPr id="310" name="Google Shape;310;p25"/>
            <p:cNvSpPr/>
            <p:nvPr/>
          </p:nvSpPr>
          <p:spPr>
            <a:xfrm>
              <a:off x="4354175" y="2065050"/>
              <a:ext cx="435600" cy="435600"/>
            </a:xfrm>
            <a:prstGeom prst="ellipse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4354175" y="3691325"/>
              <a:ext cx="435600" cy="435600"/>
            </a:xfrm>
            <a:prstGeom prst="ellipse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12" name="Google Shape;312;p25"/>
          <p:cNvSpPr/>
          <p:nvPr/>
        </p:nvSpPr>
        <p:spPr>
          <a:xfrm>
            <a:off x="6046166" y="2113545"/>
            <a:ext cx="186624" cy="169733"/>
          </a:xfrm>
          <a:custGeom>
            <a:rect b="b" l="l" r="r" t="t"/>
            <a:pathLst>
              <a:path extrusionOk="0" h="21144" w="2160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25"/>
          <p:cNvSpPr/>
          <p:nvPr/>
        </p:nvSpPr>
        <p:spPr>
          <a:xfrm>
            <a:off x="6257847" y="2708900"/>
            <a:ext cx="253044" cy="161028"/>
          </a:xfrm>
          <a:custGeom>
            <a:rect b="b" l="l" r="r" t="t"/>
            <a:pathLst>
              <a:path extrusionOk="0" h="21600" w="2160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i="0" sz="47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4" name="Google Shape;314;p25"/>
          <p:cNvSpPr/>
          <p:nvPr/>
        </p:nvSpPr>
        <p:spPr>
          <a:xfrm>
            <a:off x="6040618" y="3241818"/>
            <a:ext cx="228128" cy="244228"/>
          </a:xfrm>
          <a:custGeom>
            <a:rect b="b" l="l" r="r" t="t"/>
            <a:pathLst>
              <a:path extrusionOk="0" h="74" w="72">
                <a:moveTo>
                  <a:pt x="12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18" y="23"/>
                  <a:pt x="18" y="23"/>
                  <a:pt x="18" y="23"/>
                </a:cubicBezTo>
                <a:cubicBezTo>
                  <a:pt x="12" y="23"/>
                  <a:pt x="12" y="23"/>
                  <a:pt x="12" y="23"/>
                </a:cubicBezTo>
                <a:lnTo>
                  <a:pt x="12" y="16"/>
                </a:lnTo>
                <a:close/>
                <a:moveTo>
                  <a:pt x="25" y="23"/>
                </a:moveTo>
                <a:cubicBezTo>
                  <a:pt x="30" y="23"/>
                  <a:pt x="30" y="23"/>
                  <a:pt x="30" y="23"/>
                </a:cubicBezTo>
                <a:cubicBezTo>
                  <a:pt x="30" y="16"/>
                  <a:pt x="30" y="16"/>
                  <a:pt x="30" y="16"/>
                </a:cubicBezTo>
                <a:cubicBezTo>
                  <a:pt x="25" y="16"/>
                  <a:pt x="25" y="16"/>
                  <a:pt x="25" y="16"/>
                </a:cubicBezTo>
                <a:lnTo>
                  <a:pt x="25" y="23"/>
                </a:lnTo>
                <a:close/>
                <a:moveTo>
                  <a:pt x="12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18" y="29"/>
                  <a:pt x="18" y="29"/>
                  <a:pt x="18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37"/>
                </a:lnTo>
                <a:close/>
                <a:moveTo>
                  <a:pt x="25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29"/>
                  <a:pt x="30" y="29"/>
                  <a:pt x="30" y="29"/>
                </a:cubicBezTo>
                <a:cubicBezTo>
                  <a:pt x="25" y="29"/>
                  <a:pt x="25" y="29"/>
                  <a:pt x="25" y="29"/>
                </a:cubicBezTo>
                <a:lnTo>
                  <a:pt x="25" y="37"/>
                </a:lnTo>
                <a:close/>
                <a:moveTo>
                  <a:pt x="12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3"/>
                  <a:pt x="18" y="43"/>
                  <a:pt x="18" y="43"/>
                </a:cubicBezTo>
                <a:cubicBezTo>
                  <a:pt x="12" y="43"/>
                  <a:pt x="12" y="43"/>
                  <a:pt x="12" y="43"/>
                </a:cubicBezTo>
                <a:lnTo>
                  <a:pt x="12" y="50"/>
                </a:lnTo>
                <a:close/>
                <a:moveTo>
                  <a:pt x="25" y="50"/>
                </a:moveTo>
                <a:cubicBezTo>
                  <a:pt x="30" y="50"/>
                  <a:pt x="30" y="50"/>
                  <a:pt x="30" y="50"/>
                </a:cubicBezTo>
                <a:cubicBezTo>
                  <a:pt x="30" y="43"/>
                  <a:pt x="30" y="43"/>
                  <a:pt x="30" y="43"/>
                </a:cubicBezTo>
                <a:cubicBezTo>
                  <a:pt x="25" y="43"/>
                  <a:pt x="25" y="43"/>
                  <a:pt x="25" y="43"/>
                </a:cubicBezTo>
                <a:lnTo>
                  <a:pt x="25" y="50"/>
                </a:lnTo>
                <a:close/>
                <a:moveTo>
                  <a:pt x="69" y="29"/>
                </a:moveTo>
                <a:cubicBezTo>
                  <a:pt x="69" y="64"/>
                  <a:pt x="69" y="64"/>
                  <a:pt x="6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4"/>
                  <a:pt x="72" y="65"/>
                  <a:pt x="72" y="66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3"/>
                  <a:pt x="71" y="74"/>
                  <a:pt x="7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0" y="73"/>
                  <a:pt x="0" y="72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2" y="2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1" y="10"/>
                  <a:pt x="40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9"/>
                  <a:pt x="39" y="19"/>
                  <a:pt x="3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6"/>
                  <a:pt x="41" y="15"/>
                  <a:pt x="4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5"/>
                  <a:pt x="54" y="16"/>
                  <a:pt x="54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2"/>
                  <a:pt x="57" y="11"/>
                  <a:pt x="58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4" y="11"/>
                  <a:pt x="65" y="12"/>
                  <a:pt x="65" y="13"/>
                </a:cubicBezTo>
                <a:cubicBezTo>
                  <a:pt x="65" y="19"/>
                  <a:pt x="65" y="19"/>
                  <a:pt x="65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1" y="19"/>
                  <a:pt x="72" y="20"/>
                  <a:pt x="72" y="21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8"/>
                  <a:pt x="71" y="29"/>
                  <a:pt x="70" y="29"/>
                </a:cubicBezTo>
                <a:lnTo>
                  <a:pt x="69" y="29"/>
                </a:lnTo>
                <a:close/>
                <a:moveTo>
                  <a:pt x="31" y="71"/>
                </a:moveTo>
                <a:cubicBezTo>
                  <a:pt x="33" y="71"/>
                  <a:pt x="33" y="71"/>
                  <a:pt x="33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67"/>
                  <a:pt x="39" y="67"/>
                  <a:pt x="39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3" y="67"/>
                  <a:pt x="33" y="67"/>
                  <a:pt x="33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71"/>
                  <a:pt x="3" y="71"/>
                  <a:pt x="3" y="71"/>
                </a:cubicBezTo>
                <a:lnTo>
                  <a:pt x="31" y="71"/>
                </a:lnTo>
                <a:close/>
                <a:moveTo>
                  <a:pt x="36" y="22"/>
                </a:moveTo>
                <a:cubicBezTo>
                  <a:pt x="36" y="20"/>
                  <a:pt x="36" y="20"/>
                  <a:pt x="36" y="20"/>
                </a:cubicBezTo>
                <a:cubicBezTo>
                  <a:pt x="36" y="9"/>
                  <a:pt x="36" y="9"/>
                  <a:pt x="3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65"/>
                  <a:pt x="6" y="65"/>
                  <a:pt x="6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6"/>
                  <a:pt x="36" y="26"/>
                  <a:pt x="36" y="26"/>
                </a:cubicBezTo>
                <a:lnTo>
                  <a:pt x="36" y="22"/>
                </a:lnTo>
                <a:close/>
                <a:moveTo>
                  <a:pt x="39" y="3"/>
                </a:moveTo>
                <a:cubicBezTo>
                  <a:pt x="3" y="3"/>
                  <a:pt x="3" y="3"/>
                  <a:pt x="3" y="3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5" y="7"/>
                  <a:pt x="5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3"/>
                </a:lnTo>
                <a:close/>
                <a:moveTo>
                  <a:pt x="41" y="71"/>
                </a:moveTo>
                <a:cubicBezTo>
                  <a:pt x="69" y="71"/>
                  <a:pt x="69" y="71"/>
                  <a:pt x="69" y="71"/>
                </a:cubicBezTo>
                <a:cubicBezTo>
                  <a:pt x="69" y="67"/>
                  <a:pt x="69" y="67"/>
                  <a:pt x="69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41" y="67"/>
                  <a:pt x="41" y="67"/>
                  <a:pt x="41" y="67"/>
                </a:cubicBezTo>
                <a:lnTo>
                  <a:pt x="41" y="71"/>
                </a:lnTo>
                <a:close/>
                <a:moveTo>
                  <a:pt x="66" y="28"/>
                </a:moveTo>
                <a:cubicBezTo>
                  <a:pt x="38" y="28"/>
                  <a:pt x="38" y="28"/>
                  <a:pt x="38" y="28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66" y="65"/>
                  <a:pt x="66" y="65"/>
                  <a:pt x="66" y="65"/>
                </a:cubicBezTo>
                <a:lnTo>
                  <a:pt x="66" y="28"/>
                </a:lnTo>
                <a:close/>
                <a:moveTo>
                  <a:pt x="67" y="26"/>
                </a:moveTo>
                <a:cubicBezTo>
                  <a:pt x="69" y="26"/>
                  <a:pt x="69" y="26"/>
                  <a:pt x="69" y="26"/>
                </a:cubicBezTo>
                <a:cubicBezTo>
                  <a:pt x="69" y="22"/>
                  <a:pt x="69" y="22"/>
                  <a:pt x="69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6"/>
                  <a:pt x="38" y="26"/>
                  <a:pt x="38" y="26"/>
                </a:cubicBezTo>
                <a:lnTo>
                  <a:pt x="67" y="26"/>
                </a:lnTo>
                <a:close/>
                <a:moveTo>
                  <a:pt x="51" y="20"/>
                </a:moveTo>
                <a:cubicBezTo>
                  <a:pt x="51" y="18"/>
                  <a:pt x="51" y="18"/>
                  <a:pt x="51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20"/>
                  <a:pt x="43" y="20"/>
                  <a:pt x="43" y="20"/>
                </a:cubicBezTo>
                <a:lnTo>
                  <a:pt x="51" y="20"/>
                </a:lnTo>
                <a:close/>
                <a:moveTo>
                  <a:pt x="62" y="20"/>
                </a:moveTo>
                <a:cubicBezTo>
                  <a:pt x="62" y="14"/>
                  <a:pt x="62" y="14"/>
                  <a:pt x="62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20"/>
                  <a:pt x="59" y="20"/>
                  <a:pt x="59" y="20"/>
                </a:cubicBezTo>
                <a:lnTo>
                  <a:pt x="62" y="20"/>
                </a:lnTo>
                <a:close/>
                <a:moveTo>
                  <a:pt x="60" y="33"/>
                </a:moveTo>
                <a:cubicBezTo>
                  <a:pt x="54" y="33"/>
                  <a:pt x="54" y="33"/>
                  <a:pt x="54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60" y="41"/>
                  <a:pt x="60" y="41"/>
                  <a:pt x="60" y="41"/>
                </a:cubicBezTo>
                <a:lnTo>
                  <a:pt x="60" y="33"/>
                </a:lnTo>
                <a:close/>
                <a:moveTo>
                  <a:pt x="49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4" y="41"/>
                  <a:pt x="44" y="41"/>
                  <a:pt x="44" y="41"/>
                </a:cubicBezTo>
                <a:cubicBezTo>
                  <a:pt x="49" y="41"/>
                  <a:pt x="49" y="41"/>
                  <a:pt x="49" y="41"/>
                </a:cubicBezTo>
                <a:lnTo>
                  <a:pt x="49" y="33"/>
                </a:lnTo>
                <a:close/>
                <a:moveTo>
                  <a:pt x="60" y="47"/>
                </a:moveTo>
                <a:cubicBezTo>
                  <a:pt x="54" y="47"/>
                  <a:pt x="54" y="47"/>
                  <a:pt x="54" y="47"/>
                </a:cubicBezTo>
                <a:cubicBezTo>
                  <a:pt x="54" y="54"/>
                  <a:pt x="54" y="54"/>
                  <a:pt x="54" y="54"/>
                </a:cubicBezTo>
                <a:cubicBezTo>
                  <a:pt x="60" y="54"/>
                  <a:pt x="60" y="54"/>
                  <a:pt x="60" y="54"/>
                </a:cubicBezTo>
                <a:lnTo>
                  <a:pt x="60" y="47"/>
                </a:lnTo>
                <a:close/>
                <a:moveTo>
                  <a:pt x="49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54"/>
                  <a:pt x="44" y="54"/>
                  <a:pt x="44" y="54"/>
                </a:cubicBezTo>
                <a:cubicBezTo>
                  <a:pt x="49" y="54"/>
                  <a:pt x="49" y="54"/>
                  <a:pt x="49" y="54"/>
                </a:cubicBezTo>
                <a:lnTo>
                  <a:pt x="49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i="0" sz="47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5" name="Google Shape;315;p25"/>
          <p:cNvSpPr/>
          <p:nvPr/>
        </p:nvSpPr>
        <p:spPr>
          <a:xfrm>
            <a:off x="5435118" y="3492220"/>
            <a:ext cx="255050" cy="241556"/>
          </a:xfrm>
          <a:custGeom>
            <a:rect b="b" l="l" r="r" t="t"/>
            <a:pathLst>
              <a:path extrusionOk="0" h="73" w="80">
                <a:moveTo>
                  <a:pt x="52" y="38"/>
                </a:move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3" y="38"/>
                  <a:pt x="23" y="39"/>
                </a:cubicBezTo>
                <a:cubicBezTo>
                  <a:pt x="23" y="47"/>
                  <a:pt x="30" y="54"/>
                  <a:pt x="38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8"/>
                  <a:pt x="53" y="38"/>
                  <a:pt x="52" y="38"/>
                </a:cubicBezTo>
                <a:close/>
                <a:moveTo>
                  <a:pt x="38" y="52"/>
                </a:moveTo>
                <a:cubicBezTo>
                  <a:pt x="34" y="52"/>
                  <a:pt x="30" y="50"/>
                  <a:pt x="28" y="46"/>
                </a:cubicBezTo>
                <a:cubicBezTo>
                  <a:pt x="30" y="43"/>
                  <a:pt x="34" y="41"/>
                  <a:pt x="38" y="41"/>
                </a:cubicBezTo>
                <a:cubicBezTo>
                  <a:pt x="43" y="41"/>
                  <a:pt x="46" y="43"/>
                  <a:pt x="49" y="46"/>
                </a:cubicBezTo>
                <a:cubicBezTo>
                  <a:pt x="46" y="50"/>
                  <a:pt x="43" y="52"/>
                  <a:pt x="38" y="52"/>
                </a:cubicBezTo>
                <a:close/>
                <a:moveTo>
                  <a:pt x="41" y="30"/>
                </a:moveTo>
                <a:cubicBezTo>
                  <a:pt x="41" y="27"/>
                  <a:pt x="44" y="26"/>
                  <a:pt x="47" y="26"/>
                </a:cubicBezTo>
                <a:cubicBezTo>
                  <a:pt x="50" y="26"/>
                  <a:pt x="52" y="27"/>
                  <a:pt x="52" y="30"/>
                </a:cubicBezTo>
                <a:cubicBezTo>
                  <a:pt x="52" y="30"/>
                  <a:pt x="52" y="31"/>
                  <a:pt x="51" y="31"/>
                </a:cubicBezTo>
                <a:cubicBezTo>
                  <a:pt x="51" y="31"/>
                  <a:pt x="50" y="30"/>
                  <a:pt x="50" y="30"/>
                </a:cubicBezTo>
                <a:cubicBezTo>
                  <a:pt x="50" y="29"/>
                  <a:pt x="49" y="28"/>
                  <a:pt x="47" y="28"/>
                </a:cubicBezTo>
                <a:cubicBezTo>
                  <a:pt x="45" y="28"/>
                  <a:pt x="43" y="29"/>
                  <a:pt x="43" y="30"/>
                </a:cubicBezTo>
                <a:cubicBezTo>
                  <a:pt x="43" y="30"/>
                  <a:pt x="43" y="31"/>
                  <a:pt x="42" y="31"/>
                </a:cubicBezTo>
                <a:cubicBezTo>
                  <a:pt x="42" y="31"/>
                  <a:pt x="41" y="30"/>
                  <a:pt x="41" y="30"/>
                </a:cubicBezTo>
                <a:close/>
                <a:moveTo>
                  <a:pt x="25" y="30"/>
                </a:moveTo>
                <a:cubicBezTo>
                  <a:pt x="25" y="27"/>
                  <a:pt x="27" y="26"/>
                  <a:pt x="30" y="26"/>
                </a:cubicBezTo>
                <a:cubicBezTo>
                  <a:pt x="33" y="26"/>
                  <a:pt x="35" y="27"/>
                  <a:pt x="35" y="30"/>
                </a:cubicBezTo>
                <a:cubicBezTo>
                  <a:pt x="35" y="30"/>
                  <a:pt x="35" y="31"/>
                  <a:pt x="34" y="31"/>
                </a:cubicBezTo>
                <a:cubicBezTo>
                  <a:pt x="34" y="31"/>
                  <a:pt x="33" y="30"/>
                  <a:pt x="33" y="30"/>
                </a:cubicBezTo>
                <a:cubicBezTo>
                  <a:pt x="33" y="29"/>
                  <a:pt x="32" y="28"/>
                  <a:pt x="30" y="28"/>
                </a:cubicBezTo>
                <a:cubicBezTo>
                  <a:pt x="28" y="28"/>
                  <a:pt x="27" y="29"/>
                  <a:pt x="27" y="30"/>
                </a:cubicBezTo>
                <a:cubicBezTo>
                  <a:pt x="27" y="30"/>
                  <a:pt x="26" y="31"/>
                  <a:pt x="26" y="31"/>
                </a:cubicBezTo>
                <a:cubicBezTo>
                  <a:pt x="25" y="31"/>
                  <a:pt x="25" y="30"/>
                  <a:pt x="25" y="30"/>
                </a:cubicBezTo>
                <a:close/>
                <a:moveTo>
                  <a:pt x="26" y="12"/>
                </a:moveTo>
                <a:cubicBezTo>
                  <a:pt x="26" y="13"/>
                  <a:pt x="26" y="13"/>
                  <a:pt x="25" y="14"/>
                </a:cubicBezTo>
                <a:cubicBezTo>
                  <a:pt x="25" y="14"/>
                  <a:pt x="24" y="13"/>
                  <a:pt x="24" y="13"/>
                </a:cubicBezTo>
                <a:cubicBezTo>
                  <a:pt x="24" y="12"/>
                  <a:pt x="23" y="12"/>
                  <a:pt x="22" y="12"/>
                </a:cubicBezTo>
                <a:cubicBezTo>
                  <a:pt x="21" y="12"/>
                  <a:pt x="21" y="13"/>
                  <a:pt x="20" y="13"/>
                </a:cubicBezTo>
                <a:cubicBezTo>
                  <a:pt x="20" y="13"/>
                  <a:pt x="20" y="14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8" y="15"/>
                  <a:pt x="18" y="14"/>
                </a:cubicBezTo>
                <a:cubicBezTo>
                  <a:pt x="18" y="14"/>
                  <a:pt x="18" y="13"/>
                  <a:pt x="19" y="12"/>
                </a:cubicBezTo>
                <a:cubicBezTo>
                  <a:pt x="19" y="11"/>
                  <a:pt x="20" y="11"/>
                  <a:pt x="21" y="10"/>
                </a:cubicBezTo>
                <a:cubicBezTo>
                  <a:pt x="24" y="10"/>
                  <a:pt x="26" y="11"/>
                  <a:pt x="26" y="12"/>
                </a:cubicBezTo>
                <a:close/>
                <a:moveTo>
                  <a:pt x="15" y="15"/>
                </a:moveTo>
                <a:cubicBezTo>
                  <a:pt x="15" y="16"/>
                  <a:pt x="15" y="16"/>
                  <a:pt x="14" y="16"/>
                </a:cubicBezTo>
                <a:cubicBezTo>
                  <a:pt x="14" y="17"/>
                  <a:pt x="13" y="16"/>
                  <a:pt x="13" y="16"/>
                </a:cubicBezTo>
                <a:cubicBezTo>
                  <a:pt x="13" y="15"/>
                  <a:pt x="12" y="15"/>
                  <a:pt x="11" y="15"/>
                </a:cubicBezTo>
                <a:cubicBezTo>
                  <a:pt x="10" y="15"/>
                  <a:pt x="9" y="16"/>
                  <a:pt x="9" y="16"/>
                </a:cubicBezTo>
                <a:cubicBezTo>
                  <a:pt x="9" y="16"/>
                  <a:pt x="9" y="16"/>
                  <a:pt x="9" y="17"/>
                </a:cubicBezTo>
                <a:cubicBezTo>
                  <a:pt x="9" y="17"/>
                  <a:pt x="9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7" y="18"/>
                  <a:pt x="7" y="17"/>
                </a:cubicBezTo>
                <a:cubicBezTo>
                  <a:pt x="7" y="16"/>
                  <a:pt x="7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2" y="13"/>
                  <a:pt x="14" y="14"/>
                  <a:pt x="15" y="15"/>
                </a:cubicBezTo>
                <a:close/>
                <a:moveTo>
                  <a:pt x="66" y="56"/>
                </a:moveTo>
                <a:cubicBezTo>
                  <a:pt x="66" y="56"/>
                  <a:pt x="67" y="55"/>
                  <a:pt x="68" y="55"/>
                </a:cubicBezTo>
                <a:cubicBezTo>
                  <a:pt x="68" y="55"/>
                  <a:pt x="69" y="55"/>
                  <a:pt x="70" y="55"/>
                </a:cubicBezTo>
                <a:cubicBezTo>
                  <a:pt x="72" y="56"/>
                  <a:pt x="74" y="58"/>
                  <a:pt x="73" y="59"/>
                </a:cubicBezTo>
                <a:cubicBezTo>
                  <a:pt x="73" y="60"/>
                  <a:pt x="72" y="60"/>
                  <a:pt x="72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71" y="60"/>
                  <a:pt x="71" y="59"/>
                  <a:pt x="71" y="59"/>
                </a:cubicBezTo>
                <a:cubicBezTo>
                  <a:pt x="71" y="58"/>
                  <a:pt x="71" y="57"/>
                  <a:pt x="70" y="57"/>
                </a:cubicBezTo>
                <a:cubicBezTo>
                  <a:pt x="69" y="57"/>
                  <a:pt x="69" y="57"/>
                  <a:pt x="68" y="57"/>
                </a:cubicBezTo>
                <a:cubicBezTo>
                  <a:pt x="68" y="57"/>
                  <a:pt x="68" y="57"/>
                  <a:pt x="67" y="57"/>
                </a:cubicBezTo>
                <a:cubicBezTo>
                  <a:pt x="67" y="58"/>
                  <a:pt x="67" y="58"/>
                  <a:pt x="66" y="58"/>
                </a:cubicBezTo>
                <a:cubicBezTo>
                  <a:pt x="66" y="58"/>
                  <a:pt x="65" y="57"/>
                  <a:pt x="66" y="56"/>
                </a:cubicBezTo>
                <a:close/>
                <a:moveTo>
                  <a:pt x="55" y="52"/>
                </a:moveTo>
                <a:cubicBezTo>
                  <a:pt x="55" y="51"/>
                  <a:pt x="56" y="51"/>
                  <a:pt x="57" y="51"/>
                </a:cubicBezTo>
                <a:cubicBezTo>
                  <a:pt x="58" y="50"/>
                  <a:pt x="59" y="50"/>
                  <a:pt x="60" y="51"/>
                </a:cubicBezTo>
                <a:cubicBezTo>
                  <a:pt x="62" y="52"/>
                  <a:pt x="63" y="54"/>
                  <a:pt x="62" y="55"/>
                </a:cubicBezTo>
                <a:cubicBezTo>
                  <a:pt x="62" y="55"/>
                  <a:pt x="62" y="56"/>
                  <a:pt x="61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5"/>
                  <a:pt x="60" y="54"/>
                </a:cubicBezTo>
                <a:cubicBezTo>
                  <a:pt x="60" y="54"/>
                  <a:pt x="60" y="53"/>
                  <a:pt x="59" y="53"/>
                </a:cubicBezTo>
                <a:cubicBezTo>
                  <a:pt x="58" y="52"/>
                  <a:pt x="58" y="52"/>
                  <a:pt x="57" y="52"/>
                </a:cubicBezTo>
                <a:cubicBezTo>
                  <a:pt x="57" y="53"/>
                  <a:pt x="57" y="53"/>
                  <a:pt x="57" y="53"/>
                </a:cubicBezTo>
                <a:cubicBezTo>
                  <a:pt x="56" y="53"/>
                  <a:pt x="56" y="54"/>
                  <a:pt x="55" y="53"/>
                </a:cubicBezTo>
                <a:cubicBezTo>
                  <a:pt x="55" y="53"/>
                  <a:pt x="55" y="53"/>
                  <a:pt x="55" y="52"/>
                </a:cubicBezTo>
                <a:close/>
                <a:moveTo>
                  <a:pt x="53" y="58"/>
                </a:moveTo>
                <a:cubicBezTo>
                  <a:pt x="53" y="57"/>
                  <a:pt x="53" y="57"/>
                  <a:pt x="54" y="57"/>
                </a:cubicBezTo>
                <a:cubicBezTo>
                  <a:pt x="54" y="57"/>
                  <a:pt x="55" y="57"/>
                  <a:pt x="55" y="58"/>
                </a:cubicBezTo>
                <a:cubicBezTo>
                  <a:pt x="55" y="61"/>
                  <a:pt x="57" y="64"/>
                  <a:pt x="60" y="65"/>
                </a:cubicBezTo>
                <a:cubicBezTo>
                  <a:pt x="63" y="66"/>
                  <a:pt x="67" y="66"/>
                  <a:pt x="69" y="63"/>
                </a:cubicBezTo>
                <a:cubicBezTo>
                  <a:pt x="70" y="63"/>
                  <a:pt x="70" y="63"/>
                  <a:pt x="71" y="63"/>
                </a:cubicBezTo>
                <a:cubicBezTo>
                  <a:pt x="71" y="64"/>
                  <a:pt x="71" y="64"/>
                  <a:pt x="71" y="65"/>
                </a:cubicBezTo>
                <a:cubicBezTo>
                  <a:pt x="69" y="67"/>
                  <a:pt x="66" y="68"/>
                  <a:pt x="63" y="68"/>
                </a:cubicBezTo>
                <a:cubicBezTo>
                  <a:pt x="62" y="68"/>
                  <a:pt x="61" y="67"/>
                  <a:pt x="59" y="67"/>
                </a:cubicBezTo>
                <a:cubicBezTo>
                  <a:pt x="56" y="65"/>
                  <a:pt x="53" y="62"/>
                  <a:pt x="53" y="58"/>
                </a:cubicBezTo>
                <a:close/>
                <a:moveTo>
                  <a:pt x="53" y="17"/>
                </a:moveTo>
                <a:cubicBezTo>
                  <a:pt x="56" y="17"/>
                  <a:pt x="58" y="15"/>
                  <a:pt x="58" y="12"/>
                </a:cubicBezTo>
                <a:cubicBezTo>
                  <a:pt x="58" y="9"/>
                  <a:pt x="56" y="7"/>
                  <a:pt x="53" y="7"/>
                </a:cubicBezTo>
                <a:cubicBezTo>
                  <a:pt x="50" y="7"/>
                  <a:pt x="48" y="9"/>
                  <a:pt x="48" y="12"/>
                </a:cubicBezTo>
                <a:cubicBezTo>
                  <a:pt x="48" y="15"/>
                  <a:pt x="50" y="17"/>
                  <a:pt x="53" y="17"/>
                </a:cubicBezTo>
                <a:close/>
                <a:moveTo>
                  <a:pt x="53" y="9"/>
                </a:moveTo>
                <a:cubicBezTo>
                  <a:pt x="55" y="9"/>
                  <a:pt x="56" y="10"/>
                  <a:pt x="56" y="12"/>
                </a:cubicBezTo>
                <a:cubicBezTo>
                  <a:pt x="56" y="14"/>
                  <a:pt x="55" y="15"/>
                  <a:pt x="53" y="15"/>
                </a:cubicBezTo>
                <a:cubicBezTo>
                  <a:pt x="51" y="15"/>
                  <a:pt x="50" y="14"/>
                  <a:pt x="50" y="12"/>
                </a:cubicBezTo>
                <a:cubicBezTo>
                  <a:pt x="50" y="10"/>
                  <a:pt x="51" y="9"/>
                  <a:pt x="53" y="9"/>
                </a:cubicBezTo>
                <a:close/>
                <a:moveTo>
                  <a:pt x="10" y="37"/>
                </a:moveTo>
                <a:cubicBezTo>
                  <a:pt x="8" y="37"/>
                  <a:pt x="7" y="39"/>
                  <a:pt x="7" y="40"/>
                </a:cubicBezTo>
                <a:cubicBezTo>
                  <a:pt x="7" y="42"/>
                  <a:pt x="8" y="43"/>
                  <a:pt x="10" y="43"/>
                </a:cubicBezTo>
                <a:cubicBezTo>
                  <a:pt x="11" y="43"/>
                  <a:pt x="13" y="42"/>
                  <a:pt x="13" y="40"/>
                </a:cubicBezTo>
                <a:cubicBezTo>
                  <a:pt x="13" y="39"/>
                  <a:pt x="11" y="37"/>
                  <a:pt x="10" y="37"/>
                </a:cubicBezTo>
                <a:close/>
                <a:moveTo>
                  <a:pt x="10" y="41"/>
                </a:moveTo>
                <a:cubicBezTo>
                  <a:pt x="9" y="41"/>
                  <a:pt x="9" y="41"/>
                  <a:pt x="9" y="40"/>
                </a:cubicBezTo>
                <a:cubicBezTo>
                  <a:pt x="9" y="40"/>
                  <a:pt x="9" y="39"/>
                  <a:pt x="10" y="39"/>
                </a:cubicBezTo>
                <a:cubicBezTo>
                  <a:pt x="10" y="39"/>
                  <a:pt x="11" y="40"/>
                  <a:pt x="11" y="40"/>
                </a:cubicBezTo>
                <a:cubicBezTo>
                  <a:pt x="11" y="41"/>
                  <a:pt x="10" y="41"/>
                  <a:pt x="10" y="41"/>
                </a:cubicBezTo>
                <a:close/>
                <a:moveTo>
                  <a:pt x="21" y="58"/>
                </a:moveTo>
                <a:cubicBezTo>
                  <a:pt x="17" y="58"/>
                  <a:pt x="15" y="60"/>
                  <a:pt x="15" y="64"/>
                </a:cubicBezTo>
                <a:cubicBezTo>
                  <a:pt x="15" y="67"/>
                  <a:pt x="17" y="70"/>
                  <a:pt x="21" y="70"/>
                </a:cubicBezTo>
                <a:cubicBezTo>
                  <a:pt x="24" y="70"/>
                  <a:pt x="27" y="67"/>
                  <a:pt x="27" y="64"/>
                </a:cubicBezTo>
                <a:cubicBezTo>
                  <a:pt x="27" y="60"/>
                  <a:pt x="24" y="58"/>
                  <a:pt x="21" y="58"/>
                </a:cubicBezTo>
                <a:close/>
                <a:moveTo>
                  <a:pt x="21" y="68"/>
                </a:moveTo>
                <a:cubicBezTo>
                  <a:pt x="19" y="68"/>
                  <a:pt x="17" y="66"/>
                  <a:pt x="17" y="64"/>
                </a:cubicBezTo>
                <a:cubicBezTo>
                  <a:pt x="17" y="62"/>
                  <a:pt x="19" y="60"/>
                  <a:pt x="21" y="60"/>
                </a:cubicBezTo>
                <a:cubicBezTo>
                  <a:pt x="23" y="60"/>
                  <a:pt x="25" y="62"/>
                  <a:pt x="25" y="64"/>
                </a:cubicBezTo>
                <a:cubicBezTo>
                  <a:pt x="25" y="66"/>
                  <a:pt x="23" y="68"/>
                  <a:pt x="21" y="68"/>
                </a:cubicBezTo>
                <a:close/>
                <a:moveTo>
                  <a:pt x="40" y="61"/>
                </a:moveTo>
                <a:cubicBezTo>
                  <a:pt x="39" y="61"/>
                  <a:pt x="37" y="62"/>
                  <a:pt x="37" y="63"/>
                </a:cubicBezTo>
                <a:cubicBezTo>
                  <a:pt x="37" y="65"/>
                  <a:pt x="39" y="66"/>
                  <a:pt x="40" y="66"/>
                </a:cubicBezTo>
                <a:cubicBezTo>
                  <a:pt x="42" y="66"/>
                  <a:pt x="43" y="65"/>
                  <a:pt x="43" y="63"/>
                </a:cubicBezTo>
                <a:cubicBezTo>
                  <a:pt x="43" y="62"/>
                  <a:pt x="42" y="61"/>
                  <a:pt x="40" y="61"/>
                </a:cubicBezTo>
                <a:close/>
                <a:moveTo>
                  <a:pt x="39" y="63"/>
                </a:moveTo>
                <a:cubicBezTo>
                  <a:pt x="39" y="63"/>
                  <a:pt x="40" y="63"/>
                  <a:pt x="40" y="63"/>
                </a:cubicBezTo>
                <a:cubicBezTo>
                  <a:pt x="40" y="63"/>
                  <a:pt x="41" y="63"/>
                  <a:pt x="41" y="63"/>
                </a:cubicBezTo>
                <a:cubicBezTo>
                  <a:pt x="41" y="64"/>
                  <a:pt x="39" y="64"/>
                  <a:pt x="39" y="63"/>
                </a:cubicBezTo>
                <a:close/>
                <a:moveTo>
                  <a:pt x="68" y="30"/>
                </a:moveTo>
                <a:cubicBezTo>
                  <a:pt x="72" y="30"/>
                  <a:pt x="75" y="27"/>
                  <a:pt x="75" y="23"/>
                </a:cubicBezTo>
                <a:cubicBezTo>
                  <a:pt x="75" y="19"/>
                  <a:pt x="72" y="16"/>
                  <a:pt x="68" y="16"/>
                </a:cubicBezTo>
                <a:cubicBezTo>
                  <a:pt x="64" y="16"/>
                  <a:pt x="61" y="19"/>
                  <a:pt x="61" y="23"/>
                </a:cubicBezTo>
                <a:cubicBezTo>
                  <a:pt x="61" y="27"/>
                  <a:pt x="64" y="30"/>
                  <a:pt x="68" y="30"/>
                </a:cubicBezTo>
                <a:close/>
                <a:moveTo>
                  <a:pt x="68" y="18"/>
                </a:moveTo>
                <a:cubicBezTo>
                  <a:pt x="71" y="18"/>
                  <a:pt x="73" y="20"/>
                  <a:pt x="73" y="23"/>
                </a:cubicBezTo>
                <a:cubicBezTo>
                  <a:pt x="73" y="25"/>
                  <a:pt x="71" y="28"/>
                  <a:pt x="68" y="28"/>
                </a:cubicBezTo>
                <a:cubicBezTo>
                  <a:pt x="66" y="28"/>
                  <a:pt x="63" y="25"/>
                  <a:pt x="63" y="23"/>
                </a:cubicBezTo>
                <a:cubicBezTo>
                  <a:pt x="63" y="20"/>
                  <a:pt x="66" y="18"/>
                  <a:pt x="68" y="18"/>
                </a:cubicBezTo>
                <a:close/>
                <a:moveTo>
                  <a:pt x="78" y="51"/>
                </a:moveTo>
                <a:cubicBezTo>
                  <a:pt x="77" y="47"/>
                  <a:pt x="73" y="44"/>
                  <a:pt x="69" y="42"/>
                </a:cubicBezTo>
                <a:cubicBezTo>
                  <a:pt x="68" y="41"/>
                  <a:pt x="66" y="41"/>
                  <a:pt x="64" y="41"/>
                </a:cubicBezTo>
                <a:cubicBezTo>
                  <a:pt x="62" y="41"/>
                  <a:pt x="61" y="41"/>
                  <a:pt x="60" y="41"/>
                </a:cubicBezTo>
                <a:cubicBezTo>
                  <a:pt x="61" y="39"/>
                  <a:pt x="61" y="37"/>
                  <a:pt x="61" y="35"/>
                </a:cubicBezTo>
                <a:cubicBezTo>
                  <a:pt x="61" y="23"/>
                  <a:pt x="51" y="13"/>
                  <a:pt x="38" y="13"/>
                </a:cubicBezTo>
                <a:cubicBezTo>
                  <a:pt x="37" y="13"/>
                  <a:pt x="35" y="13"/>
                  <a:pt x="33" y="14"/>
                </a:cubicBezTo>
                <a:cubicBezTo>
                  <a:pt x="33" y="13"/>
                  <a:pt x="33" y="12"/>
                  <a:pt x="33" y="12"/>
                </a:cubicBezTo>
                <a:cubicBezTo>
                  <a:pt x="31" y="5"/>
                  <a:pt x="24" y="0"/>
                  <a:pt x="17" y="0"/>
                </a:cubicBezTo>
                <a:cubicBezTo>
                  <a:pt x="16" y="0"/>
                  <a:pt x="14" y="0"/>
                  <a:pt x="13" y="0"/>
                </a:cubicBezTo>
                <a:cubicBezTo>
                  <a:pt x="9" y="1"/>
                  <a:pt x="5" y="4"/>
                  <a:pt x="3" y="8"/>
                </a:cubicBezTo>
                <a:cubicBezTo>
                  <a:pt x="1" y="11"/>
                  <a:pt x="0" y="16"/>
                  <a:pt x="1" y="20"/>
                </a:cubicBezTo>
                <a:cubicBezTo>
                  <a:pt x="3" y="27"/>
                  <a:pt x="9" y="32"/>
                  <a:pt x="16" y="32"/>
                </a:cubicBezTo>
                <a:cubicBezTo>
                  <a:pt x="16" y="33"/>
                  <a:pt x="16" y="34"/>
                  <a:pt x="16" y="35"/>
                </a:cubicBezTo>
                <a:cubicBezTo>
                  <a:pt x="16" y="48"/>
                  <a:pt x="26" y="58"/>
                  <a:pt x="38" y="58"/>
                </a:cubicBezTo>
                <a:cubicBezTo>
                  <a:pt x="41" y="58"/>
                  <a:pt x="44" y="57"/>
                  <a:pt x="47" y="56"/>
                </a:cubicBezTo>
                <a:cubicBezTo>
                  <a:pt x="47" y="63"/>
                  <a:pt x="51" y="69"/>
                  <a:pt x="57" y="72"/>
                </a:cubicBezTo>
                <a:cubicBezTo>
                  <a:pt x="59" y="73"/>
                  <a:pt x="61" y="73"/>
                  <a:pt x="63" y="73"/>
                </a:cubicBezTo>
                <a:cubicBezTo>
                  <a:pt x="70" y="73"/>
                  <a:pt x="76" y="69"/>
                  <a:pt x="78" y="63"/>
                </a:cubicBezTo>
                <a:cubicBezTo>
                  <a:pt x="80" y="59"/>
                  <a:pt x="80" y="55"/>
                  <a:pt x="78" y="51"/>
                </a:cubicBezTo>
                <a:close/>
                <a:moveTo>
                  <a:pt x="49" y="52"/>
                </a:moveTo>
                <a:cubicBezTo>
                  <a:pt x="49" y="52"/>
                  <a:pt x="49" y="52"/>
                  <a:pt x="49" y="52"/>
                </a:cubicBezTo>
                <a:cubicBezTo>
                  <a:pt x="46" y="54"/>
                  <a:pt x="42" y="55"/>
                  <a:pt x="38" y="55"/>
                </a:cubicBezTo>
                <a:cubicBezTo>
                  <a:pt x="28" y="55"/>
                  <a:pt x="19" y="46"/>
                  <a:pt x="19" y="35"/>
                </a:cubicBezTo>
                <a:cubicBezTo>
                  <a:pt x="19" y="28"/>
                  <a:pt x="23" y="21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7"/>
                  <a:pt x="31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4" y="16"/>
                  <a:pt x="36" y="16"/>
                  <a:pt x="38" y="16"/>
                </a:cubicBezTo>
                <a:cubicBezTo>
                  <a:pt x="49" y="16"/>
                  <a:pt x="58" y="25"/>
                  <a:pt x="58" y="35"/>
                </a:cubicBezTo>
                <a:cubicBezTo>
                  <a:pt x="58" y="38"/>
                  <a:pt x="57" y="41"/>
                  <a:pt x="56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5" y="45"/>
                  <a:pt x="55" y="46"/>
                  <a:pt x="54" y="47"/>
                </a:cubicBezTo>
                <a:cubicBezTo>
                  <a:pt x="53" y="48"/>
                  <a:pt x="53" y="48"/>
                  <a:pt x="53" y="49"/>
                </a:cubicBezTo>
                <a:cubicBezTo>
                  <a:pt x="52" y="49"/>
                  <a:pt x="52" y="49"/>
                  <a:pt x="52" y="50"/>
                </a:cubicBezTo>
                <a:cubicBezTo>
                  <a:pt x="51" y="50"/>
                  <a:pt x="50" y="51"/>
                  <a:pt x="50" y="51"/>
                </a:cubicBezTo>
                <a:cubicBezTo>
                  <a:pt x="49" y="51"/>
                  <a:pt x="49" y="51"/>
                  <a:pt x="49" y="52"/>
                </a:cubicBezTo>
                <a:close/>
                <a:moveTo>
                  <a:pt x="30" y="15"/>
                </a:moveTo>
                <a:cubicBezTo>
                  <a:pt x="28" y="16"/>
                  <a:pt x="27" y="17"/>
                  <a:pt x="25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3" y="17"/>
                  <a:pt x="23" y="18"/>
                </a:cubicBezTo>
                <a:cubicBezTo>
                  <a:pt x="22" y="18"/>
                  <a:pt x="22" y="19"/>
                  <a:pt x="23" y="19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0"/>
                  <a:pt x="23" y="21"/>
                  <a:pt x="22" y="21"/>
                </a:cubicBezTo>
                <a:cubicBezTo>
                  <a:pt x="21" y="22"/>
                  <a:pt x="20" y="23"/>
                  <a:pt x="19" y="23"/>
                </a:cubicBezTo>
                <a:cubicBezTo>
                  <a:pt x="16" y="24"/>
                  <a:pt x="14" y="23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1"/>
                  <a:pt x="13" y="21"/>
                  <a:pt x="13" y="20"/>
                </a:cubicBezTo>
                <a:cubicBezTo>
                  <a:pt x="12" y="20"/>
                  <a:pt x="12" y="20"/>
                  <a:pt x="11" y="21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10" y="25"/>
                  <a:pt x="10" y="25"/>
                </a:cubicBezTo>
                <a:cubicBezTo>
                  <a:pt x="10" y="25"/>
                  <a:pt x="10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2" y="24"/>
                  <a:pt x="12" y="24"/>
                  <a:pt x="12" y="24"/>
                </a:cubicBezTo>
                <a:cubicBezTo>
                  <a:pt x="13" y="25"/>
                  <a:pt x="15" y="26"/>
                  <a:pt x="17" y="26"/>
                </a:cubicBezTo>
                <a:cubicBezTo>
                  <a:pt x="18" y="26"/>
                  <a:pt x="18" y="25"/>
                  <a:pt x="19" y="25"/>
                </a:cubicBezTo>
                <a:cubicBezTo>
                  <a:pt x="19" y="25"/>
                  <a:pt x="19" y="25"/>
                  <a:pt x="20" y="25"/>
                </a:cubicBezTo>
                <a:cubicBezTo>
                  <a:pt x="19" y="26"/>
                  <a:pt x="18" y="28"/>
                  <a:pt x="18" y="29"/>
                </a:cubicBezTo>
                <a:cubicBezTo>
                  <a:pt x="18" y="29"/>
                  <a:pt x="17" y="29"/>
                  <a:pt x="17" y="29"/>
                </a:cubicBezTo>
                <a:cubicBezTo>
                  <a:pt x="11" y="29"/>
                  <a:pt x="6" y="25"/>
                  <a:pt x="4" y="19"/>
                </a:cubicBezTo>
                <a:cubicBezTo>
                  <a:pt x="2" y="12"/>
                  <a:pt x="7" y="5"/>
                  <a:pt x="14" y="3"/>
                </a:cubicBezTo>
                <a:cubicBezTo>
                  <a:pt x="15" y="3"/>
                  <a:pt x="16" y="3"/>
                  <a:pt x="17" y="3"/>
                </a:cubicBezTo>
                <a:cubicBezTo>
                  <a:pt x="23" y="3"/>
                  <a:pt x="28" y="7"/>
                  <a:pt x="30" y="13"/>
                </a:cubicBezTo>
                <a:cubicBezTo>
                  <a:pt x="30" y="14"/>
                  <a:pt x="30" y="15"/>
                  <a:pt x="30" y="15"/>
                </a:cubicBezTo>
                <a:close/>
                <a:moveTo>
                  <a:pt x="51" y="53"/>
                </a:moveTo>
                <a:cubicBezTo>
                  <a:pt x="54" y="51"/>
                  <a:pt x="56" y="48"/>
                  <a:pt x="57" y="45"/>
                </a:cubicBezTo>
                <a:cubicBezTo>
                  <a:pt x="59" y="44"/>
                  <a:pt x="61" y="44"/>
                  <a:pt x="63" y="44"/>
                </a:cubicBezTo>
                <a:cubicBezTo>
                  <a:pt x="65" y="44"/>
                  <a:pt x="67" y="44"/>
                  <a:pt x="68" y="45"/>
                </a:cubicBezTo>
                <a:cubicBezTo>
                  <a:pt x="75" y="47"/>
                  <a:pt x="78" y="55"/>
                  <a:pt x="76" y="62"/>
                </a:cubicBezTo>
                <a:cubicBezTo>
                  <a:pt x="74" y="67"/>
                  <a:pt x="69" y="70"/>
                  <a:pt x="63" y="70"/>
                </a:cubicBezTo>
                <a:cubicBezTo>
                  <a:pt x="62" y="70"/>
                  <a:pt x="60" y="70"/>
                  <a:pt x="59" y="69"/>
                </a:cubicBezTo>
                <a:cubicBezTo>
                  <a:pt x="55" y="68"/>
                  <a:pt x="53" y="65"/>
                  <a:pt x="51" y="62"/>
                </a:cubicBezTo>
                <a:cubicBezTo>
                  <a:pt x="50" y="59"/>
                  <a:pt x="50" y="56"/>
                  <a:pt x="5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Calibri"/>
              <a:buNone/>
            </a:pPr>
            <a:r>
              <a:t/>
            </a:r>
            <a:endParaRPr i="0" sz="47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6" name="Google Shape;316;p25"/>
          <p:cNvSpPr/>
          <p:nvPr/>
        </p:nvSpPr>
        <p:spPr>
          <a:xfrm>
            <a:off x="4851195" y="3253880"/>
            <a:ext cx="268974" cy="220104"/>
          </a:xfrm>
          <a:custGeom>
            <a:rect b="b" l="l" r="r" t="t"/>
            <a:pathLst>
              <a:path extrusionOk="0" h="21600" w="2160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t/>
            </a:r>
            <a:endParaRPr i="0" sz="105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p25"/>
          <p:cNvSpPr/>
          <p:nvPr/>
        </p:nvSpPr>
        <p:spPr>
          <a:xfrm>
            <a:off x="4623457" y="2693354"/>
            <a:ext cx="234846" cy="192132"/>
          </a:xfrm>
          <a:custGeom>
            <a:rect b="b" l="l" r="r" t="t"/>
            <a:pathLst>
              <a:path extrusionOk="0" h="21600" w="2160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25"/>
          <p:cNvSpPr/>
          <p:nvPr/>
        </p:nvSpPr>
        <p:spPr>
          <a:xfrm>
            <a:off x="4862856" y="2123720"/>
            <a:ext cx="234900" cy="149400"/>
          </a:xfrm>
          <a:custGeom>
            <a:rect b="b" l="l" r="r" t="t"/>
            <a:pathLst>
              <a:path extrusionOk="0" h="120000" w="120000">
                <a:moveTo>
                  <a:pt x="88638" y="8572"/>
                </a:moveTo>
                <a:cubicBezTo>
                  <a:pt x="71316" y="8572"/>
                  <a:pt x="57272" y="30638"/>
                  <a:pt x="57272" y="57855"/>
                </a:cubicBezTo>
                <a:lnTo>
                  <a:pt x="57272" y="62144"/>
                </a:lnTo>
                <a:cubicBezTo>
                  <a:pt x="57272" y="84627"/>
                  <a:pt x="45672" y="102855"/>
                  <a:pt x="31361" y="102855"/>
                </a:cubicBezTo>
                <a:cubicBezTo>
                  <a:pt x="17055" y="102855"/>
                  <a:pt x="5455" y="84627"/>
                  <a:pt x="5455" y="62144"/>
                </a:cubicBezTo>
                <a:lnTo>
                  <a:pt x="5455" y="57855"/>
                </a:lnTo>
                <a:cubicBezTo>
                  <a:pt x="5455" y="35372"/>
                  <a:pt x="17055" y="17144"/>
                  <a:pt x="31361" y="17144"/>
                </a:cubicBezTo>
                <a:cubicBezTo>
                  <a:pt x="37055" y="17144"/>
                  <a:pt x="42083" y="20166"/>
                  <a:pt x="46227" y="25716"/>
                </a:cubicBezTo>
                <a:lnTo>
                  <a:pt x="35455" y="25716"/>
                </a:lnTo>
                <a:cubicBezTo>
                  <a:pt x="33944" y="25716"/>
                  <a:pt x="32727" y="27633"/>
                  <a:pt x="32727" y="30000"/>
                </a:cubicBezTo>
                <a:cubicBezTo>
                  <a:pt x="32727" y="32366"/>
                  <a:pt x="33944" y="34283"/>
                  <a:pt x="35455" y="34283"/>
                </a:cubicBezTo>
                <a:lnTo>
                  <a:pt x="51816" y="34283"/>
                </a:lnTo>
                <a:cubicBezTo>
                  <a:pt x="53327" y="34283"/>
                  <a:pt x="54544" y="32366"/>
                  <a:pt x="54544" y="30000"/>
                </a:cubicBezTo>
                <a:lnTo>
                  <a:pt x="54544" y="4283"/>
                </a:lnTo>
                <a:cubicBezTo>
                  <a:pt x="54544" y="1922"/>
                  <a:pt x="53327" y="0"/>
                  <a:pt x="51816" y="0"/>
                </a:cubicBezTo>
                <a:cubicBezTo>
                  <a:pt x="50311" y="0"/>
                  <a:pt x="49088" y="1922"/>
                  <a:pt x="49088" y="4283"/>
                </a:cubicBezTo>
                <a:lnTo>
                  <a:pt x="49088" y="18450"/>
                </a:lnTo>
                <a:cubicBezTo>
                  <a:pt x="43772" y="12000"/>
                  <a:pt x="37255" y="8572"/>
                  <a:pt x="31361" y="8572"/>
                </a:cubicBezTo>
                <a:cubicBezTo>
                  <a:pt x="14038" y="8572"/>
                  <a:pt x="0" y="30638"/>
                  <a:pt x="0" y="57855"/>
                </a:cubicBezTo>
                <a:lnTo>
                  <a:pt x="0" y="62144"/>
                </a:lnTo>
                <a:cubicBezTo>
                  <a:pt x="0" y="89361"/>
                  <a:pt x="14038" y="111427"/>
                  <a:pt x="31361" y="111427"/>
                </a:cubicBezTo>
                <a:cubicBezTo>
                  <a:pt x="48683" y="111427"/>
                  <a:pt x="62727" y="89361"/>
                  <a:pt x="62727" y="62144"/>
                </a:cubicBezTo>
                <a:lnTo>
                  <a:pt x="62727" y="57855"/>
                </a:lnTo>
                <a:cubicBezTo>
                  <a:pt x="62727" y="35372"/>
                  <a:pt x="74327" y="17144"/>
                  <a:pt x="88638" y="17144"/>
                </a:cubicBezTo>
                <a:cubicBezTo>
                  <a:pt x="102944" y="17144"/>
                  <a:pt x="114544" y="35372"/>
                  <a:pt x="114544" y="57855"/>
                </a:cubicBezTo>
                <a:lnTo>
                  <a:pt x="114544" y="62144"/>
                </a:lnTo>
                <a:cubicBezTo>
                  <a:pt x="114544" y="84627"/>
                  <a:pt x="102944" y="102855"/>
                  <a:pt x="88638" y="102855"/>
                </a:cubicBezTo>
                <a:cubicBezTo>
                  <a:pt x="82944" y="102855"/>
                  <a:pt x="77916" y="99833"/>
                  <a:pt x="73772" y="94283"/>
                </a:cubicBezTo>
                <a:lnTo>
                  <a:pt x="84544" y="94283"/>
                </a:lnTo>
                <a:cubicBezTo>
                  <a:pt x="86055" y="94283"/>
                  <a:pt x="87272" y="92366"/>
                  <a:pt x="87272" y="90000"/>
                </a:cubicBezTo>
                <a:cubicBezTo>
                  <a:pt x="87272" y="87633"/>
                  <a:pt x="86055" y="85716"/>
                  <a:pt x="84544" y="85716"/>
                </a:cubicBezTo>
                <a:lnTo>
                  <a:pt x="68183" y="85716"/>
                </a:lnTo>
                <a:cubicBezTo>
                  <a:pt x="66672" y="85716"/>
                  <a:pt x="65455" y="87633"/>
                  <a:pt x="65455" y="90000"/>
                </a:cubicBezTo>
                <a:lnTo>
                  <a:pt x="65455" y="115716"/>
                </a:lnTo>
                <a:cubicBezTo>
                  <a:pt x="65455" y="118083"/>
                  <a:pt x="66672" y="120000"/>
                  <a:pt x="68183" y="120000"/>
                </a:cubicBezTo>
                <a:cubicBezTo>
                  <a:pt x="69688" y="120000"/>
                  <a:pt x="70911" y="118083"/>
                  <a:pt x="70911" y="115716"/>
                </a:cubicBezTo>
                <a:lnTo>
                  <a:pt x="70911" y="101550"/>
                </a:lnTo>
                <a:cubicBezTo>
                  <a:pt x="76227" y="108005"/>
                  <a:pt x="82744" y="111427"/>
                  <a:pt x="88638" y="111427"/>
                </a:cubicBezTo>
                <a:cubicBezTo>
                  <a:pt x="105961" y="111427"/>
                  <a:pt x="120000" y="89361"/>
                  <a:pt x="120000" y="62144"/>
                </a:cubicBezTo>
                <a:lnTo>
                  <a:pt x="120000" y="57855"/>
                </a:lnTo>
                <a:cubicBezTo>
                  <a:pt x="120000" y="30638"/>
                  <a:pt x="105961" y="8572"/>
                  <a:pt x="88638" y="857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p25"/>
          <p:cNvSpPr/>
          <p:nvPr/>
        </p:nvSpPr>
        <p:spPr>
          <a:xfrm>
            <a:off x="5463536" y="1859057"/>
            <a:ext cx="198234" cy="198234"/>
          </a:xfrm>
          <a:custGeom>
            <a:rect b="b" l="l" r="r" t="t"/>
            <a:pathLst>
              <a:path extrusionOk="0" h="21600" w="2160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26"/>
          <p:cNvSpPr/>
          <p:nvPr/>
        </p:nvSpPr>
        <p:spPr>
          <a:xfrm>
            <a:off x="793163" y="1308433"/>
            <a:ext cx="7543800" cy="2779776"/>
          </a:xfrm>
          <a:custGeom>
            <a:rect b="b" l="l" r="r" t="t"/>
            <a:pathLst>
              <a:path extrusionOk="0" h="2895600" w="7858125">
                <a:moveTo>
                  <a:pt x="6410325" y="2895600"/>
                </a:moveTo>
                <a:lnTo>
                  <a:pt x="1447800" y="2895600"/>
                </a:lnTo>
                <a:cubicBezTo>
                  <a:pt x="648176" y="2895600"/>
                  <a:pt x="0" y="2247424"/>
                  <a:pt x="0" y="1447800"/>
                </a:cubicBezTo>
                <a:lnTo>
                  <a:pt x="0" y="1447800"/>
                </a:lnTo>
                <a:cubicBezTo>
                  <a:pt x="0" y="648176"/>
                  <a:pt x="648176" y="0"/>
                  <a:pt x="1447800" y="0"/>
                </a:cubicBezTo>
                <a:lnTo>
                  <a:pt x="6410325" y="0"/>
                </a:lnTo>
                <a:cubicBezTo>
                  <a:pt x="7209949" y="0"/>
                  <a:pt x="7858125" y="648176"/>
                  <a:pt x="7858125" y="1447800"/>
                </a:cubicBezTo>
                <a:lnTo>
                  <a:pt x="7858125" y="1447800"/>
                </a:lnTo>
                <a:cubicBezTo>
                  <a:pt x="7858125" y="2247424"/>
                  <a:pt x="7209949" y="2895600"/>
                  <a:pt x="6410325" y="2895600"/>
                </a:cubicBez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698500" rotWithShape="0" algn="t" dir="5400000" dist="88900">
              <a:srgbClr val="D1CCC6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6" name="Google Shape;326;p26"/>
          <p:cNvSpPr/>
          <p:nvPr/>
        </p:nvSpPr>
        <p:spPr>
          <a:xfrm>
            <a:off x="1646304" y="834975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9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ubicBezTo>
                  <a:pt x="827989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7" name="Google Shape;327;p26"/>
          <p:cNvSpPr/>
          <p:nvPr/>
        </p:nvSpPr>
        <p:spPr>
          <a:xfrm>
            <a:off x="2865403" y="834975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9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ubicBezTo>
                  <a:pt x="827989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37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Price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8" name="Google Shape;328;p26"/>
          <p:cNvSpPr/>
          <p:nvPr/>
        </p:nvSpPr>
        <p:spPr>
          <a:xfrm>
            <a:off x="4084504" y="834975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9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ubicBezTo>
                  <a:pt x="827989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4B4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Place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9" name="Google Shape;329;p26"/>
          <p:cNvSpPr/>
          <p:nvPr/>
        </p:nvSpPr>
        <p:spPr>
          <a:xfrm>
            <a:off x="5303603" y="834975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8" y="1066800"/>
                  <a:pt x="533400" y="1066800"/>
                </a:cubicBezTo>
                <a:cubicBezTo>
                  <a:pt x="238812" y="1066800"/>
                  <a:pt x="0" y="827989"/>
                  <a:pt x="0" y="533400"/>
                </a:cubicBezTo>
                <a:cubicBezTo>
                  <a:pt x="0" y="238811"/>
                  <a:pt x="238812" y="0"/>
                  <a:pt x="533400" y="0"/>
                </a:cubicBezTo>
                <a:cubicBezTo>
                  <a:pt x="827988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6F73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Promotion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0" name="Google Shape;330;p26"/>
          <p:cNvSpPr/>
          <p:nvPr/>
        </p:nvSpPr>
        <p:spPr>
          <a:xfrm>
            <a:off x="1115664" y="3479020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8" y="1066800"/>
                  <a:pt x="533400" y="1066800"/>
                </a:cubicBezTo>
                <a:cubicBezTo>
                  <a:pt x="238812" y="1066800"/>
                  <a:pt x="0" y="827989"/>
                  <a:pt x="0" y="533400"/>
                </a:cubicBezTo>
                <a:cubicBezTo>
                  <a:pt x="0" y="238811"/>
                  <a:pt x="238812" y="0"/>
                  <a:pt x="533400" y="0"/>
                </a:cubicBezTo>
                <a:cubicBezTo>
                  <a:pt x="827988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People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1" name="Google Shape;331;p26"/>
          <p:cNvSpPr/>
          <p:nvPr/>
        </p:nvSpPr>
        <p:spPr>
          <a:xfrm>
            <a:off x="2295881" y="3607105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9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ubicBezTo>
                  <a:pt x="827989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9F9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Profit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2" name="Google Shape;332;p26"/>
          <p:cNvSpPr/>
          <p:nvPr/>
        </p:nvSpPr>
        <p:spPr>
          <a:xfrm>
            <a:off x="365449" y="2557264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9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ubicBezTo>
                  <a:pt x="827989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37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Performance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3" name="Google Shape;333;p26"/>
          <p:cNvSpPr/>
          <p:nvPr/>
        </p:nvSpPr>
        <p:spPr>
          <a:xfrm>
            <a:off x="566726" y="1347316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9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ubicBezTo>
                  <a:pt x="827989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4B4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Politics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6495256" y="834975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9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ubicBezTo>
                  <a:pt x="827989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8387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Prioritize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5" name="Google Shape;335;p26"/>
          <p:cNvSpPr/>
          <p:nvPr/>
        </p:nvSpPr>
        <p:spPr>
          <a:xfrm>
            <a:off x="3514980" y="3607105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9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ubicBezTo>
                  <a:pt x="827989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8387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Probe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4734080" y="3607105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8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ubicBezTo>
                  <a:pt x="827988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6F73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Positive Implemen</a:t>
            </a:r>
            <a:r>
              <a:rPr lang="en" sz="9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</a:t>
            </a:r>
            <a:br>
              <a:rPr lang="en" sz="9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tation</a:t>
            </a:r>
            <a:endParaRPr sz="9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7" name="Google Shape;337;p26"/>
          <p:cNvSpPr/>
          <p:nvPr/>
        </p:nvSpPr>
        <p:spPr>
          <a:xfrm>
            <a:off x="5953180" y="3607105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8" y="1066800"/>
                  <a:pt x="533400" y="1066800"/>
                </a:cubicBezTo>
                <a:cubicBezTo>
                  <a:pt x="238812" y="1066800"/>
                  <a:pt x="0" y="827989"/>
                  <a:pt x="0" y="533400"/>
                </a:cubicBezTo>
                <a:cubicBezTo>
                  <a:pt x="0" y="238811"/>
                  <a:pt x="238812" y="0"/>
                  <a:pt x="533400" y="0"/>
                </a:cubicBezTo>
                <a:cubicBezTo>
                  <a:pt x="827988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4B4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8" name="Google Shape;338;p26"/>
          <p:cNvSpPr/>
          <p:nvPr/>
        </p:nvSpPr>
        <p:spPr>
          <a:xfrm>
            <a:off x="7153980" y="3479020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8" y="1066800"/>
                  <a:pt x="533400" y="1066800"/>
                </a:cubicBezTo>
                <a:cubicBezTo>
                  <a:pt x="238812" y="1066800"/>
                  <a:pt x="0" y="827989"/>
                  <a:pt x="0" y="533400"/>
                </a:cubicBezTo>
                <a:cubicBezTo>
                  <a:pt x="0" y="238811"/>
                  <a:pt x="238812" y="0"/>
                  <a:pt x="533400" y="0"/>
                </a:cubicBezTo>
                <a:cubicBezTo>
                  <a:pt x="827988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37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Position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7593131" y="1347316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8" y="1066800"/>
                  <a:pt x="533400" y="1066800"/>
                </a:cubicBezTo>
                <a:cubicBezTo>
                  <a:pt x="238812" y="1066800"/>
                  <a:pt x="0" y="827989"/>
                  <a:pt x="0" y="533400"/>
                </a:cubicBezTo>
                <a:cubicBezTo>
                  <a:pt x="0" y="238811"/>
                  <a:pt x="238812" y="0"/>
                  <a:pt x="533400" y="0"/>
                </a:cubicBezTo>
                <a:cubicBezTo>
                  <a:pt x="827988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9F9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Public Relations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0" name="Google Shape;340;p26"/>
          <p:cNvSpPr/>
          <p:nvPr/>
        </p:nvSpPr>
        <p:spPr>
          <a:xfrm>
            <a:off x="7812707" y="2500083"/>
            <a:ext cx="965454" cy="965454"/>
          </a:xfrm>
          <a:custGeom>
            <a:rect b="b" l="l" r="r" t="t"/>
            <a:pathLst>
              <a:path extrusionOk="0" h="1066800" w="1066800">
                <a:moveTo>
                  <a:pt x="1066800" y="533400"/>
                </a:moveTo>
                <a:cubicBezTo>
                  <a:pt x="1066800" y="827989"/>
                  <a:pt x="827988" y="1066800"/>
                  <a:pt x="533400" y="1066800"/>
                </a:cubicBezTo>
                <a:cubicBezTo>
                  <a:pt x="238812" y="1066800"/>
                  <a:pt x="0" y="827989"/>
                  <a:pt x="0" y="533400"/>
                </a:cubicBezTo>
                <a:cubicBezTo>
                  <a:pt x="0" y="238811"/>
                  <a:pt x="238812" y="0"/>
                  <a:pt x="533400" y="0"/>
                </a:cubicBezTo>
                <a:cubicBezTo>
                  <a:pt x="827988" y="0"/>
                  <a:pt x="1066800" y="238811"/>
                  <a:pt x="1066800" y="5334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lang="en" sz="9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Partition</a:t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1" name="Google Shape;341;p26"/>
          <p:cNvSpPr txBox="1"/>
          <p:nvPr/>
        </p:nvSpPr>
        <p:spPr>
          <a:xfrm>
            <a:off x="2485234" y="2316804"/>
            <a:ext cx="417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None/>
            </a:pPr>
            <a:r>
              <a:rPr lang="en" sz="2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15</a:t>
            </a:r>
            <a:r>
              <a:rPr lang="en" sz="2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</a:t>
            </a:r>
            <a:r>
              <a:rPr lang="en" sz="2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’</a:t>
            </a:r>
            <a:r>
              <a:rPr lang="en" sz="2800">
                <a:latin typeface="Poppins Light"/>
                <a:ea typeface="Poppins Light"/>
                <a:cs typeface="Poppins Light"/>
                <a:sym typeface="Poppins Light"/>
              </a:rPr>
              <a:t>S of marketing</a:t>
            </a:r>
            <a:endParaRPr sz="2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2" name="Google Shape;342;p26"/>
          <p:cNvSpPr txBox="1"/>
          <p:nvPr/>
        </p:nvSpPr>
        <p:spPr>
          <a:xfrm>
            <a:off x="2485234" y="2776380"/>
            <a:ext cx="41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</a:pPr>
            <a:r>
              <a:rPr lang="en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The largest extension of the original model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