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Poppins"/>
      <p:regular r:id="rId43"/>
      <p:bold r:id="rId44"/>
      <p:italic r:id="rId45"/>
      <p:boldItalic r:id="rId46"/>
    </p:embeddedFont>
    <p:embeddedFont>
      <p:font typeface="Inter"/>
      <p:regular r:id="rId47"/>
      <p:bold r:id="rId48"/>
      <p:italic r:id="rId49"/>
      <p:boldItalic r:id="rId50"/>
    </p:embeddedFont>
    <p:embeddedFont>
      <p:font typeface="Poppins Light"/>
      <p:regular r:id="rId51"/>
      <p:bold r:id="rId52"/>
      <p:italic r:id="rId53"/>
      <p:boldItalic r:id="rId54"/>
    </p:embeddedFont>
    <p:embeddedFont>
      <p:font typeface="Poppins SemiBold"/>
      <p:regular r:id="rId55"/>
      <p:bold r:id="rId56"/>
      <p:italic r:id="rId57"/>
      <p:boldItalic r:id="rId58"/>
    </p:embeddedFont>
    <p:embeddedFont>
      <p:font typeface="Spectral Ligh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00">
          <p15:clr>
            <a:srgbClr val="A4A3A4"/>
          </p15:clr>
        </p15:guide>
        <p15:guide id="2" orient="horz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95F388-91ED-46F6-8692-BCEA909BF81C}">
  <a:tblStyle styleId="{6D95F388-91ED-46F6-8692-BCEA909BF81C}" styleName="Table_0">
    <a:wholeTbl>
      <a:tcTxStyle b="off" i="off">
        <a:font>
          <a:latin typeface="Inter"/>
          <a:ea typeface="Inter"/>
          <a:cs typeface="Inter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Inter"/>
          <a:ea typeface="Inter"/>
          <a:cs typeface="Inter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Inter"/>
          <a:ea typeface="Inter"/>
          <a:cs typeface="Inter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00"/>
        <p:guide pos="22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Poppins-bold.fntdata"/><Relationship Id="rId43" Type="http://schemas.openxmlformats.org/officeDocument/2006/relationships/font" Target="fonts/Poppins-regular.fntdata"/><Relationship Id="rId46" Type="http://schemas.openxmlformats.org/officeDocument/2006/relationships/font" Target="fonts/Poppins-boldItalic.fntdata"/><Relationship Id="rId45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Inter-bold.fntdata"/><Relationship Id="rId47" Type="http://schemas.openxmlformats.org/officeDocument/2006/relationships/font" Target="fonts/Inter-regular.fntdata"/><Relationship Id="rId49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pectralLight-boldItalic.fntdata"/><Relationship Id="rId61" Type="http://schemas.openxmlformats.org/officeDocument/2006/relationships/font" Target="fonts/Spectral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SpectralLight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Light-regular.fntdata"/><Relationship Id="rId50" Type="http://schemas.openxmlformats.org/officeDocument/2006/relationships/font" Target="fonts/Inter-boldItalic.fntdata"/><Relationship Id="rId53" Type="http://schemas.openxmlformats.org/officeDocument/2006/relationships/font" Target="fonts/PoppinsLight-italic.fntdata"/><Relationship Id="rId52" Type="http://schemas.openxmlformats.org/officeDocument/2006/relationships/font" Target="fonts/PoppinsLight-bold.fntdata"/><Relationship Id="rId11" Type="http://schemas.openxmlformats.org/officeDocument/2006/relationships/slide" Target="slides/slide5.xml"/><Relationship Id="rId55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54" Type="http://schemas.openxmlformats.org/officeDocument/2006/relationships/font" Target="fonts/PoppinsLight-boldItalic.fntdata"/><Relationship Id="rId13" Type="http://schemas.openxmlformats.org/officeDocument/2006/relationships/slide" Target="slides/slide7.xml"/><Relationship Id="rId57" Type="http://schemas.openxmlformats.org/officeDocument/2006/relationships/font" Target="fonts/PoppinsSemiBold-italic.fntdata"/><Relationship Id="rId12" Type="http://schemas.openxmlformats.org/officeDocument/2006/relationships/slide" Target="slides/slide6.xml"/><Relationship Id="rId56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59" Type="http://schemas.openxmlformats.org/officeDocument/2006/relationships/font" Target="fonts/SpectralLight-regular.fntdata"/><Relationship Id="rId14" Type="http://schemas.openxmlformats.org/officeDocument/2006/relationships/slide" Target="slides/slide8.xml"/><Relationship Id="rId58" Type="http://schemas.openxmlformats.org/officeDocument/2006/relationships/font" Target="fonts/PoppinsSemi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8" name="Google Shape;114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2" name="Google Shape;117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0" name="Google Shape;130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1524001" y="1253007"/>
            <a:ext cx="3048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>
            <p:ph idx="2" type="pic"/>
          </p:nvPr>
        </p:nvSpPr>
        <p:spPr>
          <a:xfrm>
            <a:off x="4577167" y="765173"/>
            <a:ext cx="6090900" cy="20355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8" name="Google Shape;138;p20"/>
          <p:cNvSpPr/>
          <p:nvPr>
            <p:ph idx="3" type="pic"/>
          </p:nvPr>
        </p:nvSpPr>
        <p:spPr>
          <a:xfrm>
            <a:off x="6096000" y="2800782"/>
            <a:ext cx="6090900" cy="20355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9" name="Google Shape;139;p20"/>
          <p:cNvSpPr/>
          <p:nvPr>
            <p:ph idx="4" type="pic"/>
          </p:nvPr>
        </p:nvSpPr>
        <p:spPr>
          <a:xfrm>
            <a:off x="4577167" y="4836391"/>
            <a:ext cx="6090900" cy="2021700"/>
          </a:xfrm>
          <a:prstGeom prst="rect">
            <a:avLst/>
          </a:prstGeom>
          <a:gradFill>
            <a:gsLst>
              <a:gs pos="0">
                <a:srgbClr val="222222">
                  <a:alpha val="20000"/>
                </a:srgbClr>
              </a:gs>
              <a:gs pos="98000">
                <a:srgbClr val="222222">
                  <a:alpha val="4705"/>
                </a:srgbClr>
              </a:gs>
              <a:gs pos="100000">
                <a:srgbClr val="222222">
                  <a:alpha val="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524001" y="1253008"/>
            <a:ext cx="30531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1524001" y="1253007"/>
            <a:ext cx="4572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1524001" y="1253007"/>
            <a:ext cx="4572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45" name="Google Shape;145;p22"/>
          <p:cNvSpPr/>
          <p:nvPr>
            <p:ph idx="2" type="pic"/>
          </p:nvPr>
        </p:nvSpPr>
        <p:spPr>
          <a:xfrm>
            <a:off x="10668001" y="765175"/>
            <a:ext cx="1518900" cy="1511400"/>
          </a:xfrm>
          <a:prstGeom prst="rect">
            <a:avLst/>
          </a:prstGeom>
          <a:gradFill>
            <a:gsLst>
              <a:gs pos="0">
                <a:srgbClr val="222222">
                  <a:alpha val="9803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Slide">
  <p:cSld name="50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1524001" y="1253007"/>
            <a:ext cx="45720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48" name="Google Shape;148;p23"/>
          <p:cNvSpPr/>
          <p:nvPr>
            <p:ph idx="2" type="pic"/>
          </p:nvPr>
        </p:nvSpPr>
        <p:spPr>
          <a:xfrm>
            <a:off x="1773" y="2276474"/>
            <a:ext cx="1522200" cy="4581600"/>
          </a:xfrm>
          <a:prstGeom prst="rect">
            <a:avLst/>
          </a:prstGeom>
          <a:gradFill>
            <a:gsLst>
              <a:gs pos="0">
                <a:srgbClr val="222222">
                  <a:alpha val="9803"/>
                </a:srgbClr>
              </a:gs>
              <a:gs pos="100000">
                <a:srgbClr val="222222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Pricing strategies framework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6956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Policy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529046" y="4771303"/>
            <a:ext cx="20289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2400"/>
              <a:buFont typeface="Poppins"/>
              <a:buNone/>
            </a:pPr>
            <a:r>
              <a:rPr lang="en-US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 Policy Overview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4577720" y="4771303"/>
            <a:ext cx="18870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7631368" y="4771303"/>
            <a:ext cx="1564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strategy should lead to buying incentives through a targeted setting of the sales price.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9" name="Google Shape;159;p24"/>
          <p:cNvGrpSpPr/>
          <p:nvPr/>
        </p:nvGrpSpPr>
        <p:grpSpPr>
          <a:xfrm>
            <a:off x="3052638" y="3534736"/>
            <a:ext cx="1521300" cy="209550"/>
            <a:chOff x="3052638" y="3016761"/>
            <a:chExt cx="1521300" cy="209550"/>
          </a:xfrm>
        </p:grpSpPr>
        <p:cxnSp>
          <p:nvCxnSpPr>
            <p:cNvPr id="160" name="Google Shape;160;p24"/>
            <p:cNvCxnSpPr>
              <a:stCxn id="161" idx="1"/>
              <a:endCxn id="162" idx="3"/>
            </p:cNvCxnSpPr>
            <p:nvPr/>
          </p:nvCxnSpPr>
          <p:spPr>
            <a:xfrm rot="10800000">
              <a:off x="3052638" y="3118734"/>
              <a:ext cx="1521300" cy="0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3" name="Google Shape;163;p24"/>
            <p:cNvGrpSpPr/>
            <p:nvPr/>
          </p:nvGrpSpPr>
          <p:grpSpPr>
            <a:xfrm>
              <a:off x="3691923" y="3016761"/>
              <a:ext cx="209550" cy="209550"/>
              <a:chOff x="8547894" y="3567720"/>
              <a:chExt cx="209550" cy="209550"/>
            </a:xfrm>
          </p:grpSpPr>
          <p:sp>
            <p:nvSpPr>
              <p:cNvPr id="164" name="Google Shape;164;p2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5" name="Google Shape;165;p2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66" name="Google Shape;166;p24"/>
          <p:cNvGrpSpPr/>
          <p:nvPr/>
        </p:nvGrpSpPr>
        <p:grpSpPr>
          <a:xfrm>
            <a:off x="6099175" y="3534736"/>
            <a:ext cx="1524350" cy="209550"/>
            <a:chOff x="6099175" y="3016761"/>
            <a:chExt cx="1524350" cy="209550"/>
          </a:xfrm>
        </p:grpSpPr>
        <p:cxnSp>
          <p:nvCxnSpPr>
            <p:cNvPr id="167" name="Google Shape;167;p24"/>
            <p:cNvCxnSpPr/>
            <p:nvPr/>
          </p:nvCxnSpPr>
          <p:spPr>
            <a:xfrm rot="10800000">
              <a:off x="6099175" y="3121536"/>
              <a:ext cx="1524350" cy="0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8" name="Google Shape;168;p24"/>
            <p:cNvGrpSpPr/>
            <p:nvPr/>
          </p:nvGrpSpPr>
          <p:grpSpPr>
            <a:xfrm>
              <a:off x="6744432" y="3016761"/>
              <a:ext cx="209550" cy="209550"/>
              <a:chOff x="8547894" y="3567720"/>
              <a:chExt cx="209550" cy="209550"/>
            </a:xfrm>
          </p:grpSpPr>
          <p:sp>
            <p:nvSpPr>
              <p:cNvPr id="169" name="Google Shape;169;p2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cxnSp>
        <p:nvCxnSpPr>
          <p:cNvPr id="171" name="Google Shape;171;p24"/>
          <p:cNvCxnSpPr>
            <a:stCxn id="172" idx="1"/>
            <a:endCxn id="173" idx="3"/>
          </p:cNvCxnSpPr>
          <p:nvPr/>
        </p:nvCxnSpPr>
        <p:spPr>
          <a:xfrm rot="10800000">
            <a:off x="9148813" y="3636821"/>
            <a:ext cx="1524300" cy="270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4" name="Google Shape;174;p24"/>
          <p:cNvSpPr/>
          <p:nvPr/>
        </p:nvSpPr>
        <p:spPr>
          <a:xfrm>
            <a:off x="45802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             Structure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7626725" y="2728100"/>
            <a:ext cx="1518900" cy="1518900"/>
          </a:xfrm>
          <a:prstGeom prst="roundRect">
            <a:avLst>
              <a:gd fmla="val 773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           Strategy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3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420" name="Google Shape;420;p33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Pricing for Profit</a:t>
              </a: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22" name="Google Shape;422;p33"/>
          <p:cNvSpPr/>
          <p:nvPr/>
        </p:nvSpPr>
        <p:spPr>
          <a:xfrm rot="-5400000">
            <a:off x="5727660" y="-2289756"/>
            <a:ext cx="743666" cy="914208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33"/>
          <p:cNvSpPr/>
          <p:nvPr/>
        </p:nvSpPr>
        <p:spPr>
          <a:xfrm rot="-5400000">
            <a:off x="4393635" y="-160181"/>
            <a:ext cx="3411711" cy="914208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3053295" y="3429000"/>
            <a:ext cx="3022025" cy="904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SKIM</a:t>
            </a:r>
            <a:endParaRPr/>
          </a:p>
        </p:txBody>
      </p:sp>
      <p:sp>
        <p:nvSpPr>
          <p:cNvPr id="425" name="Google Shape;425;p33"/>
          <p:cNvSpPr/>
          <p:nvPr/>
        </p:nvSpPr>
        <p:spPr>
          <a:xfrm>
            <a:off x="6128134" y="3429000"/>
            <a:ext cx="3017478" cy="90481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PROTECT</a:t>
            </a:r>
            <a:endParaRPr/>
          </a:p>
        </p:txBody>
      </p:sp>
      <p:sp>
        <p:nvSpPr>
          <p:cNvPr id="426" name="Google Shape;426;p33"/>
          <p:cNvSpPr/>
          <p:nvPr/>
        </p:nvSpPr>
        <p:spPr>
          <a:xfrm>
            <a:off x="3046296" y="4385317"/>
            <a:ext cx="3029024" cy="904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OPTIMIZE</a:t>
            </a: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6128133" y="4385317"/>
            <a:ext cx="3024549" cy="904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GAIN</a:t>
            </a:r>
            <a:endParaRPr/>
          </a:p>
        </p:txBody>
      </p:sp>
      <p:sp>
        <p:nvSpPr>
          <p:cNvPr id="428" name="Google Shape;428;p33"/>
          <p:cNvSpPr txBox="1"/>
          <p:nvPr/>
        </p:nvSpPr>
        <p:spPr>
          <a:xfrm>
            <a:off x="7495812" y="3106001"/>
            <a:ext cx="2612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4472715" y="3106001"/>
            <a:ext cx="21800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9384584" y="3696740"/>
            <a:ext cx="12428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 Proportional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9384585" y="4653057"/>
            <a:ext cx="10820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 Proportional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2" name="Google Shape;432;p33"/>
          <p:cNvSpPr txBox="1"/>
          <p:nvPr/>
        </p:nvSpPr>
        <p:spPr>
          <a:xfrm>
            <a:off x="5670060" y="5476950"/>
            <a:ext cx="8518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Margin</a:t>
            </a:r>
            <a:endParaRPr/>
          </a:p>
        </p:txBody>
      </p:sp>
      <p:sp>
        <p:nvSpPr>
          <p:cNvPr id="433" name="Google Shape;433;p33"/>
          <p:cNvSpPr txBox="1"/>
          <p:nvPr/>
        </p:nvSpPr>
        <p:spPr>
          <a:xfrm rot="-5400000">
            <a:off x="2116768" y="4149146"/>
            <a:ext cx="1239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Deviation from the Target Market Share</a:t>
            </a:r>
            <a:endParaRPr/>
          </a:p>
        </p:txBody>
      </p:sp>
      <p:sp>
        <p:nvSpPr>
          <p:cNvPr id="434" name="Google Shape;434;p33"/>
          <p:cNvSpPr/>
          <p:nvPr/>
        </p:nvSpPr>
        <p:spPr>
          <a:xfrm>
            <a:off x="1665279" y="2119870"/>
            <a:ext cx="2774430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5" name="Google Shape;435;p33"/>
          <p:cNvSpPr/>
          <p:nvPr/>
        </p:nvSpPr>
        <p:spPr>
          <a:xfrm>
            <a:off x="4690723" y="2119870"/>
            <a:ext cx="1285048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Share</a:t>
            </a:r>
            <a:endParaRPr/>
          </a:p>
        </p:txBody>
      </p:sp>
      <p:sp>
        <p:nvSpPr>
          <p:cNvPr id="436" name="Google Shape;436;p33"/>
          <p:cNvSpPr/>
          <p:nvPr/>
        </p:nvSpPr>
        <p:spPr>
          <a:xfrm>
            <a:off x="6216226" y="2124647"/>
            <a:ext cx="1284387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Market Volume</a:t>
            </a:r>
            <a:endParaRPr/>
          </a:p>
        </p:txBody>
      </p:sp>
      <p:sp>
        <p:nvSpPr>
          <p:cNvPr id="437" name="Google Shape;437;p33"/>
          <p:cNvSpPr/>
          <p:nvPr/>
        </p:nvSpPr>
        <p:spPr>
          <a:xfrm>
            <a:off x="7741073" y="2121813"/>
            <a:ext cx="1284383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/>
          </a:p>
        </p:txBody>
      </p:sp>
      <p:sp>
        <p:nvSpPr>
          <p:cNvPr id="438" name="Google Shape;438;p33"/>
          <p:cNvSpPr/>
          <p:nvPr/>
        </p:nvSpPr>
        <p:spPr>
          <a:xfrm>
            <a:off x="9265933" y="2119870"/>
            <a:ext cx="1260788" cy="322828"/>
          </a:xfrm>
          <a:prstGeom prst="rect">
            <a:avLst/>
          </a:prstGeom>
          <a:solidFill>
            <a:srgbClr val="E8E8E8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/>
          </a:p>
        </p:txBody>
      </p:sp>
      <p:sp>
        <p:nvSpPr>
          <p:cNvPr id="439" name="Google Shape;439;p33"/>
          <p:cNvSpPr/>
          <p:nvPr/>
        </p:nvSpPr>
        <p:spPr>
          <a:xfrm>
            <a:off x="4331472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5867534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441" name="Google Shape;441;p33"/>
          <p:cNvSpPr/>
          <p:nvPr/>
        </p:nvSpPr>
        <p:spPr>
          <a:xfrm>
            <a:off x="7392380" y="2048896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8917226" y="2046725"/>
            <a:ext cx="455612" cy="455608"/>
          </a:xfrm>
          <a:prstGeom prst="ellipse">
            <a:avLst/>
          </a:prstGeom>
          <a:solidFill>
            <a:schemeClr val="lt1"/>
          </a:solidFill>
          <a:ln cap="rnd" cmpd="sng" w="25400">
            <a:solidFill>
              <a:srgbClr val="E5E5E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endParaRPr/>
          </a:p>
        </p:txBody>
      </p:sp>
      <p:sp>
        <p:nvSpPr>
          <p:cNvPr id="443" name="Google Shape;443;p33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A) Addressing the Trade-off between Margin &amp; Volume </a:t>
            </a: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>
            <a:off x="10830600" y="4775227"/>
            <a:ext cx="13539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0" name="Google Shape;450;p34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451" name="Google Shape;451;p34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Pricing for Profit</a:t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3" name="Google Shape;453;p34"/>
          <p:cNvSpPr/>
          <p:nvPr/>
        </p:nvSpPr>
        <p:spPr>
          <a:xfrm>
            <a:off x="1531619" y="2337155"/>
            <a:ext cx="3260695" cy="4250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Capture the value through value based mark-ups.</a:t>
            </a:r>
            <a:endParaRPr/>
          </a:p>
        </p:txBody>
      </p:sp>
      <p:sp>
        <p:nvSpPr>
          <p:cNvPr id="454" name="Google Shape;454;p34"/>
          <p:cNvSpPr/>
          <p:nvPr/>
        </p:nvSpPr>
        <p:spPr>
          <a:xfrm>
            <a:off x="5612475" y="1666600"/>
            <a:ext cx="4969800" cy="42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02.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Manage mark-downs through performance based discounts &amp; rebates.</a:t>
            </a:r>
            <a:endParaRPr/>
          </a:p>
        </p:txBody>
      </p:sp>
      <p:sp>
        <p:nvSpPr>
          <p:cNvPr id="455" name="Google Shape;455;p34"/>
          <p:cNvSpPr/>
          <p:nvPr/>
        </p:nvSpPr>
        <p:spPr>
          <a:xfrm>
            <a:off x="7984989" y="2335266"/>
            <a:ext cx="2624100" cy="42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03. </a:t>
            </a:r>
            <a:r>
              <a:rPr lang="en-US" sz="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Charge extra through service pricing.</a:t>
            </a:r>
            <a:endParaRPr/>
          </a:p>
        </p:txBody>
      </p:sp>
      <p:cxnSp>
        <p:nvCxnSpPr>
          <p:cNvPr id="456" name="Google Shape;456;p34"/>
          <p:cNvCxnSpPr/>
          <p:nvPr/>
        </p:nvCxnSpPr>
        <p:spPr>
          <a:xfrm>
            <a:off x="-3571" y="4177584"/>
            <a:ext cx="1225296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57" name="Google Shape;457;p34"/>
          <p:cNvSpPr/>
          <p:nvPr/>
        </p:nvSpPr>
        <p:spPr>
          <a:xfrm>
            <a:off x="-400" y="4786913"/>
            <a:ext cx="13602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1359846" y="4786911"/>
            <a:ext cx="13488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2708672" y="4786911"/>
            <a:ext cx="13572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4065957" y="4786911"/>
            <a:ext cx="13488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5413517" y="4786910"/>
            <a:ext cx="13587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6772068" y="4786910"/>
            <a:ext cx="13539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8125969" y="4786910"/>
            <a:ext cx="1353900" cy="1237200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9479869" y="4786909"/>
            <a:ext cx="1353900" cy="1237200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65" name="Google Shape;465;p34"/>
          <p:cNvCxnSpPr/>
          <p:nvPr/>
        </p:nvCxnSpPr>
        <p:spPr>
          <a:xfrm>
            <a:off x="-3571" y="4792638"/>
            <a:ext cx="122529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6" name="Google Shape;466;p34"/>
          <p:cNvSpPr txBox="1"/>
          <p:nvPr/>
        </p:nvSpPr>
        <p:spPr>
          <a:xfrm>
            <a:off x="203431" y="5278868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 Price Lead Product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34"/>
          <p:cNvSpPr txBox="1"/>
          <p:nvPr/>
        </p:nvSpPr>
        <p:spPr>
          <a:xfrm>
            <a:off x="1556970" y="5278868"/>
            <a:ext cx="9771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of Product Differential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34"/>
          <p:cNvSpPr txBox="1"/>
          <p:nvPr/>
        </p:nvSpPr>
        <p:spPr>
          <a:xfrm>
            <a:off x="2910509" y="5278868"/>
            <a:ext cx="9123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Regional Market Differential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34"/>
          <p:cNvSpPr txBox="1"/>
          <p:nvPr/>
        </p:nvSpPr>
        <p:spPr>
          <a:xfrm>
            <a:off x="4264050" y="5278868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Gross Price (Market)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34"/>
          <p:cNvSpPr txBox="1"/>
          <p:nvPr/>
        </p:nvSpPr>
        <p:spPr>
          <a:xfrm>
            <a:off x="5564423" y="5278868"/>
            <a:ext cx="11367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of Customer Rewards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6967499" y="5277778"/>
            <a:ext cx="756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Surcharge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34"/>
          <p:cNvSpPr txBox="1"/>
          <p:nvPr/>
        </p:nvSpPr>
        <p:spPr>
          <a:xfrm>
            <a:off x="8333606" y="5277777"/>
            <a:ext cx="849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(Customer) Net 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34"/>
          <p:cNvSpPr txBox="1"/>
          <p:nvPr/>
        </p:nvSpPr>
        <p:spPr>
          <a:xfrm>
            <a:off x="11130858" y="5277777"/>
            <a:ext cx="7566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Realized 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200297" y="4183514"/>
            <a:ext cx="958853" cy="609124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1553545" y="3548331"/>
            <a:ext cx="958853" cy="639681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2900613" y="3429749"/>
            <a:ext cx="958853" cy="297304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4255705" y="3543826"/>
            <a:ext cx="958853" cy="12488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5612475" y="3543825"/>
            <a:ext cx="958853" cy="36974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4"/>
          <p:cNvSpPr/>
          <p:nvPr/>
        </p:nvSpPr>
        <p:spPr>
          <a:xfrm>
            <a:off x="6967432" y="3698958"/>
            <a:ext cx="958853" cy="212545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9657613" y="3911503"/>
            <a:ext cx="951342" cy="271295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81" name="Google Shape;481;p34"/>
          <p:cNvGrpSpPr/>
          <p:nvPr/>
        </p:nvGrpSpPr>
        <p:grpSpPr>
          <a:xfrm>
            <a:off x="11010344" y="3897226"/>
            <a:ext cx="961187" cy="895411"/>
            <a:chOff x="11010344" y="3897226"/>
            <a:chExt cx="961187" cy="895411"/>
          </a:xfrm>
        </p:grpSpPr>
        <p:sp>
          <p:nvSpPr>
            <p:cNvPr id="482" name="Google Shape;482;p34"/>
            <p:cNvSpPr/>
            <p:nvPr/>
          </p:nvSpPr>
          <p:spPr>
            <a:xfrm>
              <a:off x="11012677" y="4167156"/>
              <a:ext cx="958853" cy="625481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11010344" y="3897226"/>
              <a:ext cx="958853" cy="280358"/>
            </a:xfrm>
            <a:prstGeom prst="rect">
              <a:avLst/>
            </a:pr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84" name="Google Shape;484;p34"/>
          <p:cNvSpPr/>
          <p:nvPr/>
        </p:nvSpPr>
        <p:spPr>
          <a:xfrm>
            <a:off x="8302175" y="3911503"/>
            <a:ext cx="958853" cy="87451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9776958" y="5283859"/>
            <a:ext cx="849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Gap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6" name="Google Shape;486;p34"/>
          <p:cNvGrpSpPr/>
          <p:nvPr/>
        </p:nvGrpSpPr>
        <p:grpSpPr>
          <a:xfrm>
            <a:off x="88" y="4777648"/>
            <a:ext cx="12184417" cy="338245"/>
            <a:chOff x="88" y="4777648"/>
            <a:chExt cx="12184417" cy="338245"/>
          </a:xfrm>
        </p:grpSpPr>
        <p:cxnSp>
          <p:nvCxnSpPr>
            <p:cNvPr id="487" name="Google Shape;487;p34"/>
            <p:cNvCxnSpPr/>
            <p:nvPr/>
          </p:nvCxnSpPr>
          <p:spPr>
            <a:xfrm rot="10800000">
              <a:off x="12184505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8" name="Google Shape;488;p34"/>
            <p:cNvCxnSpPr/>
            <p:nvPr/>
          </p:nvCxnSpPr>
          <p:spPr>
            <a:xfrm rot="10800000">
              <a:off x="88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9" name="Google Shape;489;p34"/>
            <p:cNvCxnSpPr/>
            <p:nvPr/>
          </p:nvCxnSpPr>
          <p:spPr>
            <a:xfrm rot="10800000">
              <a:off x="1350822" y="477764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0" name="Google Shape;490;p34"/>
            <p:cNvCxnSpPr/>
            <p:nvPr/>
          </p:nvCxnSpPr>
          <p:spPr>
            <a:xfrm rot="10800000">
              <a:off x="2707234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34"/>
            <p:cNvCxnSpPr/>
            <p:nvPr/>
          </p:nvCxnSpPr>
          <p:spPr>
            <a:xfrm rot="10800000">
              <a:off x="4059976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2" name="Google Shape;492;p34"/>
            <p:cNvCxnSpPr/>
            <p:nvPr/>
          </p:nvCxnSpPr>
          <p:spPr>
            <a:xfrm rot="10800000">
              <a:off x="5413517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34"/>
            <p:cNvCxnSpPr/>
            <p:nvPr/>
          </p:nvCxnSpPr>
          <p:spPr>
            <a:xfrm rot="10800000">
              <a:off x="6765529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34"/>
            <p:cNvCxnSpPr/>
            <p:nvPr/>
          </p:nvCxnSpPr>
          <p:spPr>
            <a:xfrm rot="10800000">
              <a:off x="8121979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34"/>
            <p:cNvCxnSpPr/>
            <p:nvPr/>
          </p:nvCxnSpPr>
          <p:spPr>
            <a:xfrm rot="10800000">
              <a:off x="9466621" y="4792638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6" name="Google Shape;496;p34"/>
            <p:cNvCxnSpPr/>
            <p:nvPr/>
          </p:nvCxnSpPr>
          <p:spPr>
            <a:xfrm rot="10800000">
              <a:off x="10819968" y="4792637"/>
              <a:ext cx="0" cy="3232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97" name="Google Shape;497;p34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B) Price Structures and Rules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5"/>
          <p:cNvGrpSpPr/>
          <p:nvPr/>
        </p:nvGrpSpPr>
        <p:grpSpPr>
          <a:xfrm>
            <a:off x="780122" y="557174"/>
            <a:ext cx="2266173" cy="425088"/>
            <a:chOff x="1523998" y="765175"/>
            <a:chExt cx="1568347" cy="294190"/>
          </a:xfrm>
        </p:grpSpPr>
        <p:sp>
          <p:nvSpPr>
            <p:cNvPr id="504" name="Google Shape;504;p35"/>
            <p:cNvSpPr/>
            <p:nvPr/>
          </p:nvSpPr>
          <p:spPr>
            <a:xfrm>
              <a:off x="1523998" y="765175"/>
              <a:ext cx="156834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6" name="Google Shape;506;p35"/>
          <p:cNvSpPr/>
          <p:nvPr/>
        </p:nvSpPr>
        <p:spPr>
          <a:xfrm>
            <a:off x="5608391" y="2319376"/>
            <a:ext cx="487082" cy="864226"/>
          </a:xfrm>
          <a:custGeom>
            <a:rect b="b" l="l" r="r" t="t"/>
            <a:pathLst>
              <a:path extrusionOk="0" h="566" w="319">
                <a:moveTo>
                  <a:pt x="319" y="566"/>
                </a:moveTo>
                <a:lnTo>
                  <a:pt x="0" y="378"/>
                </a:lnTo>
                <a:lnTo>
                  <a:pt x="0" y="0"/>
                </a:lnTo>
                <a:lnTo>
                  <a:pt x="319" y="188"/>
                </a:lnTo>
                <a:lnTo>
                  <a:pt x="319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6095473" y="2327011"/>
            <a:ext cx="487082" cy="856592"/>
          </a:xfrm>
          <a:custGeom>
            <a:rect b="b" l="l" r="r" t="t"/>
            <a:pathLst>
              <a:path extrusionOk="0" h="561" w="319">
                <a:moveTo>
                  <a:pt x="0" y="561"/>
                </a:moveTo>
                <a:lnTo>
                  <a:pt x="319" y="378"/>
                </a:lnTo>
                <a:lnTo>
                  <a:pt x="319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35"/>
          <p:cNvSpPr/>
          <p:nvPr/>
        </p:nvSpPr>
        <p:spPr>
          <a:xfrm>
            <a:off x="5608391" y="2035372"/>
            <a:ext cx="974163" cy="571061"/>
          </a:xfrm>
          <a:custGeom>
            <a:rect b="b" l="l" r="r" t="t"/>
            <a:pathLst>
              <a:path extrusionOk="0" h="374" w="638">
                <a:moveTo>
                  <a:pt x="0" y="186"/>
                </a:moveTo>
                <a:lnTo>
                  <a:pt x="319" y="0"/>
                </a:lnTo>
                <a:lnTo>
                  <a:pt x="638" y="191"/>
                </a:lnTo>
                <a:lnTo>
                  <a:pt x="319" y="374"/>
                </a:lnTo>
                <a:lnTo>
                  <a:pt x="0" y="18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6611566" y="2615716"/>
            <a:ext cx="490136" cy="871861"/>
          </a:xfrm>
          <a:custGeom>
            <a:rect b="b" l="l" r="r" t="t"/>
            <a:pathLst>
              <a:path extrusionOk="0" h="571" w="321">
                <a:moveTo>
                  <a:pt x="0" y="571"/>
                </a:moveTo>
                <a:lnTo>
                  <a:pt x="321" y="381"/>
                </a:lnTo>
                <a:lnTo>
                  <a:pt x="321" y="0"/>
                </a:lnTo>
                <a:lnTo>
                  <a:pt x="0" y="191"/>
                </a:lnTo>
                <a:lnTo>
                  <a:pt x="0" y="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35"/>
          <p:cNvSpPr/>
          <p:nvPr/>
        </p:nvSpPr>
        <p:spPr>
          <a:xfrm>
            <a:off x="6124484" y="2624756"/>
            <a:ext cx="487082" cy="859646"/>
          </a:xfrm>
          <a:custGeom>
            <a:rect b="b" l="l" r="r" t="t"/>
            <a:pathLst>
              <a:path extrusionOk="0" h="563" w="319">
                <a:moveTo>
                  <a:pt x="319" y="563"/>
                </a:moveTo>
                <a:lnTo>
                  <a:pt x="0" y="378"/>
                </a:lnTo>
                <a:lnTo>
                  <a:pt x="0" y="0"/>
                </a:lnTo>
                <a:lnTo>
                  <a:pt x="319" y="183"/>
                </a:lnTo>
                <a:lnTo>
                  <a:pt x="319" y="5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35"/>
          <p:cNvSpPr/>
          <p:nvPr/>
        </p:nvSpPr>
        <p:spPr>
          <a:xfrm>
            <a:off x="6128278" y="2336293"/>
            <a:ext cx="974163" cy="571061"/>
          </a:xfrm>
          <a:custGeom>
            <a:rect b="b" l="l" r="r" t="t"/>
            <a:pathLst>
              <a:path extrusionOk="0" h="374" w="638">
                <a:moveTo>
                  <a:pt x="638" y="186"/>
                </a:moveTo>
                <a:lnTo>
                  <a:pt x="321" y="0"/>
                </a:lnTo>
                <a:lnTo>
                  <a:pt x="0" y="191"/>
                </a:lnTo>
                <a:lnTo>
                  <a:pt x="319" y="374"/>
                </a:lnTo>
                <a:lnTo>
                  <a:pt x="638" y="1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35"/>
          <p:cNvSpPr/>
          <p:nvPr/>
        </p:nvSpPr>
        <p:spPr>
          <a:xfrm>
            <a:off x="5092298" y="2606433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0"/>
                </a:lnTo>
                <a:lnTo>
                  <a:pt x="0" y="0"/>
                </a:lnTo>
                <a:lnTo>
                  <a:pt x="319" y="187"/>
                </a:lnTo>
                <a:lnTo>
                  <a:pt x="319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35"/>
          <p:cNvSpPr/>
          <p:nvPr/>
        </p:nvSpPr>
        <p:spPr>
          <a:xfrm>
            <a:off x="5579380" y="2612541"/>
            <a:ext cx="487082" cy="861172"/>
          </a:xfrm>
          <a:custGeom>
            <a:rect b="b" l="l" r="r" t="t"/>
            <a:pathLst>
              <a:path extrusionOk="0" h="564" w="319">
                <a:moveTo>
                  <a:pt x="0" y="564"/>
                </a:moveTo>
                <a:lnTo>
                  <a:pt x="319" y="381"/>
                </a:lnTo>
                <a:lnTo>
                  <a:pt x="319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35"/>
          <p:cNvSpPr/>
          <p:nvPr/>
        </p:nvSpPr>
        <p:spPr>
          <a:xfrm>
            <a:off x="5092298" y="2330805"/>
            <a:ext cx="974163" cy="564953"/>
          </a:xfrm>
          <a:custGeom>
            <a:rect b="b" l="l" r="r" t="t"/>
            <a:pathLst>
              <a:path extrusionOk="0" h="370" w="638">
                <a:moveTo>
                  <a:pt x="0" y="185"/>
                </a:moveTo>
                <a:lnTo>
                  <a:pt x="319" y="0"/>
                </a:lnTo>
                <a:lnTo>
                  <a:pt x="638" y="187"/>
                </a:lnTo>
                <a:lnTo>
                  <a:pt x="319" y="370"/>
                </a:lnTo>
                <a:lnTo>
                  <a:pt x="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35"/>
          <p:cNvSpPr/>
          <p:nvPr/>
        </p:nvSpPr>
        <p:spPr>
          <a:xfrm>
            <a:off x="5608391" y="2917921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1"/>
                </a:lnTo>
                <a:lnTo>
                  <a:pt x="0" y="0"/>
                </a:lnTo>
                <a:lnTo>
                  <a:pt x="319" y="190"/>
                </a:lnTo>
                <a:lnTo>
                  <a:pt x="319" y="56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35"/>
          <p:cNvSpPr/>
          <p:nvPr/>
        </p:nvSpPr>
        <p:spPr>
          <a:xfrm>
            <a:off x="6095473" y="2925556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5"/>
                </a:lnTo>
                <a:lnTo>
                  <a:pt x="0" y="563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5608391" y="2638498"/>
            <a:ext cx="974163" cy="569535"/>
          </a:xfrm>
          <a:custGeom>
            <a:rect b="b" l="l" r="r" t="t"/>
            <a:pathLst>
              <a:path extrusionOk="0" h="373" w="638">
                <a:moveTo>
                  <a:pt x="0" y="186"/>
                </a:moveTo>
                <a:lnTo>
                  <a:pt x="319" y="0"/>
                </a:lnTo>
                <a:lnTo>
                  <a:pt x="638" y="188"/>
                </a:lnTo>
                <a:lnTo>
                  <a:pt x="319" y="373"/>
                </a:lnTo>
                <a:lnTo>
                  <a:pt x="0" y="18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5"/>
          <p:cNvSpPr/>
          <p:nvPr/>
        </p:nvSpPr>
        <p:spPr>
          <a:xfrm>
            <a:off x="7123077" y="4108904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35"/>
          <p:cNvSpPr/>
          <p:nvPr/>
        </p:nvSpPr>
        <p:spPr>
          <a:xfrm>
            <a:off x="6643630" y="4116539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6643630" y="3829481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19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35"/>
          <p:cNvSpPr/>
          <p:nvPr/>
        </p:nvSpPr>
        <p:spPr>
          <a:xfrm>
            <a:off x="6603931" y="4409704"/>
            <a:ext cx="497770" cy="868807"/>
          </a:xfrm>
          <a:custGeom>
            <a:rect b="b" l="l" r="r" t="t"/>
            <a:pathLst>
              <a:path extrusionOk="0" h="569" w="326">
                <a:moveTo>
                  <a:pt x="0" y="569"/>
                </a:moveTo>
                <a:lnTo>
                  <a:pt x="326" y="381"/>
                </a:lnTo>
                <a:lnTo>
                  <a:pt x="326" y="0"/>
                </a:lnTo>
                <a:lnTo>
                  <a:pt x="0" y="188"/>
                </a:lnTo>
                <a:lnTo>
                  <a:pt x="0" y="5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35"/>
          <p:cNvSpPr/>
          <p:nvPr/>
        </p:nvSpPr>
        <p:spPr>
          <a:xfrm>
            <a:off x="6124484" y="4417338"/>
            <a:ext cx="479447" cy="861172"/>
          </a:xfrm>
          <a:custGeom>
            <a:rect b="b" l="l" r="r" t="t"/>
            <a:pathLst>
              <a:path extrusionOk="0" h="564" w="314">
                <a:moveTo>
                  <a:pt x="314" y="564"/>
                </a:moveTo>
                <a:lnTo>
                  <a:pt x="0" y="380"/>
                </a:lnTo>
                <a:lnTo>
                  <a:pt x="0" y="0"/>
                </a:lnTo>
                <a:lnTo>
                  <a:pt x="314" y="183"/>
                </a:lnTo>
                <a:lnTo>
                  <a:pt x="314" y="5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6124484" y="4130280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6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4573152" y="4101270"/>
            <a:ext cx="497770" cy="864226"/>
          </a:xfrm>
          <a:custGeom>
            <a:rect b="b" l="l" r="r" t="t"/>
            <a:pathLst>
              <a:path extrusionOk="0" h="566" w="326">
                <a:moveTo>
                  <a:pt x="326" y="566"/>
                </a:moveTo>
                <a:lnTo>
                  <a:pt x="0" y="378"/>
                </a:lnTo>
                <a:lnTo>
                  <a:pt x="0" y="0"/>
                </a:lnTo>
                <a:lnTo>
                  <a:pt x="326" y="188"/>
                </a:lnTo>
                <a:lnTo>
                  <a:pt x="326" y="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5070922" y="4108904"/>
            <a:ext cx="474867" cy="856592"/>
          </a:xfrm>
          <a:custGeom>
            <a:rect b="b" l="l" r="r" t="t"/>
            <a:pathLst>
              <a:path extrusionOk="0" h="561" w="311">
                <a:moveTo>
                  <a:pt x="0" y="561"/>
                </a:moveTo>
                <a:lnTo>
                  <a:pt x="311" y="378"/>
                </a:lnTo>
                <a:lnTo>
                  <a:pt x="311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4573152" y="3821846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BFBD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35"/>
          <p:cNvSpPr/>
          <p:nvPr/>
        </p:nvSpPr>
        <p:spPr>
          <a:xfrm>
            <a:off x="5092298" y="4403596"/>
            <a:ext cx="494716" cy="867280"/>
          </a:xfrm>
          <a:custGeom>
            <a:rect b="b" l="l" r="r" t="t"/>
            <a:pathLst>
              <a:path extrusionOk="0" h="568" w="324">
                <a:moveTo>
                  <a:pt x="324" y="568"/>
                </a:moveTo>
                <a:lnTo>
                  <a:pt x="0" y="380"/>
                </a:lnTo>
                <a:lnTo>
                  <a:pt x="0" y="0"/>
                </a:lnTo>
                <a:lnTo>
                  <a:pt x="324" y="187"/>
                </a:lnTo>
                <a:lnTo>
                  <a:pt x="324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35"/>
          <p:cNvSpPr/>
          <p:nvPr/>
        </p:nvSpPr>
        <p:spPr>
          <a:xfrm>
            <a:off x="5587014" y="4409704"/>
            <a:ext cx="479447" cy="861172"/>
          </a:xfrm>
          <a:custGeom>
            <a:rect b="b" l="l" r="r" t="t"/>
            <a:pathLst>
              <a:path extrusionOk="0" h="564" w="314">
                <a:moveTo>
                  <a:pt x="0" y="564"/>
                </a:moveTo>
                <a:lnTo>
                  <a:pt x="314" y="381"/>
                </a:lnTo>
                <a:lnTo>
                  <a:pt x="314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35"/>
          <p:cNvSpPr/>
          <p:nvPr/>
        </p:nvSpPr>
        <p:spPr>
          <a:xfrm>
            <a:off x="5092298" y="4122646"/>
            <a:ext cx="974163" cy="566481"/>
          </a:xfrm>
          <a:custGeom>
            <a:rect b="b" l="l" r="r" t="t"/>
            <a:pathLst>
              <a:path extrusionOk="0" h="371" w="638">
                <a:moveTo>
                  <a:pt x="0" y="184"/>
                </a:moveTo>
                <a:lnTo>
                  <a:pt x="319" y="0"/>
                </a:lnTo>
                <a:lnTo>
                  <a:pt x="638" y="188"/>
                </a:lnTo>
                <a:lnTo>
                  <a:pt x="324" y="371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35"/>
          <p:cNvSpPr/>
          <p:nvPr/>
        </p:nvSpPr>
        <p:spPr>
          <a:xfrm>
            <a:off x="5608391" y="4707449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1"/>
                </a:lnTo>
                <a:lnTo>
                  <a:pt x="0" y="0"/>
                </a:lnTo>
                <a:lnTo>
                  <a:pt x="319" y="188"/>
                </a:lnTo>
                <a:lnTo>
                  <a:pt x="319" y="56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35"/>
          <p:cNvSpPr/>
          <p:nvPr/>
        </p:nvSpPr>
        <p:spPr>
          <a:xfrm>
            <a:off x="6095473" y="4715084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35"/>
          <p:cNvSpPr/>
          <p:nvPr/>
        </p:nvSpPr>
        <p:spPr>
          <a:xfrm>
            <a:off x="5608391" y="4428027"/>
            <a:ext cx="974163" cy="566481"/>
          </a:xfrm>
          <a:custGeom>
            <a:rect b="b" l="l" r="r" t="t"/>
            <a:pathLst>
              <a:path extrusionOk="0" h="371" w="638">
                <a:moveTo>
                  <a:pt x="0" y="186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7123077" y="3505596"/>
            <a:ext cx="497770" cy="867280"/>
          </a:xfrm>
          <a:custGeom>
            <a:rect b="b" l="l" r="r" t="t"/>
            <a:pathLst>
              <a:path extrusionOk="0" h="568" w="326">
                <a:moveTo>
                  <a:pt x="0" y="568"/>
                </a:moveTo>
                <a:lnTo>
                  <a:pt x="326" y="380"/>
                </a:lnTo>
                <a:lnTo>
                  <a:pt x="326" y="0"/>
                </a:lnTo>
                <a:lnTo>
                  <a:pt x="0" y="187"/>
                </a:lnTo>
                <a:lnTo>
                  <a:pt x="0" y="56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35"/>
          <p:cNvSpPr/>
          <p:nvPr/>
        </p:nvSpPr>
        <p:spPr>
          <a:xfrm>
            <a:off x="6643630" y="3511703"/>
            <a:ext cx="479447" cy="861172"/>
          </a:xfrm>
          <a:custGeom>
            <a:rect b="b" l="l" r="r" t="t"/>
            <a:pathLst>
              <a:path extrusionOk="0" h="564" w="314">
                <a:moveTo>
                  <a:pt x="314" y="564"/>
                </a:moveTo>
                <a:lnTo>
                  <a:pt x="0" y="381"/>
                </a:lnTo>
                <a:lnTo>
                  <a:pt x="0" y="0"/>
                </a:lnTo>
                <a:lnTo>
                  <a:pt x="314" y="183"/>
                </a:lnTo>
                <a:lnTo>
                  <a:pt x="314" y="5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35"/>
          <p:cNvSpPr/>
          <p:nvPr/>
        </p:nvSpPr>
        <p:spPr>
          <a:xfrm>
            <a:off x="6643630" y="3230936"/>
            <a:ext cx="974163" cy="564953"/>
          </a:xfrm>
          <a:custGeom>
            <a:rect b="b" l="l" r="r" t="t"/>
            <a:pathLst>
              <a:path extrusionOk="0" h="370" w="638">
                <a:moveTo>
                  <a:pt x="638" y="185"/>
                </a:moveTo>
                <a:lnTo>
                  <a:pt x="319" y="0"/>
                </a:lnTo>
                <a:lnTo>
                  <a:pt x="0" y="187"/>
                </a:lnTo>
                <a:lnTo>
                  <a:pt x="314" y="370"/>
                </a:lnTo>
                <a:lnTo>
                  <a:pt x="638" y="1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35"/>
          <p:cNvSpPr/>
          <p:nvPr/>
        </p:nvSpPr>
        <p:spPr>
          <a:xfrm>
            <a:off x="6603931" y="3814212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35"/>
          <p:cNvSpPr/>
          <p:nvPr/>
        </p:nvSpPr>
        <p:spPr>
          <a:xfrm>
            <a:off x="6124484" y="3821846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35"/>
          <p:cNvSpPr/>
          <p:nvPr/>
        </p:nvSpPr>
        <p:spPr>
          <a:xfrm>
            <a:off x="6124484" y="3534789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35"/>
          <p:cNvSpPr/>
          <p:nvPr/>
        </p:nvSpPr>
        <p:spPr>
          <a:xfrm>
            <a:off x="4573152" y="3496375"/>
            <a:ext cx="497770" cy="867280"/>
          </a:xfrm>
          <a:custGeom>
            <a:rect b="b" l="l" r="r" t="t"/>
            <a:pathLst>
              <a:path extrusionOk="0" h="568" w="326">
                <a:moveTo>
                  <a:pt x="326" y="568"/>
                </a:moveTo>
                <a:lnTo>
                  <a:pt x="0" y="380"/>
                </a:lnTo>
                <a:lnTo>
                  <a:pt x="0" y="0"/>
                </a:lnTo>
                <a:lnTo>
                  <a:pt x="326" y="188"/>
                </a:lnTo>
                <a:lnTo>
                  <a:pt x="326" y="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35"/>
          <p:cNvSpPr/>
          <p:nvPr/>
        </p:nvSpPr>
        <p:spPr>
          <a:xfrm>
            <a:off x="5070922" y="3510359"/>
            <a:ext cx="474867" cy="859646"/>
          </a:xfrm>
          <a:custGeom>
            <a:rect b="b" l="l" r="r" t="t"/>
            <a:pathLst>
              <a:path extrusionOk="0" h="563" w="311">
                <a:moveTo>
                  <a:pt x="0" y="563"/>
                </a:moveTo>
                <a:lnTo>
                  <a:pt x="311" y="380"/>
                </a:lnTo>
                <a:lnTo>
                  <a:pt x="311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4573152" y="3223301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35"/>
          <p:cNvSpPr/>
          <p:nvPr/>
        </p:nvSpPr>
        <p:spPr>
          <a:xfrm>
            <a:off x="5092298" y="3808105"/>
            <a:ext cx="494716" cy="862700"/>
          </a:xfrm>
          <a:custGeom>
            <a:rect b="b" l="l" r="r" t="t"/>
            <a:pathLst>
              <a:path extrusionOk="0" h="565" w="324">
                <a:moveTo>
                  <a:pt x="324" y="565"/>
                </a:moveTo>
                <a:lnTo>
                  <a:pt x="0" y="378"/>
                </a:lnTo>
                <a:lnTo>
                  <a:pt x="0" y="0"/>
                </a:lnTo>
                <a:lnTo>
                  <a:pt x="324" y="187"/>
                </a:lnTo>
                <a:lnTo>
                  <a:pt x="324" y="56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35"/>
          <p:cNvSpPr/>
          <p:nvPr/>
        </p:nvSpPr>
        <p:spPr>
          <a:xfrm>
            <a:off x="5587014" y="3814212"/>
            <a:ext cx="479447" cy="856592"/>
          </a:xfrm>
          <a:custGeom>
            <a:rect b="b" l="l" r="r" t="t"/>
            <a:pathLst>
              <a:path extrusionOk="0" h="561" w="314">
                <a:moveTo>
                  <a:pt x="0" y="561"/>
                </a:moveTo>
                <a:lnTo>
                  <a:pt x="314" y="378"/>
                </a:lnTo>
                <a:lnTo>
                  <a:pt x="314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35"/>
          <p:cNvSpPr/>
          <p:nvPr/>
        </p:nvSpPr>
        <p:spPr>
          <a:xfrm>
            <a:off x="5092298" y="3528681"/>
            <a:ext cx="974163" cy="564953"/>
          </a:xfrm>
          <a:custGeom>
            <a:rect b="b" l="l" r="r" t="t"/>
            <a:pathLst>
              <a:path extrusionOk="0" h="370" w="638">
                <a:moveTo>
                  <a:pt x="0" y="183"/>
                </a:moveTo>
                <a:lnTo>
                  <a:pt x="319" y="0"/>
                </a:lnTo>
                <a:lnTo>
                  <a:pt x="638" y="187"/>
                </a:lnTo>
                <a:lnTo>
                  <a:pt x="324" y="370"/>
                </a:lnTo>
                <a:lnTo>
                  <a:pt x="0" y="183"/>
                </a:lnTo>
                <a:close/>
              </a:path>
            </a:pathLst>
          </a:custGeom>
          <a:solidFill>
            <a:srgbClr val="BFBD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35"/>
          <p:cNvSpPr/>
          <p:nvPr/>
        </p:nvSpPr>
        <p:spPr>
          <a:xfrm>
            <a:off x="5608391" y="4111958"/>
            <a:ext cx="487082" cy="864226"/>
          </a:xfrm>
          <a:custGeom>
            <a:rect b="b" l="l" r="r" t="t"/>
            <a:pathLst>
              <a:path extrusionOk="0" h="566" w="319">
                <a:moveTo>
                  <a:pt x="319" y="566"/>
                </a:moveTo>
                <a:lnTo>
                  <a:pt x="0" y="378"/>
                </a:lnTo>
                <a:lnTo>
                  <a:pt x="0" y="0"/>
                </a:lnTo>
                <a:lnTo>
                  <a:pt x="319" y="188"/>
                </a:lnTo>
                <a:lnTo>
                  <a:pt x="319" y="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6" name="Google Shape;546;p35"/>
          <p:cNvSpPr/>
          <p:nvPr/>
        </p:nvSpPr>
        <p:spPr>
          <a:xfrm>
            <a:off x="6095473" y="4119593"/>
            <a:ext cx="487082" cy="856592"/>
          </a:xfrm>
          <a:custGeom>
            <a:rect b="b" l="l" r="r" t="t"/>
            <a:pathLst>
              <a:path extrusionOk="0" h="561" w="319">
                <a:moveTo>
                  <a:pt x="0" y="561"/>
                </a:moveTo>
                <a:lnTo>
                  <a:pt x="319" y="378"/>
                </a:lnTo>
                <a:lnTo>
                  <a:pt x="319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35"/>
          <p:cNvSpPr/>
          <p:nvPr/>
        </p:nvSpPr>
        <p:spPr>
          <a:xfrm>
            <a:off x="5608391" y="3832535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35"/>
          <p:cNvSpPr/>
          <p:nvPr/>
        </p:nvSpPr>
        <p:spPr>
          <a:xfrm>
            <a:off x="7123077" y="2914867"/>
            <a:ext cx="497770" cy="864226"/>
          </a:xfrm>
          <a:custGeom>
            <a:rect b="b" l="l" r="r" t="t"/>
            <a:pathLst>
              <a:path extrusionOk="0" h="566" w="326">
                <a:moveTo>
                  <a:pt x="0" y="566"/>
                </a:moveTo>
                <a:lnTo>
                  <a:pt x="326" y="378"/>
                </a:lnTo>
                <a:lnTo>
                  <a:pt x="326" y="0"/>
                </a:lnTo>
                <a:lnTo>
                  <a:pt x="0" y="188"/>
                </a:lnTo>
                <a:lnTo>
                  <a:pt x="0" y="566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35"/>
          <p:cNvSpPr/>
          <p:nvPr/>
        </p:nvSpPr>
        <p:spPr>
          <a:xfrm>
            <a:off x="6643630" y="2922502"/>
            <a:ext cx="479447" cy="856592"/>
          </a:xfrm>
          <a:custGeom>
            <a:rect b="b" l="l" r="r" t="t"/>
            <a:pathLst>
              <a:path extrusionOk="0" h="561" w="314">
                <a:moveTo>
                  <a:pt x="314" y="561"/>
                </a:moveTo>
                <a:lnTo>
                  <a:pt x="0" y="378"/>
                </a:lnTo>
                <a:lnTo>
                  <a:pt x="0" y="0"/>
                </a:lnTo>
                <a:lnTo>
                  <a:pt x="314" y="183"/>
                </a:lnTo>
                <a:lnTo>
                  <a:pt x="314" y="56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35"/>
          <p:cNvSpPr/>
          <p:nvPr/>
        </p:nvSpPr>
        <p:spPr>
          <a:xfrm>
            <a:off x="6643630" y="2635445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19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35"/>
          <p:cNvSpPr/>
          <p:nvPr/>
        </p:nvSpPr>
        <p:spPr>
          <a:xfrm>
            <a:off x="6603931" y="3215667"/>
            <a:ext cx="497770" cy="867280"/>
          </a:xfrm>
          <a:custGeom>
            <a:rect b="b" l="l" r="r" t="t"/>
            <a:pathLst>
              <a:path extrusionOk="0" h="568" w="326">
                <a:moveTo>
                  <a:pt x="0" y="568"/>
                </a:moveTo>
                <a:lnTo>
                  <a:pt x="326" y="380"/>
                </a:lnTo>
                <a:lnTo>
                  <a:pt x="326" y="0"/>
                </a:lnTo>
                <a:lnTo>
                  <a:pt x="0" y="188"/>
                </a:lnTo>
                <a:lnTo>
                  <a:pt x="0" y="56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35"/>
          <p:cNvSpPr/>
          <p:nvPr/>
        </p:nvSpPr>
        <p:spPr>
          <a:xfrm>
            <a:off x="6124484" y="3223301"/>
            <a:ext cx="479447" cy="859646"/>
          </a:xfrm>
          <a:custGeom>
            <a:rect b="b" l="l" r="r" t="t"/>
            <a:pathLst>
              <a:path extrusionOk="0" h="563" w="314">
                <a:moveTo>
                  <a:pt x="314" y="563"/>
                </a:moveTo>
                <a:lnTo>
                  <a:pt x="0" y="380"/>
                </a:lnTo>
                <a:lnTo>
                  <a:pt x="0" y="0"/>
                </a:lnTo>
                <a:lnTo>
                  <a:pt x="314" y="183"/>
                </a:lnTo>
                <a:lnTo>
                  <a:pt x="314" y="56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3" name="Google Shape;553;p35"/>
          <p:cNvSpPr/>
          <p:nvPr/>
        </p:nvSpPr>
        <p:spPr>
          <a:xfrm>
            <a:off x="6124484" y="2936244"/>
            <a:ext cx="974163" cy="566481"/>
          </a:xfrm>
          <a:custGeom>
            <a:rect b="b" l="l" r="r" t="t"/>
            <a:pathLst>
              <a:path extrusionOk="0" h="371" w="638">
                <a:moveTo>
                  <a:pt x="638" y="183"/>
                </a:moveTo>
                <a:lnTo>
                  <a:pt x="321" y="0"/>
                </a:lnTo>
                <a:lnTo>
                  <a:pt x="0" y="188"/>
                </a:lnTo>
                <a:lnTo>
                  <a:pt x="314" y="371"/>
                </a:lnTo>
                <a:lnTo>
                  <a:pt x="638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35"/>
          <p:cNvSpPr/>
          <p:nvPr/>
        </p:nvSpPr>
        <p:spPr>
          <a:xfrm>
            <a:off x="4573152" y="2907233"/>
            <a:ext cx="497770" cy="864226"/>
          </a:xfrm>
          <a:custGeom>
            <a:rect b="b" l="l" r="r" t="t"/>
            <a:pathLst>
              <a:path extrusionOk="0" h="566" w="326">
                <a:moveTo>
                  <a:pt x="326" y="566"/>
                </a:moveTo>
                <a:lnTo>
                  <a:pt x="0" y="378"/>
                </a:lnTo>
                <a:lnTo>
                  <a:pt x="0" y="0"/>
                </a:lnTo>
                <a:lnTo>
                  <a:pt x="326" y="188"/>
                </a:lnTo>
                <a:lnTo>
                  <a:pt x="326" y="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35"/>
          <p:cNvSpPr/>
          <p:nvPr/>
        </p:nvSpPr>
        <p:spPr>
          <a:xfrm>
            <a:off x="5070922" y="2914867"/>
            <a:ext cx="474867" cy="856592"/>
          </a:xfrm>
          <a:custGeom>
            <a:rect b="b" l="l" r="r" t="t"/>
            <a:pathLst>
              <a:path extrusionOk="0" h="561" w="311">
                <a:moveTo>
                  <a:pt x="0" y="561"/>
                </a:moveTo>
                <a:lnTo>
                  <a:pt x="311" y="378"/>
                </a:lnTo>
                <a:lnTo>
                  <a:pt x="311" y="0"/>
                </a:lnTo>
                <a:lnTo>
                  <a:pt x="0" y="183"/>
                </a:lnTo>
                <a:lnTo>
                  <a:pt x="0" y="56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35"/>
          <p:cNvSpPr/>
          <p:nvPr/>
        </p:nvSpPr>
        <p:spPr>
          <a:xfrm>
            <a:off x="4573152" y="2627810"/>
            <a:ext cx="972637" cy="566481"/>
          </a:xfrm>
          <a:custGeom>
            <a:rect b="b" l="l" r="r" t="t"/>
            <a:pathLst>
              <a:path extrusionOk="0" h="371" w="637">
                <a:moveTo>
                  <a:pt x="0" y="183"/>
                </a:moveTo>
                <a:lnTo>
                  <a:pt x="318" y="0"/>
                </a:lnTo>
                <a:lnTo>
                  <a:pt x="637" y="188"/>
                </a:lnTo>
                <a:lnTo>
                  <a:pt x="326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35"/>
          <p:cNvSpPr/>
          <p:nvPr/>
        </p:nvSpPr>
        <p:spPr>
          <a:xfrm>
            <a:off x="5092298" y="3208032"/>
            <a:ext cx="494716" cy="868807"/>
          </a:xfrm>
          <a:custGeom>
            <a:rect b="b" l="l" r="r" t="t"/>
            <a:pathLst>
              <a:path extrusionOk="0" h="569" w="324">
                <a:moveTo>
                  <a:pt x="324" y="569"/>
                </a:moveTo>
                <a:lnTo>
                  <a:pt x="0" y="378"/>
                </a:lnTo>
                <a:lnTo>
                  <a:pt x="0" y="0"/>
                </a:lnTo>
                <a:lnTo>
                  <a:pt x="324" y="188"/>
                </a:lnTo>
                <a:lnTo>
                  <a:pt x="324" y="56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35"/>
          <p:cNvSpPr/>
          <p:nvPr/>
        </p:nvSpPr>
        <p:spPr>
          <a:xfrm>
            <a:off x="5587014" y="3215667"/>
            <a:ext cx="479447" cy="861172"/>
          </a:xfrm>
          <a:custGeom>
            <a:rect b="b" l="l" r="r" t="t"/>
            <a:pathLst>
              <a:path extrusionOk="0" h="564" w="314">
                <a:moveTo>
                  <a:pt x="0" y="564"/>
                </a:moveTo>
                <a:lnTo>
                  <a:pt x="314" y="380"/>
                </a:lnTo>
                <a:lnTo>
                  <a:pt x="314" y="0"/>
                </a:lnTo>
                <a:lnTo>
                  <a:pt x="0" y="183"/>
                </a:lnTo>
                <a:lnTo>
                  <a:pt x="0" y="564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5092298" y="2928610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24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5608391" y="3513412"/>
            <a:ext cx="487082" cy="867280"/>
          </a:xfrm>
          <a:custGeom>
            <a:rect b="b" l="l" r="r" t="t"/>
            <a:pathLst>
              <a:path extrusionOk="0" h="568" w="319">
                <a:moveTo>
                  <a:pt x="319" y="568"/>
                </a:moveTo>
                <a:lnTo>
                  <a:pt x="0" y="380"/>
                </a:lnTo>
                <a:lnTo>
                  <a:pt x="0" y="0"/>
                </a:lnTo>
                <a:lnTo>
                  <a:pt x="319" y="188"/>
                </a:lnTo>
                <a:lnTo>
                  <a:pt x="319" y="56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6095473" y="3521047"/>
            <a:ext cx="487082" cy="859646"/>
          </a:xfrm>
          <a:custGeom>
            <a:rect b="b" l="l" r="r" t="t"/>
            <a:pathLst>
              <a:path extrusionOk="0" h="563" w="319">
                <a:moveTo>
                  <a:pt x="0" y="563"/>
                </a:moveTo>
                <a:lnTo>
                  <a:pt x="319" y="380"/>
                </a:lnTo>
                <a:lnTo>
                  <a:pt x="319" y="0"/>
                </a:lnTo>
                <a:lnTo>
                  <a:pt x="0" y="183"/>
                </a:lnTo>
                <a:lnTo>
                  <a:pt x="0" y="56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5608391" y="3233990"/>
            <a:ext cx="974163" cy="566481"/>
          </a:xfrm>
          <a:custGeom>
            <a:rect b="b" l="l" r="r" t="t"/>
            <a:pathLst>
              <a:path extrusionOk="0" h="371" w="638">
                <a:moveTo>
                  <a:pt x="0" y="183"/>
                </a:moveTo>
                <a:lnTo>
                  <a:pt x="319" y="0"/>
                </a:lnTo>
                <a:lnTo>
                  <a:pt x="638" y="188"/>
                </a:lnTo>
                <a:lnTo>
                  <a:pt x="319" y="371"/>
                </a:lnTo>
                <a:lnTo>
                  <a:pt x="0" y="18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3" name="Google Shape;563;p35"/>
          <p:cNvCxnSpPr/>
          <p:nvPr/>
        </p:nvCxnSpPr>
        <p:spPr>
          <a:xfrm>
            <a:off x="3909857" y="3414191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35"/>
          <p:cNvCxnSpPr/>
          <p:nvPr/>
        </p:nvCxnSpPr>
        <p:spPr>
          <a:xfrm>
            <a:off x="3909857" y="3977773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35"/>
          <p:cNvCxnSpPr/>
          <p:nvPr/>
        </p:nvCxnSpPr>
        <p:spPr>
          <a:xfrm>
            <a:off x="3909857" y="4540344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35"/>
          <p:cNvCxnSpPr/>
          <p:nvPr/>
        </p:nvCxnSpPr>
        <p:spPr>
          <a:xfrm>
            <a:off x="3909857" y="510291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p35"/>
          <p:cNvSpPr txBox="1"/>
          <p:nvPr/>
        </p:nvSpPr>
        <p:spPr>
          <a:xfrm>
            <a:off x="1882321" y="3428063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Marketing Objective</a:t>
            </a:r>
            <a:endParaRPr/>
          </a:p>
        </p:txBody>
      </p:sp>
      <p:sp>
        <p:nvSpPr>
          <p:cNvPr id="568" name="Google Shape;568;p35"/>
          <p:cNvSpPr txBox="1"/>
          <p:nvPr/>
        </p:nvSpPr>
        <p:spPr>
          <a:xfrm>
            <a:off x="1877808" y="3991645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Marketing Mix</a:t>
            </a:r>
            <a:endParaRPr/>
          </a:p>
        </p:txBody>
      </p:sp>
      <p:sp>
        <p:nvSpPr>
          <p:cNvPr id="569" name="Google Shape;569;p35"/>
          <p:cNvSpPr txBox="1"/>
          <p:nvPr/>
        </p:nvSpPr>
        <p:spPr>
          <a:xfrm>
            <a:off x="1877827" y="4554216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/>
          </a:p>
        </p:txBody>
      </p:sp>
      <p:sp>
        <p:nvSpPr>
          <p:cNvPr id="570" name="Google Shape;570;p35"/>
          <p:cNvSpPr txBox="1"/>
          <p:nvPr/>
        </p:nvSpPr>
        <p:spPr>
          <a:xfrm>
            <a:off x="1407349" y="5116787"/>
            <a:ext cx="2343697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Organizational Consideration</a:t>
            </a:r>
            <a:endParaRPr/>
          </a:p>
        </p:txBody>
      </p:sp>
      <p:cxnSp>
        <p:nvCxnSpPr>
          <p:cNvPr id="571" name="Google Shape;571;p35"/>
          <p:cNvCxnSpPr/>
          <p:nvPr/>
        </p:nvCxnSpPr>
        <p:spPr>
          <a:xfrm>
            <a:off x="8282143" y="3408224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35"/>
          <p:cNvCxnSpPr/>
          <p:nvPr/>
        </p:nvCxnSpPr>
        <p:spPr>
          <a:xfrm>
            <a:off x="8282143" y="3971806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35"/>
          <p:cNvCxnSpPr/>
          <p:nvPr/>
        </p:nvCxnSpPr>
        <p:spPr>
          <a:xfrm>
            <a:off x="8282143" y="4534377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35"/>
          <p:cNvCxnSpPr/>
          <p:nvPr/>
        </p:nvCxnSpPr>
        <p:spPr>
          <a:xfrm>
            <a:off x="8282143" y="5096948"/>
            <a:ext cx="0" cy="203479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5" name="Google Shape;575;p35"/>
          <p:cNvSpPr txBox="1"/>
          <p:nvPr/>
        </p:nvSpPr>
        <p:spPr>
          <a:xfrm>
            <a:off x="8445263" y="3422096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Market &amp; Buyer’s</a:t>
            </a:r>
            <a:endParaRPr/>
          </a:p>
        </p:txBody>
      </p:sp>
      <p:sp>
        <p:nvSpPr>
          <p:cNvPr id="576" name="Google Shape;576;p35"/>
          <p:cNvSpPr txBox="1"/>
          <p:nvPr/>
        </p:nvSpPr>
        <p:spPr>
          <a:xfrm>
            <a:off x="8445262" y="3985678"/>
            <a:ext cx="2231203" cy="397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State (define mini. &amp; max. price)</a:t>
            </a:r>
            <a:endParaRPr/>
          </a:p>
        </p:txBody>
      </p:sp>
      <p:sp>
        <p:nvSpPr>
          <p:cNvPr id="577" name="Google Shape;577;p35"/>
          <p:cNvSpPr txBox="1"/>
          <p:nvPr/>
        </p:nvSpPr>
        <p:spPr>
          <a:xfrm>
            <a:off x="8445263" y="4548249"/>
            <a:ext cx="1868930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Strong Retail Chains</a:t>
            </a:r>
            <a:endParaRPr/>
          </a:p>
        </p:txBody>
      </p:sp>
      <p:sp>
        <p:nvSpPr>
          <p:cNvPr id="578" name="Google Shape;578;p35"/>
          <p:cNvSpPr txBox="1"/>
          <p:nvPr/>
        </p:nvSpPr>
        <p:spPr>
          <a:xfrm>
            <a:off x="8445262" y="5110820"/>
            <a:ext cx="2343697" cy="194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Competitions</a:t>
            </a:r>
            <a:endParaRPr/>
          </a:p>
        </p:txBody>
      </p:sp>
      <p:sp>
        <p:nvSpPr>
          <p:cNvPr id="579" name="Google Shape;579;p35"/>
          <p:cNvSpPr/>
          <p:nvPr/>
        </p:nvSpPr>
        <p:spPr>
          <a:xfrm>
            <a:off x="2158669" y="2415760"/>
            <a:ext cx="1775252" cy="425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INTERNAL FACTORS</a:t>
            </a:r>
            <a:endParaRPr/>
          </a:p>
        </p:txBody>
      </p:sp>
      <p:sp>
        <p:nvSpPr>
          <p:cNvPr id="580" name="Google Shape;580;p35"/>
          <p:cNvSpPr/>
          <p:nvPr/>
        </p:nvSpPr>
        <p:spPr>
          <a:xfrm>
            <a:off x="8258079" y="2422901"/>
            <a:ext cx="1775252" cy="4250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EXTERNAL FACTORS</a:t>
            </a:r>
            <a:endParaRPr/>
          </a:p>
        </p:txBody>
      </p:sp>
      <p:sp>
        <p:nvSpPr>
          <p:cNvPr id="581" name="Google Shape;581;p35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Internal and External Factors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6"/>
          <p:cNvGrpSpPr/>
          <p:nvPr/>
        </p:nvGrpSpPr>
        <p:grpSpPr>
          <a:xfrm>
            <a:off x="780122" y="557174"/>
            <a:ext cx="2266173" cy="425088"/>
            <a:chOff x="1523998" y="765175"/>
            <a:chExt cx="1568347" cy="294190"/>
          </a:xfrm>
        </p:grpSpPr>
        <p:sp>
          <p:nvSpPr>
            <p:cNvPr id="587" name="Google Shape;587;p36"/>
            <p:cNvSpPr/>
            <p:nvPr/>
          </p:nvSpPr>
          <p:spPr>
            <a:xfrm>
              <a:off x="1523998" y="765175"/>
              <a:ext cx="156834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89" name="Google Shape;589;p36"/>
          <p:cNvGrpSpPr/>
          <p:nvPr/>
        </p:nvGrpSpPr>
        <p:grpSpPr>
          <a:xfrm>
            <a:off x="1519062" y="2288217"/>
            <a:ext cx="9416397" cy="3241735"/>
            <a:chOff x="1230" y="227990"/>
            <a:chExt cx="9416397" cy="3241735"/>
          </a:xfrm>
        </p:grpSpPr>
        <p:sp>
          <p:nvSpPr>
            <p:cNvPr id="590" name="Google Shape;590;p36"/>
            <p:cNvSpPr/>
            <p:nvPr/>
          </p:nvSpPr>
          <p:spPr>
            <a:xfrm>
              <a:off x="1230" y="969670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 txBox="1"/>
            <p:nvPr/>
          </p:nvSpPr>
          <p:spPr>
            <a:xfrm>
              <a:off x="43318" y="1196699"/>
              <a:ext cx="1770900" cy="9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36575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price is based on customer response and demand.</a:t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041840" y="1285509"/>
              <a:ext cx="2184216" cy="2184216"/>
            </a:xfrm>
            <a:custGeom>
              <a:rect b="b" l="l" r="r" t="t"/>
              <a:pathLst>
                <a:path extrusionOk="0" h="120000" w="120000">
                  <a:moveTo>
                    <a:pt x="8595" y="84620"/>
                  </a:moveTo>
                  <a:lnTo>
                    <a:pt x="12658" y="82674"/>
                  </a:lnTo>
                  <a:lnTo>
                    <a:pt x="12658" y="82674"/>
                  </a:lnTo>
                  <a:cubicBezTo>
                    <a:pt x="20242" y="98510"/>
                    <a:pt x="35243" y="109505"/>
                    <a:pt x="52627" y="111971"/>
                  </a:cubicBezTo>
                  <a:cubicBezTo>
                    <a:pt x="70012" y="114437"/>
                    <a:pt x="87478" y="108048"/>
                    <a:pt x="99168" y="94947"/>
                  </a:cubicBezTo>
                  <a:lnTo>
                    <a:pt x="96684" y="93297"/>
                  </a:lnTo>
                  <a:lnTo>
                    <a:pt x="105602" y="90289"/>
                  </a:lnTo>
                  <a:lnTo>
                    <a:pt x="105440" y="99113"/>
                  </a:lnTo>
                  <a:lnTo>
                    <a:pt x="102955" y="97462"/>
                  </a:lnTo>
                  <a:lnTo>
                    <a:pt x="102955" y="97462"/>
                  </a:lnTo>
                  <a:cubicBezTo>
                    <a:pt x="90349" y="111917"/>
                    <a:pt x="71318" y="119062"/>
                    <a:pt x="52313" y="116476"/>
                  </a:cubicBezTo>
                  <a:cubicBezTo>
                    <a:pt x="33309" y="113889"/>
                    <a:pt x="16880" y="101918"/>
                    <a:pt x="8595" y="8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413481" y="2443112"/>
              <a:ext cx="1649003" cy="412299"/>
            </a:xfrm>
            <a:prstGeom prst="rect">
              <a:avLst/>
            </a:prstGeom>
            <a:solidFill>
              <a:srgbClr val="FF5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 txBox="1"/>
            <p:nvPr/>
          </p:nvSpPr>
          <p:spPr>
            <a:xfrm>
              <a:off x="413481" y="244311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DEMAND BASED</a:t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452944" y="967534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 txBox="1"/>
            <p:nvPr/>
          </p:nvSpPr>
          <p:spPr>
            <a:xfrm>
              <a:off x="2495036" y="1401574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875" spcFirstLastPara="1" rIns="182875" wrap="square" tIns="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price is based on the products that competitors.</a:t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500653" y="227990"/>
              <a:ext cx="2420744" cy="2420744"/>
            </a:xfrm>
            <a:custGeom>
              <a:rect b="b" l="l" r="r" t="t"/>
              <a:pathLst>
                <a:path extrusionOk="0" h="120000" w="120000">
                  <a:moveTo>
                    <a:pt x="8514" y="34873"/>
                  </a:moveTo>
                  <a:lnTo>
                    <a:pt x="8514" y="34873"/>
                  </a:lnTo>
                  <a:cubicBezTo>
                    <a:pt x="17029" y="17426"/>
                    <a:pt x="33800" y="5479"/>
                    <a:pt x="53071" y="3131"/>
                  </a:cubicBezTo>
                  <a:cubicBezTo>
                    <a:pt x="72342" y="783"/>
                    <a:pt x="91492" y="8354"/>
                    <a:pt x="103946" y="23246"/>
                  </a:cubicBezTo>
                  <a:lnTo>
                    <a:pt x="106203" y="21771"/>
                  </a:lnTo>
                  <a:lnTo>
                    <a:pt x="106253" y="29767"/>
                  </a:lnTo>
                  <a:lnTo>
                    <a:pt x="98263" y="26961"/>
                  </a:lnTo>
                  <a:lnTo>
                    <a:pt x="100519" y="25487"/>
                  </a:lnTo>
                  <a:lnTo>
                    <a:pt x="100519" y="25487"/>
                  </a:lnTo>
                  <a:cubicBezTo>
                    <a:pt x="88879" y="11821"/>
                    <a:pt x="71134" y="4943"/>
                    <a:pt x="53324" y="7195"/>
                  </a:cubicBezTo>
                  <a:cubicBezTo>
                    <a:pt x="35515" y="9446"/>
                    <a:pt x="20040" y="20523"/>
                    <a:pt x="12167" y="36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2865195" y="910882"/>
              <a:ext cx="1649003" cy="412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 txBox="1"/>
            <p:nvPr/>
          </p:nvSpPr>
          <p:spPr>
            <a:xfrm>
              <a:off x="2865195" y="91088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COMPETITION BASED</a:t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4904659" y="969670"/>
              <a:ext cx="1855129" cy="1829089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 txBox="1"/>
            <p:nvPr/>
          </p:nvSpPr>
          <p:spPr>
            <a:xfrm>
              <a:off x="4946751" y="1011762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27430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minimum value that a product can offer to a company is searched</a:t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918621" y="1276619"/>
              <a:ext cx="2184216" cy="2184216"/>
            </a:xfrm>
            <a:custGeom>
              <a:rect b="b" l="l" r="r" t="t"/>
              <a:pathLst>
                <a:path extrusionOk="0" h="120000" w="120000">
                  <a:moveTo>
                    <a:pt x="8595" y="84620"/>
                  </a:moveTo>
                  <a:lnTo>
                    <a:pt x="12658" y="82674"/>
                  </a:lnTo>
                  <a:lnTo>
                    <a:pt x="12658" y="82674"/>
                  </a:lnTo>
                  <a:cubicBezTo>
                    <a:pt x="20242" y="98510"/>
                    <a:pt x="35243" y="109505"/>
                    <a:pt x="52627" y="111971"/>
                  </a:cubicBezTo>
                  <a:cubicBezTo>
                    <a:pt x="70012" y="114437"/>
                    <a:pt x="87478" y="108048"/>
                    <a:pt x="99168" y="94947"/>
                  </a:cubicBezTo>
                  <a:lnTo>
                    <a:pt x="96684" y="93297"/>
                  </a:lnTo>
                  <a:lnTo>
                    <a:pt x="105602" y="90289"/>
                  </a:lnTo>
                  <a:lnTo>
                    <a:pt x="105440" y="99113"/>
                  </a:lnTo>
                  <a:lnTo>
                    <a:pt x="102955" y="97462"/>
                  </a:lnTo>
                  <a:lnTo>
                    <a:pt x="102955" y="97462"/>
                  </a:lnTo>
                  <a:cubicBezTo>
                    <a:pt x="90349" y="111917"/>
                    <a:pt x="71318" y="119062"/>
                    <a:pt x="52313" y="116476"/>
                  </a:cubicBezTo>
                  <a:cubicBezTo>
                    <a:pt x="33309" y="113889"/>
                    <a:pt x="16880" y="101918"/>
                    <a:pt x="8595" y="84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316910" y="2443112"/>
              <a:ext cx="1649003" cy="4122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 txBox="1"/>
            <p:nvPr/>
          </p:nvSpPr>
          <p:spPr>
            <a:xfrm>
              <a:off x="5316910" y="244311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COST BASED</a:t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7356373" y="967534"/>
              <a:ext cx="1855129" cy="182908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 txBox="1"/>
            <p:nvPr/>
          </p:nvSpPr>
          <p:spPr>
            <a:xfrm>
              <a:off x="7398465" y="1401574"/>
              <a:ext cx="1770945" cy="1352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182875" spcFirstLastPara="1" rIns="182875" wrap="square" tIns="0">
              <a:noAutofit/>
            </a:bodyPr>
            <a:lstStyle/>
            <a:p>
              <a:pPr indent="0" lvl="1" marL="0" marR="0" rtl="0" algn="ctr">
                <a:lnSpc>
                  <a:spcPct val="14222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Poppins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Determines “how much would the target group pay for the product ?</a:t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768624" y="910882"/>
              <a:ext cx="1649003" cy="4122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 txBox="1"/>
            <p:nvPr/>
          </p:nvSpPr>
          <p:spPr>
            <a:xfrm>
              <a:off x="7768624" y="910882"/>
              <a:ext cx="1649003" cy="4122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0" lIns="0" spcFirstLastPara="1" rIns="0" wrap="square" tIns="18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b="1" i="0" lang="en-US" sz="1000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TARGET GROUP BASED</a:t>
              </a:r>
              <a:endParaRPr/>
            </a:p>
          </p:txBody>
        </p:sp>
      </p:grpSp>
      <p:sp>
        <p:nvSpPr>
          <p:cNvPr id="609" name="Google Shape;609;p36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Price Determination Factors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/>
          <p:nvPr/>
        </p:nvSpPr>
        <p:spPr>
          <a:xfrm>
            <a:off x="2636075" y="1729425"/>
            <a:ext cx="9161100" cy="8900100"/>
          </a:xfrm>
          <a:prstGeom prst="arc">
            <a:avLst>
              <a:gd fmla="val 10827820" name="adj1"/>
              <a:gd fmla="val 2159105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3628924" y="2578289"/>
            <a:ext cx="7175400" cy="7175400"/>
          </a:xfrm>
          <a:prstGeom prst="arc">
            <a:avLst>
              <a:gd fmla="val 10810292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6673550" y="1942775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4440498" y="3389861"/>
            <a:ext cx="5552100" cy="5552100"/>
          </a:xfrm>
          <a:prstGeom prst="arc">
            <a:avLst>
              <a:gd fmla="val 10810292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5244368" y="4193730"/>
            <a:ext cx="3944100" cy="3944100"/>
          </a:xfrm>
          <a:prstGeom prst="arc">
            <a:avLst>
              <a:gd fmla="val 10810292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6066035" y="5015396"/>
            <a:ext cx="2301000" cy="2301000"/>
          </a:xfrm>
          <a:prstGeom prst="arc">
            <a:avLst>
              <a:gd fmla="val 10810292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1" name="Google Shape;621;p37"/>
          <p:cNvCxnSpPr/>
          <p:nvPr/>
        </p:nvCxnSpPr>
        <p:spPr>
          <a:xfrm rot="10800000">
            <a:off x="7222463" y="3386145"/>
            <a:ext cx="0" cy="6491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2" name="Google Shape;622;p37"/>
          <p:cNvSpPr/>
          <p:nvPr/>
        </p:nvSpPr>
        <p:spPr>
          <a:xfrm>
            <a:off x="6737516" y="5670540"/>
            <a:ext cx="969900" cy="969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Start</a:t>
            </a:r>
            <a:endParaRPr/>
          </a:p>
        </p:txBody>
      </p:sp>
      <p:cxnSp>
        <p:nvCxnSpPr>
          <p:cNvPr id="623" name="Google Shape;623;p37"/>
          <p:cNvCxnSpPr/>
          <p:nvPr/>
        </p:nvCxnSpPr>
        <p:spPr>
          <a:xfrm>
            <a:off x="1544059" y="2998600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4" name="Google Shape;624;p37"/>
          <p:cNvSpPr txBox="1"/>
          <p:nvPr/>
        </p:nvSpPr>
        <p:spPr>
          <a:xfrm>
            <a:off x="780051" y="2465815"/>
            <a:ext cx="135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Product, Cost, Price, Value and Customer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5" name="Google Shape;625;p37"/>
          <p:cNvSpPr txBox="1"/>
          <p:nvPr/>
        </p:nvSpPr>
        <p:spPr>
          <a:xfrm>
            <a:off x="780051" y="2158265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COST-BASED PRICING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26" name="Google Shape;626;p37"/>
          <p:cNvCxnSpPr/>
          <p:nvPr/>
        </p:nvCxnSpPr>
        <p:spPr>
          <a:xfrm>
            <a:off x="1536330" y="4181495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37"/>
          <p:cNvSpPr txBox="1"/>
          <p:nvPr/>
        </p:nvSpPr>
        <p:spPr>
          <a:xfrm>
            <a:off x="780051" y="3648710"/>
            <a:ext cx="154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Customer, Value, Price, Cost and Product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37"/>
          <p:cNvSpPr txBox="1"/>
          <p:nvPr/>
        </p:nvSpPr>
        <p:spPr>
          <a:xfrm>
            <a:off x="780051" y="3341160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VALUE-BASED PRICING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29" name="Google Shape;629;p37"/>
          <p:cNvGrpSpPr/>
          <p:nvPr/>
        </p:nvGrpSpPr>
        <p:grpSpPr>
          <a:xfrm>
            <a:off x="780056" y="557141"/>
            <a:ext cx="2266181" cy="425075"/>
            <a:chOff x="1523998" y="765175"/>
            <a:chExt cx="1568400" cy="294190"/>
          </a:xfrm>
        </p:grpSpPr>
        <p:sp>
          <p:nvSpPr>
            <p:cNvPr id="630" name="Google Shape;630;p37"/>
            <p:cNvSpPr/>
            <p:nvPr/>
          </p:nvSpPr>
          <p:spPr>
            <a:xfrm>
              <a:off x="1523998" y="765175"/>
              <a:ext cx="1568400" cy="22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Factors for Price Determination</a:t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 flipH="1" rot="10800000">
              <a:off x="1524000" y="987065"/>
              <a:ext cx="72600" cy="72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37"/>
          <p:cNvSpPr txBox="1"/>
          <p:nvPr>
            <p:ph type="title"/>
          </p:nvPr>
        </p:nvSpPr>
        <p:spPr>
          <a:xfrm>
            <a:off x="551523" y="1111425"/>
            <a:ext cx="111582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100"/>
              <a:t>Cost-Based and Value-Based</a:t>
            </a:r>
            <a:endParaRPr sz="3100"/>
          </a:p>
        </p:txBody>
      </p:sp>
      <p:sp>
        <p:nvSpPr>
          <p:cNvPr id="633" name="Google Shape;633;p37"/>
          <p:cNvSpPr txBox="1"/>
          <p:nvPr/>
        </p:nvSpPr>
        <p:spPr>
          <a:xfrm>
            <a:off x="6673550" y="2807725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4" name="Google Shape;634;p37"/>
          <p:cNvSpPr txBox="1"/>
          <p:nvPr/>
        </p:nvSpPr>
        <p:spPr>
          <a:xfrm>
            <a:off x="6673550" y="3559288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5" name="Google Shape;635;p37"/>
          <p:cNvSpPr txBox="1"/>
          <p:nvPr/>
        </p:nvSpPr>
        <p:spPr>
          <a:xfrm>
            <a:off x="6673550" y="4410188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6" name="Google Shape;636;p37"/>
          <p:cNvSpPr txBox="1"/>
          <p:nvPr/>
        </p:nvSpPr>
        <p:spPr>
          <a:xfrm>
            <a:off x="6673550" y="5175813"/>
            <a:ext cx="10860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0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8"/>
          <p:cNvSpPr/>
          <p:nvPr/>
        </p:nvSpPr>
        <p:spPr>
          <a:xfrm>
            <a:off x="3230995" y="567695"/>
            <a:ext cx="5722606" cy="57226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4581100" y="1907275"/>
            <a:ext cx="3043450" cy="30434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p38"/>
          <p:cNvSpPr/>
          <p:nvPr/>
        </p:nvSpPr>
        <p:spPr>
          <a:xfrm>
            <a:off x="8397332" y="2250040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b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Perspective</a:t>
            </a:r>
            <a:endParaRPr/>
          </a:p>
        </p:txBody>
      </p:sp>
      <p:sp>
        <p:nvSpPr>
          <p:cNvPr id="645" name="Google Shape;645;p38"/>
          <p:cNvSpPr/>
          <p:nvPr/>
        </p:nvSpPr>
        <p:spPr>
          <a:xfrm>
            <a:off x="2667799" y="2250040"/>
            <a:ext cx="1119942" cy="1119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Demand </a:t>
            </a:r>
            <a:b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Situation</a:t>
            </a:r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3330870" y="4621814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Corporate Objectives</a:t>
            </a:r>
            <a:endParaRPr/>
          </a:p>
        </p:txBody>
      </p:sp>
      <p:sp>
        <p:nvSpPr>
          <p:cNvPr id="647" name="Google Shape;647;p38"/>
          <p:cNvSpPr/>
          <p:nvPr/>
        </p:nvSpPr>
        <p:spPr>
          <a:xfrm>
            <a:off x="7795530" y="4621814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Competitive</a:t>
            </a:r>
            <a:b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Situation</a:t>
            </a:r>
            <a:endParaRPr/>
          </a:p>
        </p:txBody>
      </p:sp>
      <p:sp>
        <p:nvSpPr>
          <p:cNvPr id="648" name="Google Shape;648;p38"/>
          <p:cNvSpPr/>
          <p:nvPr/>
        </p:nvSpPr>
        <p:spPr>
          <a:xfrm>
            <a:off x="5542854" y="5454208"/>
            <a:ext cx="1119942" cy="11199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Internal Cost</a:t>
            </a:r>
            <a:endParaRPr/>
          </a:p>
        </p:txBody>
      </p:sp>
      <p:sp>
        <p:nvSpPr>
          <p:cNvPr id="649" name="Google Shape;649;p38"/>
          <p:cNvSpPr/>
          <p:nvPr/>
        </p:nvSpPr>
        <p:spPr>
          <a:xfrm rot="9457388">
            <a:off x="3158078" y="3979936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0" name="Google Shape;650;p38"/>
          <p:cNvSpPr/>
          <p:nvPr/>
        </p:nvSpPr>
        <p:spPr>
          <a:xfrm rot="6792433">
            <a:off x="4708138" y="5935871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p38"/>
          <p:cNvSpPr/>
          <p:nvPr/>
        </p:nvSpPr>
        <p:spPr>
          <a:xfrm rot="3577093">
            <a:off x="7255635" y="5936936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2" name="Google Shape;652;p38"/>
          <p:cNvSpPr/>
          <p:nvPr/>
        </p:nvSpPr>
        <p:spPr>
          <a:xfrm rot="352094">
            <a:off x="8773669" y="3987265"/>
            <a:ext cx="235878" cy="13817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3" name="Google Shape;653;p3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Factors for Price Determination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39"/>
          <p:cNvGrpSpPr/>
          <p:nvPr/>
        </p:nvGrpSpPr>
        <p:grpSpPr>
          <a:xfrm>
            <a:off x="1521459" y="0"/>
            <a:ext cx="9149082" cy="6858001"/>
            <a:chOff x="1524847" y="0"/>
            <a:chExt cx="9149082" cy="6858001"/>
          </a:xfrm>
        </p:grpSpPr>
        <p:cxnSp>
          <p:nvCxnSpPr>
            <p:cNvPr id="660" name="Google Shape;660;p39"/>
            <p:cNvCxnSpPr/>
            <p:nvPr/>
          </p:nvCxnSpPr>
          <p:spPr>
            <a:xfrm>
              <a:off x="1524847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1" name="Google Shape;661;p39"/>
            <p:cNvCxnSpPr/>
            <p:nvPr/>
          </p:nvCxnSpPr>
          <p:spPr>
            <a:xfrm>
              <a:off x="3049694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2" name="Google Shape;662;p39"/>
            <p:cNvCxnSpPr/>
            <p:nvPr/>
          </p:nvCxnSpPr>
          <p:spPr>
            <a:xfrm>
              <a:off x="4574541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3" name="Google Shape;663;p39"/>
            <p:cNvCxnSpPr/>
            <p:nvPr/>
          </p:nvCxnSpPr>
          <p:spPr>
            <a:xfrm>
              <a:off x="6099388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4" name="Google Shape;664;p39"/>
            <p:cNvCxnSpPr/>
            <p:nvPr/>
          </p:nvCxnSpPr>
          <p:spPr>
            <a:xfrm>
              <a:off x="7624235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39"/>
            <p:cNvCxnSpPr/>
            <p:nvPr/>
          </p:nvCxnSpPr>
          <p:spPr>
            <a:xfrm>
              <a:off x="9149082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6" name="Google Shape;666;p39"/>
            <p:cNvCxnSpPr/>
            <p:nvPr/>
          </p:nvCxnSpPr>
          <p:spPr>
            <a:xfrm>
              <a:off x="10673929" y="0"/>
              <a:ext cx="0" cy="6858001"/>
            </a:xfrm>
            <a:prstGeom prst="straightConnector1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aphicFrame>
        <p:nvGraphicFramePr>
          <p:cNvPr id="667" name="Google Shape;667;p39"/>
          <p:cNvGraphicFramePr/>
          <p:nvPr/>
        </p:nvGraphicFramePr>
        <p:xfrm>
          <a:off x="906644" y="14981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{6D95F388-91ED-46F6-8692-BCEA909BF81C}</a:tableStyleId>
              </a:tblPr>
              <a:tblGrid>
                <a:gridCol w="2594675"/>
                <a:gridCol w="2594675"/>
                <a:gridCol w="2594675"/>
                <a:gridCol w="2594675"/>
              </a:tblGrid>
              <a:tr h="7972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STRATEGIC OPTIONS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EF2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Billing Type</a:t>
                      </a:r>
                      <a:endParaRPr/>
                    </a:p>
                  </a:txBody>
                  <a:tcPr marT="0" marB="0" marR="0" marL="0" anchor="ctr"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Goodwill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Premium Price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Charged Separately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BASIC IDEA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compensation in exchange for return service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Surcharge obtained with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services – in combination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return service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Services are billed separately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3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EXPLANATION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Preliminary activities (e.g. consultations) which lead to purchasing the core product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Products and services are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sold together and the buyer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is aware that a service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surcharge is included</a:t>
                      </a:r>
                      <a:endParaRPr/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Has to do especially with customer support services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the benefits are 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noticed by the customers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00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PROBLEM</a:t>
                      </a:r>
                      <a:endParaRPr/>
                    </a:p>
                  </a:txBody>
                  <a:tcPr marT="0" marB="0" marR="360000" marL="360000" anchor="ctr"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It rarely equals performance compensation (purchase)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small additional charge</a:t>
                      </a:r>
                      <a:b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relation to the cost unprofitable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64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penetration difficulty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360000" marL="360000" anchor="ctr">
                    <a:lnL cap="flat" cmpd="sng" w="28575">
                      <a:solidFill>
                        <a:srgbClr val="EEF2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68" name="Google Shape;668;p3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Billing Models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40"/>
          <p:cNvGrpSpPr/>
          <p:nvPr/>
        </p:nvGrpSpPr>
        <p:grpSpPr>
          <a:xfrm>
            <a:off x="3244688" y="3125137"/>
            <a:ext cx="8947312" cy="1883989"/>
            <a:chOff x="3244688" y="3280386"/>
            <a:chExt cx="8947312" cy="1883989"/>
          </a:xfrm>
        </p:grpSpPr>
        <p:grpSp>
          <p:nvGrpSpPr>
            <p:cNvPr id="675" name="Google Shape;675;p40"/>
            <p:cNvGrpSpPr/>
            <p:nvPr/>
          </p:nvGrpSpPr>
          <p:grpSpPr>
            <a:xfrm flipH="1">
              <a:off x="9125863" y="4411516"/>
              <a:ext cx="3066137" cy="752859"/>
              <a:chOff x="1293170" y="4226053"/>
              <a:chExt cx="3114198" cy="752859"/>
            </a:xfrm>
          </p:grpSpPr>
          <p:sp>
            <p:nvSpPr>
              <p:cNvPr id="676" name="Google Shape;676;p40"/>
              <p:cNvSpPr/>
              <p:nvPr/>
            </p:nvSpPr>
            <p:spPr>
              <a:xfrm>
                <a:off x="2828515" y="4230670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77" name="Google Shape;677;p40"/>
              <p:cNvSpPr/>
              <p:nvPr/>
            </p:nvSpPr>
            <p:spPr>
              <a:xfrm>
                <a:off x="1293170" y="4791357"/>
                <a:ext cx="1535345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78" name="Google Shape;678;p40"/>
              <p:cNvSpPr/>
              <p:nvPr/>
            </p:nvSpPr>
            <p:spPr>
              <a:xfrm>
                <a:off x="3533760" y="4226053"/>
                <a:ext cx="873608" cy="187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79" name="Google Shape;679;p40"/>
            <p:cNvGrpSpPr/>
            <p:nvPr/>
          </p:nvGrpSpPr>
          <p:grpSpPr>
            <a:xfrm flipH="1">
              <a:off x="3244688" y="3280386"/>
              <a:ext cx="2690718" cy="748242"/>
              <a:chOff x="1716650" y="4226052"/>
              <a:chExt cx="2690718" cy="748242"/>
            </a:xfrm>
          </p:grpSpPr>
          <p:sp>
            <p:nvSpPr>
              <p:cNvPr id="680" name="Google Shape;680;p40"/>
              <p:cNvSpPr/>
              <p:nvPr/>
            </p:nvSpPr>
            <p:spPr>
              <a:xfrm>
                <a:off x="2828515" y="4226052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1" name="Google Shape;681;p40"/>
              <p:cNvSpPr/>
              <p:nvPr/>
            </p:nvSpPr>
            <p:spPr>
              <a:xfrm>
                <a:off x="1716650" y="4786740"/>
                <a:ext cx="1111749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3533760" y="4226053"/>
                <a:ext cx="873608" cy="177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83" name="Google Shape;683;p40"/>
            <p:cNvGrpSpPr/>
            <p:nvPr/>
          </p:nvGrpSpPr>
          <p:grpSpPr>
            <a:xfrm flipH="1">
              <a:off x="6301266" y="3850827"/>
              <a:ext cx="2690718" cy="748242"/>
              <a:chOff x="1716650" y="4226052"/>
              <a:chExt cx="2690718" cy="748242"/>
            </a:xfrm>
          </p:grpSpPr>
          <p:sp>
            <p:nvSpPr>
              <p:cNvPr id="684" name="Google Shape;684;p40"/>
              <p:cNvSpPr/>
              <p:nvPr/>
            </p:nvSpPr>
            <p:spPr>
              <a:xfrm>
                <a:off x="2828515" y="4226052"/>
                <a:ext cx="935872" cy="748242"/>
              </a:xfrm>
              <a:prstGeom prst="diagStripe">
                <a:avLst>
                  <a:gd fmla="val 7471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5" name="Google Shape;685;p40"/>
              <p:cNvSpPr/>
              <p:nvPr/>
            </p:nvSpPr>
            <p:spPr>
              <a:xfrm>
                <a:off x="1716650" y="4786740"/>
                <a:ext cx="1111749" cy="1870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6" name="Google Shape;686;p40"/>
              <p:cNvSpPr/>
              <p:nvPr/>
            </p:nvSpPr>
            <p:spPr>
              <a:xfrm>
                <a:off x="3533760" y="4226053"/>
                <a:ext cx="873608" cy="177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687" name="Google Shape;687;p40"/>
          <p:cNvSpPr/>
          <p:nvPr/>
        </p:nvSpPr>
        <p:spPr>
          <a:xfrm>
            <a:off x="5855828" y="350869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688" name="Google Shape;688;p40"/>
          <p:cNvSpPr/>
          <p:nvPr/>
        </p:nvSpPr>
        <p:spPr>
          <a:xfrm>
            <a:off x="8907557" y="410198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cxnSp>
        <p:nvCxnSpPr>
          <p:cNvPr id="689" name="Google Shape;689;p40"/>
          <p:cNvCxnSpPr/>
          <p:nvPr/>
        </p:nvCxnSpPr>
        <p:spPr>
          <a:xfrm rot="10800000">
            <a:off x="9150444" y="3502662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cxnSp>
        <p:nvCxnSpPr>
          <p:cNvPr id="690" name="Google Shape;690;p40"/>
          <p:cNvCxnSpPr/>
          <p:nvPr/>
        </p:nvCxnSpPr>
        <p:spPr>
          <a:xfrm rot="10800000">
            <a:off x="6098715" y="2913756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sp>
        <p:nvSpPr>
          <p:cNvPr id="691" name="Google Shape;691;p40"/>
          <p:cNvSpPr/>
          <p:nvPr/>
        </p:nvSpPr>
        <p:spPr>
          <a:xfrm>
            <a:off x="2810802" y="2966665"/>
            <a:ext cx="485700" cy="4857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cxnSp>
        <p:nvCxnSpPr>
          <p:cNvPr id="692" name="Google Shape;692;p40"/>
          <p:cNvCxnSpPr/>
          <p:nvPr/>
        </p:nvCxnSpPr>
        <p:spPr>
          <a:xfrm rot="10800000">
            <a:off x="3050514" y="2379635"/>
            <a:ext cx="0" cy="5718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bevel/>
            <a:headEnd len="sm" w="sm" type="none"/>
            <a:tailEnd len="sm" w="sm" type="none"/>
          </a:ln>
        </p:spPr>
      </p:cxnSp>
      <p:sp>
        <p:nvSpPr>
          <p:cNvPr id="693" name="Google Shape;693;p40"/>
          <p:cNvSpPr txBox="1"/>
          <p:nvPr/>
        </p:nvSpPr>
        <p:spPr>
          <a:xfrm>
            <a:off x="2614326" y="4099375"/>
            <a:ext cx="2220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in sales and turnover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market share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profit margin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profitability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4" name="Google Shape;694;p40"/>
          <p:cNvSpPr txBox="1"/>
          <p:nvPr/>
        </p:nvSpPr>
        <p:spPr>
          <a:xfrm>
            <a:off x="2614321" y="3791834"/>
            <a:ext cx="127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BUSINESS-RELATED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5" name="Google Shape;695;p40"/>
          <p:cNvSpPr txBox="1"/>
          <p:nvPr/>
        </p:nvSpPr>
        <p:spPr>
          <a:xfrm>
            <a:off x="5648722" y="4660075"/>
            <a:ext cx="2377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presence in distribution channels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the market coverage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Increase the distribution level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a uniform price level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6" name="Google Shape;696;p40"/>
          <p:cNvSpPr txBox="1"/>
          <p:nvPr/>
        </p:nvSpPr>
        <p:spPr>
          <a:xfrm>
            <a:off x="5648734" y="4352522"/>
            <a:ext cx="138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TRADE-RELATED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7" name="Google Shape;697;p40"/>
          <p:cNvSpPr txBox="1"/>
          <p:nvPr/>
        </p:nvSpPr>
        <p:spPr>
          <a:xfrm>
            <a:off x="8698523" y="5225375"/>
            <a:ext cx="2731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the perceived value for money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perceived affordability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price expectation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Influence the price perception in a certain direction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698" name="Google Shape;698;p40"/>
          <p:cNvSpPr txBox="1"/>
          <p:nvPr/>
        </p:nvSpPr>
        <p:spPr>
          <a:xfrm>
            <a:off x="8698529" y="4917827"/>
            <a:ext cx="151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CONSUMER-RELATED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9" name="Google Shape;699;p40"/>
          <p:cNvGrpSpPr/>
          <p:nvPr/>
        </p:nvGrpSpPr>
        <p:grpSpPr>
          <a:xfrm>
            <a:off x="2614329" y="1862788"/>
            <a:ext cx="900000" cy="900000"/>
            <a:chOff x="2614329" y="1518546"/>
            <a:chExt cx="900000" cy="900000"/>
          </a:xfrm>
        </p:grpSpPr>
        <p:sp>
          <p:nvSpPr>
            <p:cNvPr id="700" name="Google Shape;700;p40"/>
            <p:cNvSpPr/>
            <p:nvPr/>
          </p:nvSpPr>
          <p:spPr>
            <a:xfrm>
              <a:off x="2614329" y="1518546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2896497" y="1827648"/>
              <a:ext cx="335664" cy="275902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21"/>
                    <a:pt x="0" y="2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3" y="76"/>
                    <a:pt x="8" y="76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8"/>
                    <a:pt x="12" y="152"/>
                    <a:pt x="16" y="152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3" y="152"/>
                    <a:pt x="177" y="148"/>
                    <a:pt x="177" y="143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81" y="76"/>
                    <a:pt x="185" y="72"/>
                    <a:pt x="185" y="67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1" y="17"/>
                    <a:pt x="177" y="17"/>
                  </a:cubicBezTo>
                  <a:close/>
                  <a:moveTo>
                    <a:pt x="75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5" y="8"/>
                  </a:cubicBezTo>
                  <a:close/>
                  <a:moveTo>
                    <a:pt x="168" y="143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9"/>
                    <a:pt x="37" y="93"/>
                    <a:pt x="42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3" y="93"/>
                    <a:pt x="67" y="89"/>
                    <a:pt x="67" y="84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9"/>
                    <a:pt x="121" y="93"/>
                    <a:pt x="12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8" y="93"/>
                    <a:pt x="151" y="89"/>
                    <a:pt x="151" y="84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68" y="76"/>
                    <a:pt x="168" y="76"/>
                    <a:pt x="168" y="76"/>
                  </a:cubicBezTo>
                  <a:lnTo>
                    <a:pt x="168" y="143"/>
                  </a:lnTo>
                  <a:close/>
                  <a:moveTo>
                    <a:pt x="42" y="84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84"/>
                    <a:pt x="59" y="84"/>
                    <a:pt x="59" y="84"/>
                  </a:cubicBezTo>
                  <a:lnTo>
                    <a:pt x="42" y="84"/>
                  </a:lnTo>
                  <a:close/>
                  <a:moveTo>
                    <a:pt x="126" y="8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84"/>
                    <a:pt x="143" y="84"/>
                    <a:pt x="143" y="84"/>
                  </a:cubicBezTo>
                  <a:lnTo>
                    <a:pt x="126" y="84"/>
                  </a:lnTo>
                  <a:close/>
                  <a:moveTo>
                    <a:pt x="177" y="67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54"/>
                    <a:pt x="148" y="51"/>
                    <a:pt x="143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1" y="51"/>
                    <a:pt x="118" y="54"/>
                    <a:pt x="118" y="59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4"/>
                    <a:pt x="63" y="51"/>
                    <a:pt x="5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4"/>
                    <a:pt x="33" y="59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67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2" name="Google Shape;702;p40"/>
          <p:cNvGrpSpPr/>
          <p:nvPr/>
        </p:nvGrpSpPr>
        <p:grpSpPr>
          <a:xfrm>
            <a:off x="5648715" y="2407978"/>
            <a:ext cx="900000" cy="900000"/>
            <a:chOff x="5648715" y="2063736"/>
            <a:chExt cx="900000" cy="900000"/>
          </a:xfrm>
        </p:grpSpPr>
        <p:sp>
          <p:nvSpPr>
            <p:cNvPr id="703" name="Google Shape;703;p40"/>
            <p:cNvSpPr/>
            <p:nvPr/>
          </p:nvSpPr>
          <p:spPr>
            <a:xfrm>
              <a:off x="5648715" y="2063736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960986" y="2365080"/>
              <a:ext cx="289646" cy="289646"/>
            </a:xfrm>
            <a:custGeom>
              <a:rect b="b" l="l" r="r" t="t"/>
              <a:pathLst>
                <a:path extrusionOk="0" h="186" w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68" y="12"/>
                  </a:moveTo>
                  <a:cubicBezTo>
                    <a:pt x="66" y="14"/>
                    <a:pt x="64" y="16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59" y="24"/>
                    <a:pt x="56" y="29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7"/>
                    <a:pt x="53" y="37"/>
                    <a:pt x="52" y="38"/>
                  </a:cubicBezTo>
                  <a:cubicBezTo>
                    <a:pt x="47" y="35"/>
                    <a:pt x="43" y="32"/>
                    <a:pt x="39" y="29"/>
                  </a:cubicBezTo>
                  <a:cubicBezTo>
                    <a:pt x="47" y="21"/>
                    <a:pt x="57" y="16"/>
                    <a:pt x="68" y="12"/>
                  </a:cubicBezTo>
                  <a:close/>
                  <a:moveTo>
                    <a:pt x="32" y="34"/>
                  </a:moveTo>
                  <a:cubicBezTo>
                    <a:pt x="37" y="39"/>
                    <a:pt x="43" y="42"/>
                    <a:pt x="50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7" y="53"/>
                    <a:pt x="46" y="60"/>
                    <a:pt x="44" y="67"/>
                  </a:cubicBezTo>
                  <a:cubicBezTo>
                    <a:pt x="44" y="68"/>
                    <a:pt x="44" y="69"/>
                    <a:pt x="44" y="70"/>
                  </a:cubicBezTo>
                  <a:cubicBezTo>
                    <a:pt x="44" y="73"/>
                    <a:pt x="43" y="75"/>
                    <a:pt x="43" y="78"/>
                  </a:cubicBezTo>
                  <a:cubicBezTo>
                    <a:pt x="43" y="79"/>
                    <a:pt x="43" y="80"/>
                    <a:pt x="43" y="81"/>
                  </a:cubicBezTo>
                  <a:cubicBezTo>
                    <a:pt x="43" y="84"/>
                    <a:pt x="43" y="86"/>
                    <a:pt x="43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68"/>
                    <a:pt x="19" y="49"/>
                    <a:pt x="32" y="34"/>
                  </a:cubicBezTo>
                  <a:close/>
                  <a:moveTo>
                    <a:pt x="9" y="97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43" y="100"/>
                    <a:pt x="43" y="102"/>
                    <a:pt x="43" y="104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3" y="110"/>
                    <a:pt x="44" y="113"/>
                    <a:pt x="44" y="116"/>
                  </a:cubicBezTo>
                  <a:cubicBezTo>
                    <a:pt x="44" y="117"/>
                    <a:pt x="44" y="118"/>
                    <a:pt x="44" y="119"/>
                  </a:cubicBezTo>
                  <a:cubicBezTo>
                    <a:pt x="46" y="126"/>
                    <a:pt x="47" y="133"/>
                    <a:pt x="49" y="139"/>
                  </a:cubicBezTo>
                  <a:cubicBezTo>
                    <a:pt x="49" y="140"/>
                    <a:pt x="49" y="140"/>
                    <a:pt x="50" y="140"/>
                  </a:cubicBezTo>
                  <a:cubicBezTo>
                    <a:pt x="43" y="143"/>
                    <a:pt x="37" y="147"/>
                    <a:pt x="32" y="152"/>
                  </a:cubicBezTo>
                  <a:cubicBezTo>
                    <a:pt x="19" y="137"/>
                    <a:pt x="10" y="118"/>
                    <a:pt x="9" y="97"/>
                  </a:cubicBezTo>
                  <a:close/>
                  <a:moveTo>
                    <a:pt x="39" y="157"/>
                  </a:moveTo>
                  <a:cubicBezTo>
                    <a:pt x="43" y="154"/>
                    <a:pt x="47" y="151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6" y="156"/>
                    <a:pt x="59" y="162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70"/>
                    <a:pt x="66" y="172"/>
                    <a:pt x="68" y="174"/>
                  </a:cubicBezTo>
                  <a:cubicBezTo>
                    <a:pt x="57" y="170"/>
                    <a:pt x="47" y="165"/>
                    <a:pt x="39" y="157"/>
                  </a:cubicBezTo>
                  <a:close/>
                  <a:moveTo>
                    <a:pt x="89" y="177"/>
                  </a:moveTo>
                  <a:cubicBezTo>
                    <a:pt x="77" y="175"/>
                    <a:pt x="67" y="163"/>
                    <a:pt x="60" y="145"/>
                  </a:cubicBezTo>
                  <a:cubicBezTo>
                    <a:pt x="69" y="142"/>
                    <a:pt x="78" y="140"/>
                    <a:pt x="89" y="140"/>
                  </a:cubicBezTo>
                  <a:lnTo>
                    <a:pt x="89" y="177"/>
                  </a:lnTo>
                  <a:close/>
                  <a:moveTo>
                    <a:pt x="89" y="131"/>
                  </a:moveTo>
                  <a:cubicBezTo>
                    <a:pt x="77" y="132"/>
                    <a:pt x="67" y="134"/>
                    <a:pt x="57" y="137"/>
                  </a:cubicBezTo>
                  <a:cubicBezTo>
                    <a:pt x="54" y="125"/>
                    <a:pt x="51" y="112"/>
                    <a:pt x="51" y="97"/>
                  </a:cubicBezTo>
                  <a:cubicBezTo>
                    <a:pt x="89" y="97"/>
                    <a:pt x="89" y="97"/>
                    <a:pt x="89" y="97"/>
                  </a:cubicBezTo>
                  <a:lnTo>
                    <a:pt x="89" y="131"/>
                  </a:lnTo>
                  <a:close/>
                  <a:moveTo>
                    <a:pt x="89" y="89"/>
                  </a:moveTo>
                  <a:cubicBezTo>
                    <a:pt x="51" y="89"/>
                    <a:pt x="51" y="89"/>
                    <a:pt x="51" y="89"/>
                  </a:cubicBezTo>
                  <a:cubicBezTo>
                    <a:pt x="51" y="74"/>
                    <a:pt x="54" y="60"/>
                    <a:pt x="57" y="49"/>
                  </a:cubicBezTo>
                  <a:cubicBezTo>
                    <a:pt x="67" y="52"/>
                    <a:pt x="77" y="54"/>
                    <a:pt x="89" y="55"/>
                  </a:cubicBezTo>
                  <a:lnTo>
                    <a:pt x="89" y="89"/>
                  </a:lnTo>
                  <a:close/>
                  <a:moveTo>
                    <a:pt x="89" y="46"/>
                  </a:moveTo>
                  <a:cubicBezTo>
                    <a:pt x="78" y="46"/>
                    <a:pt x="69" y="44"/>
                    <a:pt x="60" y="41"/>
                  </a:cubicBezTo>
                  <a:cubicBezTo>
                    <a:pt x="67" y="23"/>
                    <a:pt x="77" y="11"/>
                    <a:pt x="89" y="9"/>
                  </a:cubicBezTo>
                  <a:lnTo>
                    <a:pt x="89" y="46"/>
                  </a:lnTo>
                  <a:close/>
                  <a:moveTo>
                    <a:pt x="177" y="89"/>
                  </a:moveTo>
                  <a:cubicBezTo>
                    <a:pt x="143" y="89"/>
                    <a:pt x="143" y="89"/>
                    <a:pt x="143" y="89"/>
                  </a:cubicBezTo>
                  <a:cubicBezTo>
                    <a:pt x="143" y="86"/>
                    <a:pt x="143" y="84"/>
                    <a:pt x="143" y="81"/>
                  </a:cubicBezTo>
                  <a:cubicBezTo>
                    <a:pt x="143" y="80"/>
                    <a:pt x="143" y="79"/>
                    <a:pt x="143" y="78"/>
                  </a:cubicBezTo>
                  <a:cubicBezTo>
                    <a:pt x="143" y="75"/>
                    <a:pt x="142" y="73"/>
                    <a:pt x="142" y="70"/>
                  </a:cubicBezTo>
                  <a:cubicBezTo>
                    <a:pt x="142" y="69"/>
                    <a:pt x="142" y="68"/>
                    <a:pt x="142" y="67"/>
                  </a:cubicBezTo>
                  <a:cubicBezTo>
                    <a:pt x="140" y="60"/>
                    <a:pt x="139" y="53"/>
                    <a:pt x="137" y="47"/>
                  </a:cubicBezTo>
                  <a:cubicBezTo>
                    <a:pt x="137" y="46"/>
                    <a:pt x="137" y="46"/>
                    <a:pt x="136" y="45"/>
                  </a:cubicBezTo>
                  <a:cubicBezTo>
                    <a:pt x="143" y="42"/>
                    <a:pt x="149" y="39"/>
                    <a:pt x="154" y="34"/>
                  </a:cubicBezTo>
                  <a:cubicBezTo>
                    <a:pt x="167" y="49"/>
                    <a:pt x="176" y="68"/>
                    <a:pt x="177" y="89"/>
                  </a:cubicBezTo>
                  <a:close/>
                  <a:moveTo>
                    <a:pt x="148" y="29"/>
                  </a:moveTo>
                  <a:cubicBezTo>
                    <a:pt x="143" y="32"/>
                    <a:pt x="139" y="35"/>
                    <a:pt x="134" y="38"/>
                  </a:cubicBezTo>
                  <a:cubicBezTo>
                    <a:pt x="133" y="37"/>
                    <a:pt x="133" y="37"/>
                    <a:pt x="133" y="36"/>
                  </a:cubicBezTo>
                  <a:cubicBezTo>
                    <a:pt x="133" y="36"/>
                    <a:pt x="133" y="36"/>
                    <a:pt x="133" y="35"/>
                  </a:cubicBezTo>
                  <a:cubicBezTo>
                    <a:pt x="130" y="29"/>
                    <a:pt x="127" y="24"/>
                    <a:pt x="124" y="19"/>
                  </a:cubicBezTo>
                  <a:cubicBezTo>
                    <a:pt x="124" y="19"/>
                    <a:pt x="123" y="19"/>
                    <a:pt x="123" y="19"/>
                  </a:cubicBezTo>
                  <a:cubicBezTo>
                    <a:pt x="122" y="16"/>
                    <a:pt x="120" y="14"/>
                    <a:pt x="118" y="12"/>
                  </a:cubicBezTo>
                  <a:cubicBezTo>
                    <a:pt x="129" y="16"/>
                    <a:pt x="139" y="21"/>
                    <a:pt x="148" y="29"/>
                  </a:cubicBezTo>
                  <a:close/>
                  <a:moveTo>
                    <a:pt x="97" y="9"/>
                  </a:moveTo>
                  <a:cubicBezTo>
                    <a:pt x="109" y="11"/>
                    <a:pt x="119" y="23"/>
                    <a:pt x="126" y="41"/>
                  </a:cubicBezTo>
                  <a:cubicBezTo>
                    <a:pt x="117" y="44"/>
                    <a:pt x="108" y="46"/>
                    <a:pt x="97" y="46"/>
                  </a:cubicBezTo>
                  <a:lnTo>
                    <a:pt x="97" y="9"/>
                  </a:lnTo>
                  <a:close/>
                  <a:moveTo>
                    <a:pt x="97" y="55"/>
                  </a:moveTo>
                  <a:cubicBezTo>
                    <a:pt x="109" y="54"/>
                    <a:pt x="119" y="52"/>
                    <a:pt x="129" y="49"/>
                  </a:cubicBezTo>
                  <a:cubicBezTo>
                    <a:pt x="132" y="60"/>
                    <a:pt x="135" y="74"/>
                    <a:pt x="135" y="89"/>
                  </a:cubicBezTo>
                  <a:cubicBezTo>
                    <a:pt x="97" y="89"/>
                    <a:pt x="97" y="89"/>
                    <a:pt x="97" y="89"/>
                  </a:cubicBezTo>
                  <a:lnTo>
                    <a:pt x="97" y="55"/>
                  </a:lnTo>
                  <a:close/>
                  <a:moveTo>
                    <a:pt x="97" y="97"/>
                  </a:moveTo>
                  <a:cubicBezTo>
                    <a:pt x="135" y="97"/>
                    <a:pt x="135" y="97"/>
                    <a:pt x="135" y="97"/>
                  </a:cubicBezTo>
                  <a:cubicBezTo>
                    <a:pt x="135" y="112"/>
                    <a:pt x="132" y="125"/>
                    <a:pt x="129" y="137"/>
                  </a:cubicBezTo>
                  <a:cubicBezTo>
                    <a:pt x="119" y="134"/>
                    <a:pt x="109" y="132"/>
                    <a:pt x="97" y="131"/>
                  </a:cubicBezTo>
                  <a:lnTo>
                    <a:pt x="97" y="97"/>
                  </a:lnTo>
                  <a:close/>
                  <a:moveTo>
                    <a:pt x="97" y="177"/>
                  </a:moveTo>
                  <a:cubicBezTo>
                    <a:pt x="97" y="140"/>
                    <a:pt x="97" y="140"/>
                    <a:pt x="97" y="140"/>
                  </a:cubicBezTo>
                  <a:cubicBezTo>
                    <a:pt x="108" y="140"/>
                    <a:pt x="117" y="142"/>
                    <a:pt x="126" y="145"/>
                  </a:cubicBezTo>
                  <a:cubicBezTo>
                    <a:pt x="119" y="163"/>
                    <a:pt x="109" y="175"/>
                    <a:pt x="97" y="177"/>
                  </a:cubicBezTo>
                  <a:close/>
                  <a:moveTo>
                    <a:pt x="118" y="174"/>
                  </a:moveTo>
                  <a:cubicBezTo>
                    <a:pt x="120" y="172"/>
                    <a:pt x="122" y="170"/>
                    <a:pt x="123" y="167"/>
                  </a:cubicBezTo>
                  <a:cubicBezTo>
                    <a:pt x="123" y="167"/>
                    <a:pt x="124" y="167"/>
                    <a:pt x="124" y="167"/>
                  </a:cubicBezTo>
                  <a:cubicBezTo>
                    <a:pt x="127" y="162"/>
                    <a:pt x="130" y="156"/>
                    <a:pt x="133" y="150"/>
                  </a:cubicBezTo>
                  <a:cubicBezTo>
                    <a:pt x="133" y="150"/>
                    <a:pt x="133" y="150"/>
                    <a:pt x="133" y="149"/>
                  </a:cubicBezTo>
                  <a:cubicBezTo>
                    <a:pt x="133" y="149"/>
                    <a:pt x="133" y="149"/>
                    <a:pt x="134" y="148"/>
                  </a:cubicBezTo>
                  <a:cubicBezTo>
                    <a:pt x="139" y="151"/>
                    <a:pt x="143" y="154"/>
                    <a:pt x="148" y="157"/>
                  </a:cubicBezTo>
                  <a:cubicBezTo>
                    <a:pt x="139" y="165"/>
                    <a:pt x="129" y="170"/>
                    <a:pt x="118" y="174"/>
                  </a:cubicBezTo>
                  <a:close/>
                  <a:moveTo>
                    <a:pt x="154" y="152"/>
                  </a:moveTo>
                  <a:cubicBezTo>
                    <a:pt x="149" y="147"/>
                    <a:pt x="143" y="143"/>
                    <a:pt x="136" y="140"/>
                  </a:cubicBezTo>
                  <a:cubicBezTo>
                    <a:pt x="137" y="140"/>
                    <a:pt x="137" y="140"/>
                    <a:pt x="137" y="139"/>
                  </a:cubicBezTo>
                  <a:cubicBezTo>
                    <a:pt x="139" y="133"/>
                    <a:pt x="140" y="126"/>
                    <a:pt x="142" y="119"/>
                  </a:cubicBezTo>
                  <a:cubicBezTo>
                    <a:pt x="142" y="118"/>
                    <a:pt x="142" y="117"/>
                    <a:pt x="142" y="116"/>
                  </a:cubicBezTo>
                  <a:cubicBezTo>
                    <a:pt x="142" y="113"/>
                    <a:pt x="143" y="110"/>
                    <a:pt x="143" y="108"/>
                  </a:cubicBezTo>
                  <a:cubicBezTo>
                    <a:pt x="143" y="107"/>
                    <a:pt x="143" y="105"/>
                    <a:pt x="143" y="104"/>
                  </a:cubicBezTo>
                  <a:cubicBezTo>
                    <a:pt x="143" y="102"/>
                    <a:pt x="143" y="100"/>
                    <a:pt x="143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118"/>
                    <a:pt x="167" y="137"/>
                    <a:pt x="154" y="1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8698532" y="2991007"/>
            <a:ext cx="900000" cy="900000"/>
            <a:chOff x="8698532" y="2646765"/>
            <a:chExt cx="900000" cy="900000"/>
          </a:xfrm>
        </p:grpSpPr>
        <p:sp>
          <p:nvSpPr>
            <p:cNvPr id="706" name="Google Shape;706;p40"/>
            <p:cNvSpPr/>
            <p:nvPr/>
          </p:nvSpPr>
          <p:spPr>
            <a:xfrm>
              <a:off x="8698532" y="2646765"/>
              <a:ext cx="900000" cy="9000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8984288" y="2946655"/>
              <a:ext cx="328488" cy="300220"/>
            </a:xfrm>
            <a:custGeom>
              <a:rect b="b" l="l" r="r" t="t"/>
              <a:pathLst>
                <a:path extrusionOk="0" h="169" w="185">
                  <a:moveTo>
                    <a:pt x="155" y="124"/>
                  </a:moveTo>
                  <a:cubicBezTo>
                    <a:pt x="155" y="124"/>
                    <a:pt x="139" y="120"/>
                    <a:pt x="139" y="104"/>
                  </a:cubicBezTo>
                  <a:cubicBezTo>
                    <a:pt x="139" y="90"/>
                    <a:pt x="146" y="85"/>
                    <a:pt x="149" y="82"/>
                  </a:cubicBezTo>
                  <a:cubicBezTo>
                    <a:pt x="149" y="82"/>
                    <a:pt x="154" y="78"/>
                    <a:pt x="151" y="64"/>
                  </a:cubicBezTo>
                  <a:cubicBezTo>
                    <a:pt x="156" y="56"/>
                    <a:pt x="158" y="43"/>
                    <a:pt x="151" y="28"/>
                  </a:cubicBezTo>
                  <a:cubicBezTo>
                    <a:pt x="148" y="19"/>
                    <a:pt x="143" y="14"/>
                    <a:pt x="138" y="12"/>
                  </a:cubicBezTo>
                  <a:cubicBezTo>
                    <a:pt x="134" y="9"/>
                    <a:pt x="129" y="9"/>
                    <a:pt x="125" y="9"/>
                  </a:cubicBezTo>
                  <a:cubicBezTo>
                    <a:pt x="119" y="9"/>
                    <a:pt x="113" y="10"/>
                    <a:pt x="109" y="12"/>
                  </a:cubicBezTo>
                  <a:cubicBezTo>
                    <a:pt x="110" y="14"/>
                    <a:pt x="111" y="16"/>
                    <a:pt x="112" y="19"/>
                  </a:cubicBezTo>
                  <a:cubicBezTo>
                    <a:pt x="112" y="19"/>
                    <a:pt x="113" y="19"/>
                    <a:pt x="113" y="20"/>
                  </a:cubicBezTo>
                  <a:cubicBezTo>
                    <a:pt x="115" y="19"/>
                    <a:pt x="120" y="17"/>
                    <a:pt x="125" y="17"/>
                  </a:cubicBezTo>
                  <a:cubicBezTo>
                    <a:pt x="128" y="17"/>
                    <a:pt x="131" y="18"/>
                    <a:pt x="134" y="19"/>
                  </a:cubicBezTo>
                  <a:cubicBezTo>
                    <a:pt x="136" y="20"/>
                    <a:pt x="140" y="23"/>
                    <a:pt x="144" y="32"/>
                  </a:cubicBezTo>
                  <a:cubicBezTo>
                    <a:pt x="149" y="44"/>
                    <a:pt x="147" y="54"/>
                    <a:pt x="144" y="59"/>
                  </a:cubicBezTo>
                  <a:cubicBezTo>
                    <a:pt x="142" y="61"/>
                    <a:pt x="142" y="63"/>
                    <a:pt x="142" y="66"/>
                  </a:cubicBezTo>
                  <a:cubicBezTo>
                    <a:pt x="144" y="73"/>
                    <a:pt x="143" y="76"/>
                    <a:pt x="143" y="76"/>
                  </a:cubicBezTo>
                  <a:cubicBezTo>
                    <a:pt x="142" y="76"/>
                    <a:pt x="142" y="77"/>
                    <a:pt x="142" y="77"/>
                  </a:cubicBezTo>
                  <a:cubicBezTo>
                    <a:pt x="142" y="77"/>
                    <a:pt x="141" y="78"/>
                    <a:pt x="141" y="78"/>
                  </a:cubicBezTo>
                  <a:cubicBezTo>
                    <a:pt x="137" y="82"/>
                    <a:pt x="130" y="89"/>
                    <a:pt x="130" y="104"/>
                  </a:cubicBezTo>
                  <a:cubicBezTo>
                    <a:pt x="130" y="122"/>
                    <a:pt x="144" y="130"/>
                    <a:pt x="152" y="132"/>
                  </a:cubicBezTo>
                  <a:cubicBezTo>
                    <a:pt x="163" y="135"/>
                    <a:pt x="174" y="140"/>
                    <a:pt x="176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50" y="155"/>
                    <a:pt x="151" y="158"/>
                    <a:pt x="15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5" y="161"/>
                    <a:pt x="185" y="157"/>
                    <a:pt x="185" y="157"/>
                  </a:cubicBezTo>
                  <a:cubicBezTo>
                    <a:pt x="185" y="134"/>
                    <a:pt x="164" y="127"/>
                    <a:pt x="155" y="124"/>
                  </a:cubicBezTo>
                  <a:close/>
                  <a:moveTo>
                    <a:pt x="109" y="128"/>
                  </a:moveTo>
                  <a:cubicBezTo>
                    <a:pt x="109" y="128"/>
                    <a:pt x="92" y="124"/>
                    <a:pt x="92" y="106"/>
                  </a:cubicBezTo>
                  <a:cubicBezTo>
                    <a:pt x="92" y="91"/>
                    <a:pt x="99" y="85"/>
                    <a:pt x="102" y="82"/>
                  </a:cubicBezTo>
                  <a:cubicBezTo>
                    <a:pt x="102" y="82"/>
                    <a:pt x="108" y="77"/>
                    <a:pt x="104" y="61"/>
                  </a:cubicBezTo>
                  <a:cubicBezTo>
                    <a:pt x="110" y="53"/>
                    <a:pt x="111" y="38"/>
                    <a:pt x="105" y="22"/>
                  </a:cubicBezTo>
                  <a:cubicBezTo>
                    <a:pt x="100" y="12"/>
                    <a:pt x="96" y="7"/>
                    <a:pt x="91" y="3"/>
                  </a:cubicBezTo>
                  <a:cubicBezTo>
                    <a:pt x="87" y="1"/>
                    <a:pt x="82" y="0"/>
                    <a:pt x="77" y="0"/>
                  </a:cubicBezTo>
                  <a:cubicBezTo>
                    <a:pt x="69" y="0"/>
                    <a:pt x="60" y="3"/>
                    <a:pt x="57" y="5"/>
                  </a:cubicBezTo>
                  <a:cubicBezTo>
                    <a:pt x="47" y="10"/>
                    <a:pt x="41" y="13"/>
                    <a:pt x="35" y="28"/>
                  </a:cubicBezTo>
                  <a:cubicBezTo>
                    <a:pt x="30" y="40"/>
                    <a:pt x="36" y="54"/>
                    <a:pt x="39" y="61"/>
                  </a:cubicBezTo>
                  <a:cubicBezTo>
                    <a:pt x="35" y="76"/>
                    <a:pt x="41" y="82"/>
                    <a:pt x="41" y="82"/>
                  </a:cubicBezTo>
                  <a:cubicBezTo>
                    <a:pt x="43" y="85"/>
                    <a:pt x="50" y="91"/>
                    <a:pt x="50" y="106"/>
                  </a:cubicBezTo>
                  <a:cubicBezTo>
                    <a:pt x="50" y="124"/>
                    <a:pt x="33" y="128"/>
                    <a:pt x="33" y="128"/>
                  </a:cubicBezTo>
                  <a:cubicBezTo>
                    <a:pt x="22" y="132"/>
                    <a:pt x="0" y="140"/>
                    <a:pt x="0" y="165"/>
                  </a:cubicBezTo>
                  <a:cubicBezTo>
                    <a:pt x="0" y="165"/>
                    <a:pt x="0" y="169"/>
                    <a:pt x="4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3" y="169"/>
                    <a:pt x="143" y="165"/>
                    <a:pt x="143" y="165"/>
                  </a:cubicBezTo>
                  <a:cubicBezTo>
                    <a:pt x="143" y="140"/>
                    <a:pt x="120" y="132"/>
                    <a:pt x="109" y="128"/>
                  </a:cubicBezTo>
                  <a:close/>
                  <a:moveTo>
                    <a:pt x="8" y="161"/>
                  </a:moveTo>
                  <a:cubicBezTo>
                    <a:pt x="10" y="146"/>
                    <a:pt x="23" y="140"/>
                    <a:pt x="36" y="136"/>
                  </a:cubicBezTo>
                  <a:cubicBezTo>
                    <a:pt x="44" y="134"/>
                    <a:pt x="59" y="125"/>
                    <a:pt x="59" y="106"/>
                  </a:cubicBezTo>
                  <a:cubicBezTo>
                    <a:pt x="59" y="90"/>
                    <a:pt x="52" y="82"/>
                    <a:pt x="49" y="78"/>
                  </a:cubicBezTo>
                  <a:cubicBezTo>
                    <a:pt x="48" y="78"/>
                    <a:pt x="48" y="77"/>
                    <a:pt x="47" y="77"/>
                  </a:cubicBezTo>
                  <a:cubicBezTo>
                    <a:pt x="47" y="77"/>
                    <a:pt x="47" y="76"/>
                    <a:pt x="47" y="76"/>
                  </a:cubicBezTo>
                  <a:cubicBezTo>
                    <a:pt x="47" y="76"/>
                    <a:pt x="45" y="72"/>
                    <a:pt x="47" y="63"/>
                  </a:cubicBezTo>
                  <a:cubicBezTo>
                    <a:pt x="48" y="61"/>
                    <a:pt x="48" y="59"/>
                    <a:pt x="47" y="57"/>
                  </a:cubicBezTo>
                  <a:cubicBezTo>
                    <a:pt x="45" y="53"/>
                    <a:pt x="39" y="40"/>
                    <a:pt x="43" y="31"/>
                  </a:cubicBezTo>
                  <a:cubicBezTo>
                    <a:pt x="48" y="19"/>
                    <a:pt x="52" y="17"/>
                    <a:pt x="60" y="13"/>
                  </a:cubicBezTo>
                  <a:cubicBezTo>
                    <a:pt x="61" y="13"/>
                    <a:pt x="61" y="13"/>
                    <a:pt x="62" y="12"/>
                  </a:cubicBezTo>
                  <a:cubicBezTo>
                    <a:pt x="64" y="11"/>
                    <a:pt x="70" y="9"/>
                    <a:pt x="77" y="9"/>
                  </a:cubicBezTo>
                  <a:cubicBezTo>
                    <a:pt x="81" y="9"/>
                    <a:pt x="84" y="9"/>
                    <a:pt x="87" y="11"/>
                  </a:cubicBezTo>
                  <a:cubicBezTo>
                    <a:pt x="90" y="13"/>
                    <a:pt x="93" y="16"/>
                    <a:pt x="97" y="25"/>
                  </a:cubicBezTo>
                  <a:cubicBezTo>
                    <a:pt x="103" y="39"/>
                    <a:pt x="101" y="51"/>
                    <a:pt x="97" y="56"/>
                  </a:cubicBezTo>
                  <a:cubicBezTo>
                    <a:pt x="96" y="58"/>
                    <a:pt x="95" y="61"/>
                    <a:pt x="96" y="63"/>
                  </a:cubicBezTo>
                  <a:cubicBezTo>
                    <a:pt x="98" y="72"/>
                    <a:pt x="96" y="75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4" y="78"/>
                    <a:pt x="94" y="78"/>
                  </a:cubicBezTo>
                  <a:cubicBezTo>
                    <a:pt x="90" y="82"/>
                    <a:pt x="84" y="90"/>
                    <a:pt x="84" y="106"/>
                  </a:cubicBezTo>
                  <a:cubicBezTo>
                    <a:pt x="84" y="125"/>
                    <a:pt x="99" y="134"/>
                    <a:pt x="107" y="136"/>
                  </a:cubicBezTo>
                  <a:cubicBezTo>
                    <a:pt x="119" y="140"/>
                    <a:pt x="132" y="146"/>
                    <a:pt x="134" y="161"/>
                  </a:cubicBezTo>
                  <a:lnTo>
                    <a:pt x="8" y="16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8" name="Google Shape;708;p40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 Pricing Policy Objectives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1"/>
          <p:cNvSpPr/>
          <p:nvPr/>
        </p:nvSpPr>
        <p:spPr>
          <a:xfrm>
            <a:off x="6098763" y="2267025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%</a:t>
            </a:r>
            <a:endParaRPr/>
          </a:p>
        </p:txBody>
      </p:sp>
      <p:sp>
        <p:nvSpPr>
          <p:cNvPr id="715" name="Google Shape;715;p41"/>
          <p:cNvSpPr/>
          <p:nvPr/>
        </p:nvSpPr>
        <p:spPr>
          <a:xfrm>
            <a:off x="7616127" y="3778762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41"/>
          <p:cNvSpPr/>
          <p:nvPr/>
        </p:nvSpPr>
        <p:spPr>
          <a:xfrm>
            <a:off x="3051874" y="3791025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7" name="Google Shape;717;p41"/>
          <p:cNvSpPr/>
          <p:nvPr/>
        </p:nvSpPr>
        <p:spPr>
          <a:xfrm>
            <a:off x="1532691" y="2271674"/>
            <a:ext cx="1524000" cy="15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8" name="Google Shape;718;p41"/>
          <p:cNvCxnSpPr/>
          <p:nvPr/>
        </p:nvCxnSpPr>
        <p:spPr>
          <a:xfrm>
            <a:off x="1527160" y="3767837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41"/>
          <p:cNvCxnSpPr/>
          <p:nvPr/>
        </p:nvCxnSpPr>
        <p:spPr>
          <a:xfrm>
            <a:off x="6098583" y="3767837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41"/>
          <p:cNvCxnSpPr/>
          <p:nvPr/>
        </p:nvCxnSpPr>
        <p:spPr>
          <a:xfrm>
            <a:off x="7622763" y="5290498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41"/>
          <p:cNvCxnSpPr/>
          <p:nvPr/>
        </p:nvCxnSpPr>
        <p:spPr>
          <a:xfrm>
            <a:off x="3051874" y="5290498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22" name="Google Shape;722;p41"/>
          <p:cNvGrpSpPr/>
          <p:nvPr/>
        </p:nvGrpSpPr>
        <p:grpSpPr>
          <a:xfrm>
            <a:off x="3289823" y="2580328"/>
            <a:ext cx="2382302" cy="692447"/>
            <a:chOff x="3289822" y="2390101"/>
            <a:chExt cx="2382302" cy="692447"/>
          </a:xfrm>
        </p:grpSpPr>
        <p:sp>
          <p:nvSpPr>
            <p:cNvPr id="723" name="Google Shape;723;p41"/>
            <p:cNvSpPr txBox="1"/>
            <p:nvPr/>
          </p:nvSpPr>
          <p:spPr>
            <a:xfrm>
              <a:off x="3289824" y="2697648"/>
              <a:ext cx="2382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Important for sales. Setting the price for products and services is a key strategy.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1"/>
            <p:cNvSpPr txBox="1"/>
            <p:nvPr/>
          </p:nvSpPr>
          <p:spPr>
            <a:xfrm>
              <a:off x="3289822" y="2390101"/>
              <a:ext cx="1524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PRICE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5" name="Google Shape;725;p41"/>
          <p:cNvGrpSpPr/>
          <p:nvPr/>
        </p:nvGrpSpPr>
        <p:grpSpPr>
          <a:xfrm>
            <a:off x="7855197" y="2574198"/>
            <a:ext cx="1869000" cy="938750"/>
            <a:chOff x="3289822" y="2390102"/>
            <a:chExt cx="1869000" cy="938750"/>
          </a:xfrm>
        </p:grpSpPr>
        <p:sp>
          <p:nvSpPr>
            <p:cNvPr id="726" name="Google Shape;726;p41"/>
            <p:cNvSpPr txBox="1"/>
            <p:nvPr/>
          </p:nvSpPr>
          <p:spPr>
            <a:xfrm>
              <a:off x="3289822" y="2697652"/>
              <a:ext cx="18690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Discounts for certain customer services. Important : discount system, amount and scaling.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DISCOUNT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8" name="Google Shape;728;p41"/>
          <p:cNvGrpSpPr/>
          <p:nvPr/>
        </p:nvGrpSpPr>
        <p:grpSpPr>
          <a:xfrm>
            <a:off x="9391973" y="4092066"/>
            <a:ext cx="1869000" cy="938750"/>
            <a:chOff x="3289822" y="2390102"/>
            <a:chExt cx="1869000" cy="938750"/>
          </a:xfrm>
        </p:grpSpPr>
        <p:sp>
          <p:nvSpPr>
            <p:cNvPr id="729" name="Google Shape;729;p41"/>
            <p:cNvSpPr txBox="1"/>
            <p:nvPr/>
          </p:nvSpPr>
          <p:spPr>
            <a:xfrm>
              <a:off x="3289822" y="2697652"/>
              <a:ext cx="18690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Regulate payment methods and payment deadlines (advance payments, cash, etc.)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TERMS OF PAYMENT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31" name="Google Shape;731;p41"/>
          <p:cNvGrpSpPr/>
          <p:nvPr/>
        </p:nvGrpSpPr>
        <p:grpSpPr>
          <a:xfrm>
            <a:off x="4817424" y="4104329"/>
            <a:ext cx="2545800" cy="938746"/>
            <a:chOff x="3289814" y="2390102"/>
            <a:chExt cx="2545800" cy="938746"/>
          </a:xfrm>
        </p:grpSpPr>
        <p:sp>
          <p:nvSpPr>
            <p:cNvPr id="732" name="Google Shape;732;p41"/>
            <p:cNvSpPr txBox="1"/>
            <p:nvPr/>
          </p:nvSpPr>
          <p:spPr>
            <a:xfrm>
              <a:off x="3289814" y="2697648"/>
              <a:ext cx="25458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Include obligations of the suppliers (place &amp; time of the acceptance of goods calculation of packaging costs etc.)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1"/>
            <p:cNvSpPr txBox="1"/>
            <p:nvPr/>
          </p:nvSpPr>
          <p:spPr>
            <a:xfrm>
              <a:off x="3289822" y="2390102"/>
              <a:ext cx="186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TERMS OF DELIVERY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4" name="Google Shape;734;p41"/>
          <p:cNvSpPr/>
          <p:nvPr/>
        </p:nvSpPr>
        <p:spPr>
          <a:xfrm>
            <a:off x="3587196" y="4315421"/>
            <a:ext cx="453356" cy="450682"/>
          </a:xfrm>
          <a:custGeom>
            <a:rect b="b" l="l" r="r" t="t"/>
            <a:pathLst>
              <a:path extrusionOk="0" h="185" w="186">
                <a:moveTo>
                  <a:pt x="101" y="177"/>
                </a:moveTo>
                <a:cubicBezTo>
                  <a:pt x="98" y="177"/>
                  <a:pt x="95" y="176"/>
                  <a:pt x="92" y="176"/>
                </a:cubicBezTo>
                <a:cubicBezTo>
                  <a:pt x="90" y="176"/>
                  <a:pt x="88" y="177"/>
                  <a:pt x="88" y="180"/>
                </a:cubicBezTo>
                <a:cubicBezTo>
                  <a:pt x="87" y="182"/>
                  <a:pt x="89" y="184"/>
                  <a:pt x="91" y="184"/>
                </a:cubicBezTo>
                <a:cubicBezTo>
                  <a:pt x="94" y="185"/>
                  <a:pt x="97" y="185"/>
                  <a:pt x="100" y="185"/>
                </a:cubicBezTo>
                <a:cubicBezTo>
                  <a:pt x="100" y="185"/>
                  <a:pt x="101" y="185"/>
                  <a:pt x="101" y="185"/>
                </a:cubicBezTo>
                <a:cubicBezTo>
                  <a:pt x="103" y="185"/>
                  <a:pt x="105" y="184"/>
                  <a:pt x="105" y="181"/>
                </a:cubicBezTo>
                <a:cubicBezTo>
                  <a:pt x="105" y="179"/>
                  <a:pt x="103" y="177"/>
                  <a:pt x="101" y="177"/>
                </a:cubicBezTo>
                <a:close/>
                <a:moveTo>
                  <a:pt x="54" y="25"/>
                </a:moveTo>
                <a:cubicBezTo>
                  <a:pt x="38" y="25"/>
                  <a:pt x="25" y="38"/>
                  <a:pt x="25" y="55"/>
                </a:cubicBezTo>
                <a:cubicBezTo>
                  <a:pt x="25" y="71"/>
                  <a:pt x="38" y="84"/>
                  <a:pt x="54" y="84"/>
                </a:cubicBezTo>
                <a:cubicBezTo>
                  <a:pt x="71" y="84"/>
                  <a:pt x="84" y="71"/>
                  <a:pt x="84" y="55"/>
                </a:cubicBezTo>
                <a:cubicBezTo>
                  <a:pt x="84" y="38"/>
                  <a:pt x="71" y="25"/>
                  <a:pt x="54" y="25"/>
                </a:cubicBezTo>
                <a:close/>
                <a:moveTo>
                  <a:pt x="54" y="76"/>
                </a:moveTo>
                <a:cubicBezTo>
                  <a:pt x="43" y="76"/>
                  <a:pt x="33" y="66"/>
                  <a:pt x="33" y="55"/>
                </a:cubicBezTo>
                <a:cubicBezTo>
                  <a:pt x="33" y="43"/>
                  <a:pt x="43" y="33"/>
                  <a:pt x="54" y="33"/>
                </a:cubicBezTo>
                <a:cubicBezTo>
                  <a:pt x="66" y="33"/>
                  <a:pt x="76" y="43"/>
                  <a:pt x="76" y="55"/>
                </a:cubicBezTo>
                <a:cubicBezTo>
                  <a:pt x="76" y="66"/>
                  <a:pt x="66" y="76"/>
                  <a:pt x="54" y="76"/>
                </a:cubicBezTo>
                <a:close/>
                <a:moveTo>
                  <a:pt x="135" y="93"/>
                </a:moveTo>
                <a:cubicBezTo>
                  <a:pt x="136" y="93"/>
                  <a:pt x="137" y="93"/>
                  <a:pt x="137" y="93"/>
                </a:cubicBezTo>
                <a:cubicBezTo>
                  <a:pt x="139" y="93"/>
                  <a:pt x="140" y="92"/>
                  <a:pt x="141" y="91"/>
                </a:cubicBezTo>
                <a:cubicBezTo>
                  <a:pt x="142" y="89"/>
                  <a:pt x="144" y="87"/>
                  <a:pt x="146" y="84"/>
                </a:cubicBezTo>
                <a:cubicBezTo>
                  <a:pt x="147" y="83"/>
                  <a:pt x="147" y="80"/>
                  <a:pt x="145" y="79"/>
                </a:cubicBezTo>
                <a:cubicBezTo>
                  <a:pt x="144" y="77"/>
                  <a:pt x="141" y="77"/>
                  <a:pt x="139" y="79"/>
                </a:cubicBezTo>
                <a:cubicBezTo>
                  <a:pt x="137" y="82"/>
                  <a:pt x="135" y="84"/>
                  <a:pt x="134" y="87"/>
                </a:cubicBezTo>
                <a:cubicBezTo>
                  <a:pt x="133" y="89"/>
                  <a:pt x="133" y="91"/>
                  <a:pt x="135" y="93"/>
                </a:cubicBezTo>
                <a:close/>
                <a:moveTo>
                  <a:pt x="76" y="172"/>
                </a:moveTo>
                <a:cubicBezTo>
                  <a:pt x="74" y="172"/>
                  <a:pt x="71" y="170"/>
                  <a:pt x="69" y="169"/>
                </a:cubicBezTo>
                <a:cubicBezTo>
                  <a:pt x="67" y="168"/>
                  <a:pt x="64" y="169"/>
                  <a:pt x="63" y="171"/>
                </a:cubicBezTo>
                <a:cubicBezTo>
                  <a:pt x="62" y="173"/>
                  <a:pt x="63" y="175"/>
                  <a:pt x="65" y="176"/>
                </a:cubicBezTo>
                <a:cubicBezTo>
                  <a:pt x="67" y="178"/>
                  <a:pt x="70" y="179"/>
                  <a:pt x="73" y="180"/>
                </a:cubicBezTo>
                <a:cubicBezTo>
                  <a:pt x="74" y="181"/>
                  <a:pt x="74" y="181"/>
                  <a:pt x="75" y="181"/>
                </a:cubicBezTo>
                <a:cubicBezTo>
                  <a:pt x="76" y="181"/>
                  <a:pt x="78" y="180"/>
                  <a:pt x="79" y="178"/>
                </a:cubicBezTo>
                <a:cubicBezTo>
                  <a:pt x="80" y="176"/>
                  <a:pt x="78" y="173"/>
                  <a:pt x="76" y="172"/>
                </a:cubicBezTo>
                <a:close/>
                <a:moveTo>
                  <a:pt x="58" y="156"/>
                </a:moveTo>
                <a:cubicBezTo>
                  <a:pt x="58" y="154"/>
                  <a:pt x="57" y="152"/>
                  <a:pt x="54" y="152"/>
                </a:cubicBezTo>
                <a:cubicBezTo>
                  <a:pt x="52" y="152"/>
                  <a:pt x="50" y="154"/>
                  <a:pt x="50" y="156"/>
                </a:cubicBezTo>
                <a:cubicBezTo>
                  <a:pt x="50" y="156"/>
                  <a:pt x="50" y="159"/>
                  <a:pt x="51" y="162"/>
                </a:cubicBezTo>
                <a:cubicBezTo>
                  <a:pt x="52" y="163"/>
                  <a:pt x="53" y="164"/>
                  <a:pt x="55" y="164"/>
                </a:cubicBezTo>
                <a:cubicBezTo>
                  <a:pt x="56" y="164"/>
                  <a:pt x="56" y="164"/>
                  <a:pt x="57" y="164"/>
                </a:cubicBezTo>
                <a:cubicBezTo>
                  <a:pt x="59" y="163"/>
                  <a:pt x="60" y="161"/>
                  <a:pt x="59" y="159"/>
                </a:cubicBezTo>
                <a:cubicBezTo>
                  <a:pt x="59" y="157"/>
                  <a:pt x="59" y="156"/>
                  <a:pt x="58" y="156"/>
                </a:cubicBezTo>
                <a:close/>
                <a:moveTo>
                  <a:pt x="149" y="168"/>
                </a:moveTo>
                <a:cubicBezTo>
                  <a:pt x="147" y="170"/>
                  <a:pt x="145" y="171"/>
                  <a:pt x="142" y="172"/>
                </a:cubicBezTo>
                <a:cubicBezTo>
                  <a:pt x="140" y="173"/>
                  <a:pt x="139" y="175"/>
                  <a:pt x="140" y="177"/>
                </a:cubicBezTo>
                <a:cubicBezTo>
                  <a:pt x="141" y="179"/>
                  <a:pt x="142" y="180"/>
                  <a:pt x="144" y="180"/>
                </a:cubicBezTo>
                <a:cubicBezTo>
                  <a:pt x="144" y="180"/>
                  <a:pt x="145" y="180"/>
                  <a:pt x="145" y="180"/>
                </a:cubicBezTo>
                <a:cubicBezTo>
                  <a:pt x="149" y="178"/>
                  <a:pt x="151" y="177"/>
                  <a:pt x="154" y="175"/>
                </a:cubicBezTo>
                <a:cubicBezTo>
                  <a:pt x="156" y="174"/>
                  <a:pt x="156" y="171"/>
                  <a:pt x="155" y="169"/>
                </a:cubicBezTo>
                <a:cubicBezTo>
                  <a:pt x="154" y="167"/>
                  <a:pt x="151" y="167"/>
                  <a:pt x="149" y="168"/>
                </a:cubicBezTo>
                <a:close/>
                <a:moveTo>
                  <a:pt x="160" y="61"/>
                </a:moveTo>
                <a:cubicBezTo>
                  <a:pt x="157" y="62"/>
                  <a:pt x="155" y="64"/>
                  <a:pt x="153" y="66"/>
                </a:cubicBezTo>
                <a:cubicBezTo>
                  <a:pt x="151" y="68"/>
                  <a:pt x="150" y="70"/>
                  <a:pt x="152" y="72"/>
                </a:cubicBezTo>
                <a:cubicBezTo>
                  <a:pt x="153" y="73"/>
                  <a:pt x="154" y="74"/>
                  <a:pt x="155" y="74"/>
                </a:cubicBezTo>
                <a:cubicBezTo>
                  <a:pt x="156" y="74"/>
                  <a:pt x="157" y="73"/>
                  <a:pt x="158" y="73"/>
                </a:cubicBezTo>
                <a:cubicBezTo>
                  <a:pt x="160" y="71"/>
                  <a:pt x="162" y="69"/>
                  <a:pt x="165" y="68"/>
                </a:cubicBezTo>
                <a:cubicBezTo>
                  <a:pt x="167" y="66"/>
                  <a:pt x="167" y="64"/>
                  <a:pt x="166" y="62"/>
                </a:cubicBezTo>
                <a:cubicBezTo>
                  <a:pt x="164" y="60"/>
                  <a:pt x="162" y="59"/>
                  <a:pt x="160" y="61"/>
                </a:cubicBezTo>
                <a:close/>
                <a:moveTo>
                  <a:pt x="185" y="51"/>
                </a:moveTo>
                <a:cubicBezTo>
                  <a:pt x="184" y="49"/>
                  <a:pt x="181" y="48"/>
                  <a:pt x="179" y="49"/>
                </a:cubicBezTo>
                <a:cubicBezTo>
                  <a:pt x="179" y="49"/>
                  <a:pt x="177" y="50"/>
                  <a:pt x="175" y="51"/>
                </a:cubicBezTo>
                <a:cubicBezTo>
                  <a:pt x="173" y="52"/>
                  <a:pt x="172" y="55"/>
                  <a:pt x="173" y="57"/>
                </a:cubicBezTo>
                <a:cubicBezTo>
                  <a:pt x="174" y="58"/>
                  <a:pt x="176" y="59"/>
                  <a:pt x="177" y="59"/>
                </a:cubicBezTo>
                <a:cubicBezTo>
                  <a:pt x="178" y="59"/>
                  <a:pt x="179" y="59"/>
                  <a:pt x="179" y="58"/>
                </a:cubicBezTo>
                <a:cubicBezTo>
                  <a:pt x="181" y="57"/>
                  <a:pt x="183" y="56"/>
                  <a:pt x="183" y="56"/>
                </a:cubicBezTo>
                <a:cubicBezTo>
                  <a:pt x="185" y="55"/>
                  <a:pt x="186" y="53"/>
                  <a:pt x="185" y="51"/>
                </a:cubicBezTo>
                <a:close/>
                <a:moveTo>
                  <a:pt x="160" y="145"/>
                </a:moveTo>
                <a:cubicBezTo>
                  <a:pt x="158" y="145"/>
                  <a:pt x="157" y="147"/>
                  <a:pt x="157" y="150"/>
                </a:cubicBezTo>
                <a:cubicBezTo>
                  <a:pt x="157" y="151"/>
                  <a:pt x="157" y="152"/>
                  <a:pt x="157" y="154"/>
                </a:cubicBezTo>
                <a:cubicBezTo>
                  <a:pt x="157" y="155"/>
                  <a:pt x="157" y="156"/>
                  <a:pt x="157" y="157"/>
                </a:cubicBezTo>
                <a:cubicBezTo>
                  <a:pt x="157" y="159"/>
                  <a:pt x="158" y="161"/>
                  <a:pt x="161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3" y="162"/>
                  <a:pt x="165" y="160"/>
                  <a:pt x="165" y="158"/>
                </a:cubicBezTo>
                <a:cubicBezTo>
                  <a:pt x="166" y="157"/>
                  <a:pt x="166" y="155"/>
                  <a:pt x="166" y="154"/>
                </a:cubicBezTo>
                <a:cubicBezTo>
                  <a:pt x="166" y="152"/>
                  <a:pt x="166" y="150"/>
                  <a:pt x="165" y="148"/>
                </a:cubicBezTo>
                <a:cubicBezTo>
                  <a:pt x="165" y="146"/>
                  <a:pt x="163" y="144"/>
                  <a:pt x="160" y="145"/>
                </a:cubicBezTo>
                <a:close/>
                <a:moveTo>
                  <a:pt x="140" y="112"/>
                </a:moveTo>
                <a:cubicBezTo>
                  <a:pt x="138" y="110"/>
                  <a:pt x="138" y="107"/>
                  <a:pt x="137" y="105"/>
                </a:cubicBezTo>
                <a:cubicBezTo>
                  <a:pt x="137" y="103"/>
                  <a:pt x="135" y="101"/>
                  <a:pt x="133" y="101"/>
                </a:cubicBezTo>
                <a:cubicBezTo>
                  <a:pt x="130" y="102"/>
                  <a:pt x="129" y="104"/>
                  <a:pt x="129" y="106"/>
                </a:cubicBezTo>
                <a:cubicBezTo>
                  <a:pt x="129" y="109"/>
                  <a:pt x="130" y="113"/>
                  <a:pt x="132" y="116"/>
                </a:cubicBezTo>
                <a:cubicBezTo>
                  <a:pt x="133" y="117"/>
                  <a:pt x="134" y="118"/>
                  <a:pt x="136" y="118"/>
                </a:cubicBezTo>
                <a:cubicBezTo>
                  <a:pt x="137" y="118"/>
                  <a:pt x="137" y="118"/>
                  <a:pt x="138" y="118"/>
                </a:cubicBezTo>
                <a:cubicBezTo>
                  <a:pt x="140" y="116"/>
                  <a:pt x="141" y="114"/>
                  <a:pt x="140" y="112"/>
                </a:cubicBezTo>
                <a:close/>
                <a:moveTo>
                  <a:pt x="126" y="176"/>
                </a:moveTo>
                <a:cubicBezTo>
                  <a:pt x="124" y="176"/>
                  <a:pt x="121" y="177"/>
                  <a:pt x="118" y="177"/>
                </a:cubicBezTo>
                <a:cubicBezTo>
                  <a:pt x="116" y="177"/>
                  <a:pt x="114" y="179"/>
                  <a:pt x="114" y="181"/>
                </a:cubicBezTo>
                <a:cubicBezTo>
                  <a:pt x="114" y="184"/>
                  <a:pt x="116" y="185"/>
                  <a:pt x="118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21" y="185"/>
                  <a:pt x="125" y="185"/>
                  <a:pt x="127" y="184"/>
                </a:cubicBezTo>
                <a:cubicBezTo>
                  <a:pt x="130" y="184"/>
                  <a:pt x="131" y="182"/>
                  <a:pt x="131" y="180"/>
                </a:cubicBezTo>
                <a:cubicBezTo>
                  <a:pt x="131" y="177"/>
                  <a:pt x="129" y="176"/>
                  <a:pt x="126" y="176"/>
                </a:cubicBezTo>
                <a:close/>
                <a:moveTo>
                  <a:pt x="157" y="131"/>
                </a:moveTo>
                <a:cubicBezTo>
                  <a:pt x="155" y="128"/>
                  <a:pt x="153" y="126"/>
                  <a:pt x="151" y="124"/>
                </a:cubicBezTo>
                <a:cubicBezTo>
                  <a:pt x="149" y="122"/>
                  <a:pt x="146" y="122"/>
                  <a:pt x="145" y="124"/>
                </a:cubicBezTo>
                <a:cubicBezTo>
                  <a:pt x="143" y="125"/>
                  <a:pt x="143" y="128"/>
                  <a:pt x="145" y="130"/>
                </a:cubicBezTo>
                <a:cubicBezTo>
                  <a:pt x="147" y="132"/>
                  <a:pt x="149" y="134"/>
                  <a:pt x="150" y="136"/>
                </a:cubicBezTo>
                <a:cubicBezTo>
                  <a:pt x="151" y="137"/>
                  <a:pt x="152" y="138"/>
                  <a:pt x="153" y="138"/>
                </a:cubicBezTo>
                <a:cubicBezTo>
                  <a:pt x="154" y="138"/>
                  <a:pt x="155" y="137"/>
                  <a:pt x="156" y="137"/>
                </a:cubicBezTo>
                <a:cubicBezTo>
                  <a:pt x="158" y="135"/>
                  <a:pt x="158" y="133"/>
                  <a:pt x="157" y="131"/>
                </a:cubicBezTo>
                <a:close/>
                <a:moveTo>
                  <a:pt x="54" y="0"/>
                </a:moveTo>
                <a:cubicBezTo>
                  <a:pt x="24" y="0"/>
                  <a:pt x="0" y="24"/>
                  <a:pt x="0" y="55"/>
                </a:cubicBezTo>
                <a:cubicBezTo>
                  <a:pt x="0" y="100"/>
                  <a:pt x="54" y="143"/>
                  <a:pt x="54" y="143"/>
                </a:cubicBezTo>
                <a:cubicBezTo>
                  <a:pt x="54" y="143"/>
                  <a:pt x="109" y="100"/>
                  <a:pt x="109" y="55"/>
                </a:cubicBezTo>
                <a:cubicBezTo>
                  <a:pt x="109" y="24"/>
                  <a:pt x="85" y="0"/>
                  <a:pt x="54" y="0"/>
                </a:cubicBezTo>
                <a:close/>
                <a:moveTo>
                  <a:pt x="54" y="132"/>
                </a:moveTo>
                <a:cubicBezTo>
                  <a:pt x="49" y="128"/>
                  <a:pt x="41" y="120"/>
                  <a:pt x="33" y="111"/>
                </a:cubicBezTo>
                <a:cubicBezTo>
                  <a:pt x="22" y="97"/>
                  <a:pt x="8" y="76"/>
                  <a:pt x="8" y="55"/>
                </a:cubicBezTo>
                <a:cubicBezTo>
                  <a:pt x="8" y="29"/>
                  <a:pt x="29" y="8"/>
                  <a:pt x="54" y="8"/>
                </a:cubicBezTo>
                <a:cubicBezTo>
                  <a:pt x="80" y="8"/>
                  <a:pt x="101" y="29"/>
                  <a:pt x="101" y="55"/>
                </a:cubicBezTo>
                <a:cubicBezTo>
                  <a:pt x="101" y="87"/>
                  <a:pt x="68" y="120"/>
                  <a:pt x="54" y="1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41"/>
          <p:cNvSpPr/>
          <p:nvPr/>
        </p:nvSpPr>
        <p:spPr>
          <a:xfrm>
            <a:off x="2048480" y="2788191"/>
            <a:ext cx="492423" cy="490966"/>
          </a:xfrm>
          <a:custGeom>
            <a:rect b="b" l="l" r="r" t="t"/>
            <a:pathLst>
              <a:path extrusionOk="0" h="185" w="186">
                <a:moveTo>
                  <a:pt x="110" y="92"/>
                </a:moveTo>
                <a:cubicBezTo>
                  <a:pt x="108" y="90"/>
                  <a:pt x="105" y="89"/>
                  <a:pt x="103" y="88"/>
                </a:cubicBezTo>
                <a:cubicBezTo>
                  <a:pt x="100" y="87"/>
                  <a:pt x="98" y="86"/>
                  <a:pt x="95" y="85"/>
                </a:cubicBezTo>
                <a:cubicBezTo>
                  <a:pt x="95" y="65"/>
                  <a:pt x="95" y="65"/>
                  <a:pt x="95" y="65"/>
                </a:cubicBezTo>
                <a:cubicBezTo>
                  <a:pt x="99" y="65"/>
                  <a:pt x="100" y="66"/>
                  <a:pt x="102" y="68"/>
                </a:cubicBezTo>
                <a:cubicBezTo>
                  <a:pt x="103" y="69"/>
                  <a:pt x="104" y="72"/>
                  <a:pt x="104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2"/>
                  <a:pt x="114" y="69"/>
                  <a:pt x="113" y="67"/>
                </a:cubicBezTo>
                <a:cubicBezTo>
                  <a:pt x="112" y="64"/>
                  <a:pt x="111" y="63"/>
                  <a:pt x="109" y="61"/>
                </a:cubicBezTo>
                <a:cubicBezTo>
                  <a:pt x="107" y="59"/>
                  <a:pt x="105" y="58"/>
                  <a:pt x="102" y="58"/>
                </a:cubicBezTo>
                <a:cubicBezTo>
                  <a:pt x="100" y="57"/>
                  <a:pt x="98" y="56"/>
                  <a:pt x="95" y="56"/>
                </a:cubicBezTo>
                <a:cubicBezTo>
                  <a:pt x="95" y="50"/>
                  <a:pt x="95" y="50"/>
                  <a:pt x="95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6"/>
                  <a:pt x="90" y="56"/>
                  <a:pt x="90" y="56"/>
                </a:cubicBezTo>
                <a:cubicBezTo>
                  <a:pt x="87" y="56"/>
                  <a:pt x="85" y="57"/>
                  <a:pt x="82" y="58"/>
                </a:cubicBezTo>
                <a:cubicBezTo>
                  <a:pt x="80" y="58"/>
                  <a:pt x="78" y="60"/>
                  <a:pt x="76" y="61"/>
                </a:cubicBezTo>
                <a:cubicBezTo>
                  <a:pt x="74" y="63"/>
                  <a:pt x="72" y="65"/>
                  <a:pt x="71" y="67"/>
                </a:cubicBezTo>
                <a:cubicBezTo>
                  <a:pt x="70" y="69"/>
                  <a:pt x="69" y="72"/>
                  <a:pt x="69" y="75"/>
                </a:cubicBezTo>
                <a:cubicBezTo>
                  <a:pt x="69" y="79"/>
                  <a:pt x="70" y="82"/>
                  <a:pt x="71" y="84"/>
                </a:cubicBezTo>
                <a:cubicBezTo>
                  <a:pt x="72" y="86"/>
                  <a:pt x="74" y="88"/>
                  <a:pt x="76" y="90"/>
                </a:cubicBezTo>
                <a:cubicBezTo>
                  <a:pt x="78" y="91"/>
                  <a:pt x="80" y="93"/>
                  <a:pt x="83" y="94"/>
                </a:cubicBezTo>
                <a:cubicBezTo>
                  <a:pt x="85" y="95"/>
                  <a:pt x="87" y="95"/>
                  <a:pt x="90" y="96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85" y="119"/>
                  <a:pt x="83" y="118"/>
                  <a:pt x="81" y="116"/>
                </a:cubicBezTo>
                <a:cubicBezTo>
                  <a:pt x="79" y="113"/>
                  <a:pt x="78" y="110"/>
                  <a:pt x="79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9"/>
                  <a:pt x="68" y="112"/>
                  <a:pt x="69" y="115"/>
                </a:cubicBezTo>
                <a:cubicBezTo>
                  <a:pt x="71" y="118"/>
                  <a:pt x="72" y="120"/>
                  <a:pt x="74" y="122"/>
                </a:cubicBezTo>
                <a:cubicBezTo>
                  <a:pt x="76" y="124"/>
                  <a:pt x="78" y="125"/>
                  <a:pt x="81" y="126"/>
                </a:cubicBezTo>
                <a:cubicBezTo>
                  <a:pt x="84" y="127"/>
                  <a:pt x="86" y="128"/>
                  <a:pt x="90" y="128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8" y="128"/>
                  <a:pt x="100" y="127"/>
                  <a:pt x="103" y="126"/>
                </a:cubicBezTo>
                <a:cubicBezTo>
                  <a:pt x="106" y="125"/>
                  <a:pt x="108" y="124"/>
                  <a:pt x="110" y="122"/>
                </a:cubicBezTo>
                <a:cubicBezTo>
                  <a:pt x="112" y="121"/>
                  <a:pt x="114" y="118"/>
                  <a:pt x="115" y="116"/>
                </a:cubicBezTo>
                <a:cubicBezTo>
                  <a:pt x="116" y="113"/>
                  <a:pt x="116" y="110"/>
                  <a:pt x="116" y="106"/>
                </a:cubicBezTo>
                <a:cubicBezTo>
                  <a:pt x="116" y="103"/>
                  <a:pt x="116" y="100"/>
                  <a:pt x="115" y="98"/>
                </a:cubicBezTo>
                <a:cubicBezTo>
                  <a:pt x="113" y="95"/>
                  <a:pt x="112" y="93"/>
                  <a:pt x="110" y="92"/>
                </a:cubicBezTo>
                <a:close/>
                <a:moveTo>
                  <a:pt x="90" y="84"/>
                </a:moveTo>
                <a:cubicBezTo>
                  <a:pt x="88" y="84"/>
                  <a:pt x="88" y="83"/>
                  <a:pt x="87" y="83"/>
                </a:cubicBezTo>
                <a:cubicBezTo>
                  <a:pt x="85" y="82"/>
                  <a:pt x="84" y="82"/>
                  <a:pt x="83" y="81"/>
                </a:cubicBezTo>
                <a:cubicBezTo>
                  <a:pt x="82" y="80"/>
                  <a:pt x="81" y="79"/>
                  <a:pt x="81" y="78"/>
                </a:cubicBezTo>
                <a:cubicBezTo>
                  <a:pt x="80" y="77"/>
                  <a:pt x="80" y="76"/>
                  <a:pt x="80" y="74"/>
                </a:cubicBezTo>
                <a:cubicBezTo>
                  <a:pt x="80" y="71"/>
                  <a:pt x="81" y="69"/>
                  <a:pt x="83" y="67"/>
                </a:cubicBezTo>
                <a:cubicBezTo>
                  <a:pt x="84" y="66"/>
                  <a:pt x="86" y="65"/>
                  <a:pt x="90" y="65"/>
                </a:cubicBezTo>
                <a:lnTo>
                  <a:pt x="90" y="84"/>
                </a:lnTo>
                <a:close/>
                <a:moveTo>
                  <a:pt x="103" y="116"/>
                </a:moveTo>
                <a:cubicBezTo>
                  <a:pt x="100" y="118"/>
                  <a:pt x="99" y="119"/>
                  <a:pt x="95" y="119"/>
                </a:cubicBezTo>
                <a:cubicBezTo>
                  <a:pt x="95" y="97"/>
                  <a:pt x="95" y="97"/>
                  <a:pt x="95" y="97"/>
                </a:cubicBezTo>
                <a:cubicBezTo>
                  <a:pt x="97" y="97"/>
                  <a:pt x="97" y="98"/>
                  <a:pt x="99" y="98"/>
                </a:cubicBezTo>
                <a:cubicBezTo>
                  <a:pt x="100" y="99"/>
                  <a:pt x="101" y="100"/>
                  <a:pt x="102" y="100"/>
                </a:cubicBezTo>
                <a:cubicBezTo>
                  <a:pt x="103" y="101"/>
                  <a:pt x="104" y="102"/>
                  <a:pt x="105" y="103"/>
                </a:cubicBezTo>
                <a:cubicBezTo>
                  <a:pt x="105" y="105"/>
                  <a:pt x="106" y="106"/>
                  <a:pt x="106" y="108"/>
                </a:cubicBezTo>
                <a:cubicBezTo>
                  <a:pt x="106" y="112"/>
                  <a:pt x="105" y="115"/>
                  <a:pt x="103" y="116"/>
                </a:cubicBezTo>
                <a:close/>
                <a:moveTo>
                  <a:pt x="93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3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41"/>
          <p:cNvSpPr/>
          <p:nvPr/>
        </p:nvSpPr>
        <p:spPr>
          <a:xfrm>
            <a:off x="8132879" y="4363518"/>
            <a:ext cx="490497" cy="354489"/>
          </a:xfrm>
          <a:custGeom>
            <a:rect b="b" l="l" r="r" t="t"/>
            <a:pathLst>
              <a:path extrusionOk="0" h="135" w="186">
                <a:moveTo>
                  <a:pt x="30" y="93"/>
                </a:moveTo>
                <a:cubicBezTo>
                  <a:pt x="106" y="93"/>
                  <a:pt x="106" y="93"/>
                  <a:pt x="106" y="93"/>
                </a:cubicBezTo>
                <a:cubicBezTo>
                  <a:pt x="108" y="93"/>
                  <a:pt x="110" y="91"/>
                  <a:pt x="110" y="89"/>
                </a:cubicBezTo>
                <a:cubicBezTo>
                  <a:pt x="110" y="86"/>
                  <a:pt x="108" y="84"/>
                  <a:pt x="106" y="84"/>
                </a:cubicBezTo>
                <a:cubicBezTo>
                  <a:pt x="30" y="84"/>
                  <a:pt x="30" y="84"/>
                  <a:pt x="30" y="84"/>
                </a:cubicBezTo>
                <a:cubicBezTo>
                  <a:pt x="27" y="84"/>
                  <a:pt x="26" y="86"/>
                  <a:pt x="26" y="89"/>
                </a:cubicBezTo>
                <a:cubicBezTo>
                  <a:pt x="26" y="91"/>
                  <a:pt x="27" y="93"/>
                  <a:pt x="30" y="93"/>
                </a:cubicBezTo>
                <a:close/>
                <a:moveTo>
                  <a:pt x="139" y="110"/>
                </a:moveTo>
                <a:cubicBezTo>
                  <a:pt x="156" y="110"/>
                  <a:pt x="156" y="110"/>
                  <a:pt x="156" y="110"/>
                </a:cubicBezTo>
                <a:cubicBezTo>
                  <a:pt x="159" y="110"/>
                  <a:pt x="161" y="108"/>
                  <a:pt x="161" y="105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1" y="86"/>
                  <a:pt x="159" y="84"/>
                  <a:pt x="156" y="84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7" y="84"/>
                  <a:pt x="135" y="86"/>
                  <a:pt x="135" y="89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08"/>
                  <a:pt x="137" y="110"/>
                  <a:pt x="139" y="110"/>
                </a:cubicBezTo>
                <a:close/>
                <a:moveTo>
                  <a:pt x="17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82" y="135"/>
                  <a:pt x="186" y="131"/>
                  <a:pt x="186" y="126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4"/>
                  <a:pt x="182" y="0"/>
                  <a:pt x="177" y="0"/>
                </a:cubicBezTo>
                <a:close/>
                <a:moveTo>
                  <a:pt x="177" y="126"/>
                </a:moveTo>
                <a:cubicBezTo>
                  <a:pt x="9" y="126"/>
                  <a:pt x="9" y="126"/>
                  <a:pt x="9" y="126"/>
                </a:cubicBezTo>
                <a:cubicBezTo>
                  <a:pt x="9" y="59"/>
                  <a:pt x="9" y="59"/>
                  <a:pt x="9" y="59"/>
                </a:cubicBezTo>
                <a:cubicBezTo>
                  <a:pt x="177" y="59"/>
                  <a:pt x="177" y="59"/>
                  <a:pt x="177" y="59"/>
                </a:cubicBezTo>
                <a:lnTo>
                  <a:pt x="177" y="126"/>
                </a:lnTo>
                <a:close/>
                <a:moveTo>
                  <a:pt x="177" y="25"/>
                </a:moveTo>
                <a:cubicBezTo>
                  <a:pt x="9" y="25"/>
                  <a:pt x="9" y="25"/>
                  <a:pt x="9" y="25"/>
                </a:cubicBezTo>
                <a:cubicBezTo>
                  <a:pt x="9" y="8"/>
                  <a:pt x="9" y="8"/>
                  <a:pt x="9" y="8"/>
                </a:cubicBezTo>
                <a:cubicBezTo>
                  <a:pt x="177" y="8"/>
                  <a:pt x="177" y="8"/>
                  <a:pt x="177" y="8"/>
                </a:cubicBezTo>
                <a:lnTo>
                  <a:pt x="177" y="25"/>
                </a:lnTo>
                <a:close/>
                <a:moveTo>
                  <a:pt x="30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91" y="110"/>
                  <a:pt x="93" y="108"/>
                  <a:pt x="93" y="105"/>
                </a:cubicBezTo>
                <a:cubicBezTo>
                  <a:pt x="93" y="103"/>
                  <a:pt x="91" y="101"/>
                  <a:pt x="89" y="101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7" y="101"/>
                  <a:pt x="26" y="103"/>
                  <a:pt x="26" y="105"/>
                </a:cubicBezTo>
                <a:cubicBezTo>
                  <a:pt x="26" y="108"/>
                  <a:pt x="27" y="110"/>
                  <a:pt x="30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7" name="Google Shape;737;p41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Pricing Tools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2"/>
          <p:cNvSpPr/>
          <p:nvPr/>
        </p:nvSpPr>
        <p:spPr>
          <a:xfrm>
            <a:off x="1521458" y="1594566"/>
            <a:ext cx="6094454" cy="4661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503975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GAINED DESPITE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HIGHER PRICES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4" name="Google Shape;744;p42"/>
          <p:cNvSpPr/>
          <p:nvPr/>
        </p:nvSpPr>
        <p:spPr>
          <a:xfrm flipH="1">
            <a:off x="4571153" y="2271750"/>
            <a:ext cx="3634468" cy="72000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Deal line up with customer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requirements.</a:t>
            </a:r>
            <a:endParaRPr/>
          </a:p>
        </p:txBody>
      </p:sp>
      <p:sp>
        <p:nvSpPr>
          <p:cNvPr id="745" name="Google Shape;745;p42"/>
          <p:cNvSpPr/>
          <p:nvPr/>
        </p:nvSpPr>
        <p:spPr>
          <a:xfrm flipH="1">
            <a:off x="4571153" y="3123786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Identity and communicate</a:t>
            </a:r>
            <a:endParaRPr/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distinguishing features.</a:t>
            </a:r>
            <a:endParaRPr/>
          </a:p>
        </p:txBody>
      </p:sp>
      <p:sp>
        <p:nvSpPr>
          <p:cNvPr id="746" name="Google Shape;746;p42"/>
          <p:cNvSpPr/>
          <p:nvPr/>
        </p:nvSpPr>
        <p:spPr>
          <a:xfrm flipH="1">
            <a:off x="4571153" y="3975821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underestimate the marketing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costs especially for complex products.</a:t>
            </a:r>
            <a:endParaRPr/>
          </a:p>
        </p:txBody>
      </p:sp>
      <p:sp>
        <p:nvSpPr>
          <p:cNvPr id="747" name="Google Shape;747;p42"/>
          <p:cNvSpPr/>
          <p:nvPr/>
        </p:nvSpPr>
        <p:spPr>
          <a:xfrm flipH="1">
            <a:off x="4571152" y="4827857"/>
            <a:ext cx="3634468" cy="720000"/>
          </a:xfrm>
          <a:prstGeom prst="homePlat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0" lIns="792000" spcFirstLastPara="1" rIns="36000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Price thresholds must be taken</a:t>
            </a:r>
            <a:b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into accounts.</a:t>
            </a:r>
            <a:endParaRPr/>
          </a:p>
        </p:txBody>
      </p:sp>
      <p:sp>
        <p:nvSpPr>
          <p:cNvPr id="748" name="Google Shape;748;p42"/>
          <p:cNvSpPr/>
          <p:nvPr/>
        </p:nvSpPr>
        <p:spPr>
          <a:xfrm flipH="1">
            <a:off x="7671503" y="2271749"/>
            <a:ext cx="3065698" cy="720001"/>
          </a:xfrm>
          <a:prstGeom prst="homePlate">
            <a:avLst>
              <a:gd fmla="val 3968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 need assessment has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be account.</a:t>
            </a:r>
            <a:endParaRPr/>
          </a:p>
        </p:txBody>
      </p:sp>
      <p:sp>
        <p:nvSpPr>
          <p:cNvPr id="749" name="Google Shape;749;p42"/>
          <p:cNvSpPr/>
          <p:nvPr/>
        </p:nvSpPr>
        <p:spPr>
          <a:xfrm flipH="1">
            <a:off x="7671503" y="3122273"/>
            <a:ext cx="3065698" cy="720001"/>
          </a:xfrm>
          <a:prstGeom prst="homePlate">
            <a:avLst>
              <a:gd fmla="val 381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 product exchangeability.</a:t>
            </a:r>
            <a:endParaRPr/>
          </a:p>
        </p:txBody>
      </p:sp>
      <p:sp>
        <p:nvSpPr>
          <p:cNvPr id="750" name="Google Shape;750;p42"/>
          <p:cNvSpPr/>
          <p:nvPr/>
        </p:nvSpPr>
        <p:spPr>
          <a:xfrm flipH="1">
            <a:off x="7671503" y="3975821"/>
            <a:ext cx="3065698" cy="720001"/>
          </a:xfrm>
          <a:prstGeom prst="homePlate">
            <a:avLst>
              <a:gd fmla="val 381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Calculate and consider all costs</a:t>
            </a:r>
            <a:b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exactly.</a:t>
            </a:r>
            <a:endParaRPr/>
          </a:p>
        </p:txBody>
      </p:sp>
      <p:sp>
        <p:nvSpPr>
          <p:cNvPr id="751" name="Google Shape;751;p42"/>
          <p:cNvSpPr/>
          <p:nvPr/>
        </p:nvSpPr>
        <p:spPr>
          <a:xfrm flipH="1">
            <a:off x="7671503" y="4827856"/>
            <a:ext cx="3065698" cy="720001"/>
          </a:xfrm>
          <a:prstGeom prst="homePlate">
            <a:avLst>
              <a:gd fmla="val 3651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view the price as rational.</a:t>
            </a:r>
            <a:endParaRPr/>
          </a:p>
        </p:txBody>
      </p:sp>
      <p:grpSp>
        <p:nvGrpSpPr>
          <p:cNvPr id="752" name="Google Shape;752;p42"/>
          <p:cNvGrpSpPr/>
          <p:nvPr/>
        </p:nvGrpSpPr>
        <p:grpSpPr>
          <a:xfrm rot="-5400000">
            <a:off x="4796006" y="4157257"/>
            <a:ext cx="216108" cy="377006"/>
            <a:chOff x="3774" y="2550"/>
            <a:chExt cx="274" cy="478"/>
          </a:xfrm>
        </p:grpSpPr>
        <p:sp>
          <p:nvSpPr>
            <p:cNvPr id="753" name="Google Shape;753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56" name="Google Shape;756;p42"/>
          <p:cNvGrpSpPr/>
          <p:nvPr/>
        </p:nvGrpSpPr>
        <p:grpSpPr>
          <a:xfrm rot="-5400000">
            <a:off x="4790137" y="3305200"/>
            <a:ext cx="216108" cy="377006"/>
            <a:chOff x="3774" y="2550"/>
            <a:chExt cx="274" cy="478"/>
          </a:xfrm>
        </p:grpSpPr>
        <p:sp>
          <p:nvSpPr>
            <p:cNvPr id="757" name="Google Shape;757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0" name="Google Shape;760;p42"/>
          <p:cNvGrpSpPr/>
          <p:nvPr/>
        </p:nvGrpSpPr>
        <p:grpSpPr>
          <a:xfrm rot="-5400000">
            <a:off x="4790137" y="2443246"/>
            <a:ext cx="216108" cy="377006"/>
            <a:chOff x="3774" y="2550"/>
            <a:chExt cx="274" cy="478"/>
          </a:xfrm>
        </p:grpSpPr>
        <p:sp>
          <p:nvSpPr>
            <p:cNvPr id="761" name="Google Shape;761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64" name="Google Shape;764;p42"/>
          <p:cNvGrpSpPr/>
          <p:nvPr/>
        </p:nvGrpSpPr>
        <p:grpSpPr>
          <a:xfrm rot="-5400000">
            <a:off x="4790137" y="4999354"/>
            <a:ext cx="216108" cy="377006"/>
            <a:chOff x="3774" y="2550"/>
            <a:chExt cx="274" cy="478"/>
          </a:xfrm>
        </p:grpSpPr>
        <p:sp>
          <p:nvSpPr>
            <p:cNvPr id="765" name="Google Shape;765;p42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68" name="Google Shape;768;p4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Implementation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/>
          <p:nvPr/>
        </p:nvSpPr>
        <p:spPr>
          <a:xfrm>
            <a:off x="4236682" y="1435105"/>
            <a:ext cx="3718635" cy="4288622"/>
          </a:xfrm>
          <a:custGeom>
            <a:rect b="b" l="l" r="r" t="t"/>
            <a:pathLst>
              <a:path extrusionOk="0" h="2814" w="2440">
                <a:moveTo>
                  <a:pt x="1220" y="0"/>
                </a:moveTo>
                <a:lnTo>
                  <a:pt x="0" y="703"/>
                </a:lnTo>
                <a:lnTo>
                  <a:pt x="0" y="2110"/>
                </a:lnTo>
                <a:lnTo>
                  <a:pt x="1220" y="2814"/>
                </a:lnTo>
                <a:lnTo>
                  <a:pt x="2440" y="2110"/>
                </a:lnTo>
                <a:lnTo>
                  <a:pt x="2440" y="703"/>
                </a:lnTo>
                <a:lnTo>
                  <a:pt x="1220" y="0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4433327" y="1671276"/>
            <a:ext cx="3309069" cy="3816279"/>
          </a:xfrm>
          <a:custGeom>
            <a:rect b="b" l="l" r="r" t="t"/>
            <a:pathLst>
              <a:path extrusionOk="0" h="2814" w="2440">
                <a:moveTo>
                  <a:pt x="1220" y="0"/>
                </a:moveTo>
                <a:lnTo>
                  <a:pt x="0" y="703"/>
                </a:lnTo>
                <a:lnTo>
                  <a:pt x="0" y="2110"/>
                </a:lnTo>
                <a:lnTo>
                  <a:pt x="1220" y="2814"/>
                </a:lnTo>
                <a:lnTo>
                  <a:pt x="2440" y="2110"/>
                </a:lnTo>
                <a:lnTo>
                  <a:pt x="2440" y="703"/>
                </a:lnTo>
                <a:lnTo>
                  <a:pt x="122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697782" y="1977772"/>
            <a:ext cx="2780160" cy="3206000"/>
          </a:xfrm>
          <a:custGeom>
            <a:rect b="b" l="l" r="r" t="t"/>
            <a:pathLst>
              <a:path extrusionOk="0" h="2364" w="2050">
                <a:moveTo>
                  <a:pt x="1025" y="0"/>
                </a:moveTo>
                <a:lnTo>
                  <a:pt x="0" y="589"/>
                </a:lnTo>
                <a:lnTo>
                  <a:pt x="0" y="1773"/>
                </a:lnTo>
                <a:lnTo>
                  <a:pt x="1025" y="2364"/>
                </a:lnTo>
                <a:lnTo>
                  <a:pt x="2050" y="1773"/>
                </a:lnTo>
                <a:lnTo>
                  <a:pt x="2050" y="589"/>
                </a:lnTo>
                <a:lnTo>
                  <a:pt x="102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4795317" y="2077540"/>
            <a:ext cx="2598542" cy="2999493"/>
          </a:xfrm>
          <a:custGeom>
            <a:rect b="b" l="l" r="r" t="t"/>
            <a:pathLst>
              <a:path extrusionOk="0" h="1960" w="1698">
                <a:moveTo>
                  <a:pt x="849" y="0"/>
                </a:moveTo>
                <a:lnTo>
                  <a:pt x="0" y="489"/>
                </a:lnTo>
                <a:lnTo>
                  <a:pt x="0" y="1471"/>
                </a:lnTo>
                <a:lnTo>
                  <a:pt x="849" y="1960"/>
                </a:lnTo>
                <a:lnTo>
                  <a:pt x="1698" y="1471"/>
                </a:lnTo>
                <a:lnTo>
                  <a:pt x="1698" y="489"/>
                </a:lnTo>
                <a:lnTo>
                  <a:pt x="849" y="0"/>
                </a:lnTo>
                <a:close/>
              </a:path>
            </a:pathLst>
          </a:cu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936469" y="2251719"/>
            <a:ext cx="2302787" cy="2658105"/>
          </a:xfrm>
          <a:custGeom>
            <a:rect b="b" l="l" r="r" t="t"/>
            <a:pathLst>
              <a:path extrusionOk="0" h="1960" w="1698">
                <a:moveTo>
                  <a:pt x="849" y="0"/>
                </a:moveTo>
                <a:lnTo>
                  <a:pt x="0" y="489"/>
                </a:lnTo>
                <a:lnTo>
                  <a:pt x="0" y="1471"/>
                </a:lnTo>
                <a:lnTo>
                  <a:pt x="849" y="1960"/>
                </a:lnTo>
                <a:lnTo>
                  <a:pt x="1698" y="1471"/>
                </a:lnTo>
                <a:lnTo>
                  <a:pt x="1698" y="489"/>
                </a:lnTo>
                <a:lnTo>
                  <a:pt x="849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233471" y="2593476"/>
            <a:ext cx="1708782" cy="1974592"/>
          </a:xfrm>
          <a:custGeom>
            <a:rect b="b" l="l" r="r" t="t"/>
            <a:pathLst>
              <a:path extrusionOk="0" h="1456" w="1260">
                <a:moveTo>
                  <a:pt x="630" y="1456"/>
                </a:moveTo>
                <a:lnTo>
                  <a:pt x="0" y="1090"/>
                </a:lnTo>
                <a:lnTo>
                  <a:pt x="0" y="363"/>
                </a:lnTo>
                <a:lnTo>
                  <a:pt x="630" y="0"/>
                </a:lnTo>
                <a:lnTo>
                  <a:pt x="1260" y="363"/>
                </a:lnTo>
                <a:lnTo>
                  <a:pt x="1260" y="1090"/>
                </a:lnTo>
                <a:lnTo>
                  <a:pt x="630" y="1456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5233471" y="2593476"/>
            <a:ext cx="1708782" cy="724198"/>
          </a:xfrm>
          <a:custGeom>
            <a:rect b="b" l="l" r="r" t="t"/>
            <a:pathLst>
              <a:path extrusionOk="0" h="534" w="1260">
                <a:moveTo>
                  <a:pt x="630" y="0"/>
                </a:moveTo>
                <a:lnTo>
                  <a:pt x="0" y="363"/>
                </a:lnTo>
                <a:lnTo>
                  <a:pt x="295" y="534"/>
                </a:lnTo>
                <a:lnTo>
                  <a:pt x="295" y="534"/>
                </a:lnTo>
                <a:lnTo>
                  <a:pt x="630" y="339"/>
                </a:lnTo>
                <a:lnTo>
                  <a:pt x="965" y="534"/>
                </a:lnTo>
                <a:lnTo>
                  <a:pt x="1260" y="363"/>
                </a:lnTo>
                <a:lnTo>
                  <a:pt x="63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6087862" y="3085768"/>
            <a:ext cx="854391" cy="1482301"/>
          </a:xfrm>
          <a:custGeom>
            <a:rect b="b" l="l" r="r" t="t"/>
            <a:pathLst>
              <a:path extrusionOk="0" h="1093" w="630">
                <a:moveTo>
                  <a:pt x="630" y="0"/>
                </a:moveTo>
                <a:lnTo>
                  <a:pt x="335" y="171"/>
                </a:lnTo>
                <a:lnTo>
                  <a:pt x="335" y="171"/>
                </a:lnTo>
                <a:lnTo>
                  <a:pt x="335" y="559"/>
                </a:lnTo>
                <a:lnTo>
                  <a:pt x="0" y="751"/>
                </a:lnTo>
                <a:lnTo>
                  <a:pt x="0" y="1093"/>
                </a:lnTo>
                <a:lnTo>
                  <a:pt x="630" y="727"/>
                </a:lnTo>
                <a:lnTo>
                  <a:pt x="630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6542181" y="3085768"/>
            <a:ext cx="400072" cy="231907"/>
          </a:xfrm>
          <a:custGeom>
            <a:rect b="b" l="l" r="r" t="t"/>
            <a:pathLst>
              <a:path extrusionOk="0" h="171" w="295">
                <a:moveTo>
                  <a:pt x="295" y="0"/>
                </a:moveTo>
                <a:lnTo>
                  <a:pt x="0" y="171"/>
                </a:lnTo>
                <a:lnTo>
                  <a:pt x="0" y="171"/>
                </a:lnTo>
                <a:lnTo>
                  <a:pt x="295" y="0"/>
                </a:lnTo>
                <a:close/>
              </a:path>
            </a:pathLst>
          </a:custGeom>
          <a:solidFill>
            <a:srgbClr val="8DDCE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6542181" y="3085768"/>
            <a:ext cx="400072" cy="231907"/>
          </a:xfrm>
          <a:custGeom>
            <a:rect b="b" l="l" r="r" t="t"/>
            <a:pathLst>
              <a:path extrusionOk="0" h="171" w="295">
                <a:moveTo>
                  <a:pt x="295" y="0"/>
                </a:moveTo>
                <a:lnTo>
                  <a:pt x="0" y="171"/>
                </a:lnTo>
                <a:lnTo>
                  <a:pt x="0" y="171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5633543" y="3053220"/>
            <a:ext cx="908638" cy="1051037"/>
          </a:xfrm>
          <a:custGeom>
            <a:rect b="b" l="l" r="r" t="t"/>
            <a:pathLst>
              <a:path extrusionOk="0" h="775" w="670">
                <a:moveTo>
                  <a:pt x="335" y="775"/>
                </a:moveTo>
                <a:lnTo>
                  <a:pt x="0" y="583"/>
                </a:lnTo>
                <a:lnTo>
                  <a:pt x="0" y="195"/>
                </a:lnTo>
                <a:lnTo>
                  <a:pt x="335" y="0"/>
                </a:lnTo>
                <a:lnTo>
                  <a:pt x="670" y="195"/>
                </a:lnTo>
                <a:lnTo>
                  <a:pt x="670" y="583"/>
                </a:lnTo>
                <a:lnTo>
                  <a:pt x="335" y="775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5633543" y="3053220"/>
            <a:ext cx="908638" cy="526196"/>
          </a:xfrm>
          <a:custGeom>
            <a:rect b="b" l="l" r="r" t="t"/>
            <a:pathLst>
              <a:path extrusionOk="0" h="388" w="670">
                <a:moveTo>
                  <a:pt x="335" y="0"/>
                </a:moveTo>
                <a:lnTo>
                  <a:pt x="0" y="195"/>
                </a:lnTo>
                <a:lnTo>
                  <a:pt x="335" y="388"/>
                </a:lnTo>
                <a:lnTo>
                  <a:pt x="670" y="195"/>
                </a:lnTo>
                <a:lnTo>
                  <a:pt x="33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3" name="Google Shape;193;p25"/>
          <p:cNvGrpSpPr/>
          <p:nvPr/>
        </p:nvGrpSpPr>
        <p:grpSpPr>
          <a:xfrm>
            <a:off x="5233471" y="2593476"/>
            <a:ext cx="1708782" cy="1974593"/>
            <a:chOff x="5233471" y="2593476"/>
            <a:chExt cx="1708782" cy="1974593"/>
          </a:xfrm>
        </p:grpSpPr>
        <p:sp>
          <p:nvSpPr>
            <p:cNvPr id="194" name="Google Shape;194;p25"/>
            <p:cNvSpPr/>
            <p:nvPr/>
          </p:nvSpPr>
          <p:spPr>
            <a:xfrm>
              <a:off x="5233471" y="2593476"/>
              <a:ext cx="1708782" cy="1974592"/>
            </a:xfrm>
            <a:custGeom>
              <a:rect b="b" l="l" r="r" t="t"/>
              <a:pathLst>
                <a:path extrusionOk="0" h="1456" w="1260">
                  <a:moveTo>
                    <a:pt x="630" y="1456"/>
                  </a:moveTo>
                  <a:lnTo>
                    <a:pt x="0" y="1090"/>
                  </a:lnTo>
                  <a:lnTo>
                    <a:pt x="0" y="363"/>
                  </a:lnTo>
                  <a:lnTo>
                    <a:pt x="630" y="0"/>
                  </a:lnTo>
                  <a:lnTo>
                    <a:pt x="1260" y="363"/>
                  </a:lnTo>
                  <a:lnTo>
                    <a:pt x="1260" y="1090"/>
                  </a:lnTo>
                  <a:lnTo>
                    <a:pt x="630" y="14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5233471" y="2593476"/>
              <a:ext cx="1708782" cy="724198"/>
            </a:xfrm>
            <a:custGeom>
              <a:rect b="b" l="l" r="r" t="t"/>
              <a:pathLst>
                <a:path extrusionOk="0" h="534" w="1260">
                  <a:moveTo>
                    <a:pt x="630" y="0"/>
                  </a:moveTo>
                  <a:lnTo>
                    <a:pt x="0" y="363"/>
                  </a:lnTo>
                  <a:lnTo>
                    <a:pt x="295" y="534"/>
                  </a:lnTo>
                  <a:lnTo>
                    <a:pt x="295" y="534"/>
                  </a:lnTo>
                  <a:lnTo>
                    <a:pt x="630" y="339"/>
                  </a:lnTo>
                  <a:lnTo>
                    <a:pt x="965" y="534"/>
                  </a:lnTo>
                  <a:lnTo>
                    <a:pt x="1260" y="36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6087862" y="3085768"/>
              <a:ext cx="854391" cy="1482301"/>
            </a:xfrm>
            <a:custGeom>
              <a:rect b="b" l="l" r="r" t="t"/>
              <a:pathLst>
                <a:path extrusionOk="0" h="1093" w="630">
                  <a:moveTo>
                    <a:pt x="630" y="0"/>
                  </a:moveTo>
                  <a:lnTo>
                    <a:pt x="335" y="171"/>
                  </a:lnTo>
                  <a:lnTo>
                    <a:pt x="335" y="171"/>
                  </a:lnTo>
                  <a:lnTo>
                    <a:pt x="335" y="559"/>
                  </a:lnTo>
                  <a:lnTo>
                    <a:pt x="0" y="751"/>
                  </a:lnTo>
                  <a:lnTo>
                    <a:pt x="0" y="1093"/>
                  </a:lnTo>
                  <a:lnTo>
                    <a:pt x="630" y="72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7" name="Google Shape;197;p25"/>
          <p:cNvGrpSpPr/>
          <p:nvPr/>
        </p:nvGrpSpPr>
        <p:grpSpPr>
          <a:xfrm>
            <a:off x="5633543" y="3053220"/>
            <a:ext cx="908638" cy="1051037"/>
            <a:chOff x="5564188" y="2811463"/>
            <a:chExt cx="1063625" cy="1230313"/>
          </a:xfrm>
        </p:grpSpPr>
        <p:sp>
          <p:nvSpPr>
            <p:cNvPr id="198" name="Google Shape;198;p25"/>
            <p:cNvSpPr/>
            <p:nvPr/>
          </p:nvSpPr>
          <p:spPr>
            <a:xfrm>
              <a:off x="5564188" y="2811463"/>
              <a:ext cx="1063625" cy="1230313"/>
            </a:xfrm>
            <a:custGeom>
              <a:rect b="b" l="l" r="r" t="t"/>
              <a:pathLst>
                <a:path extrusionOk="0" h="775" w="670">
                  <a:moveTo>
                    <a:pt x="335" y="775"/>
                  </a:moveTo>
                  <a:lnTo>
                    <a:pt x="0" y="583"/>
                  </a:lnTo>
                  <a:lnTo>
                    <a:pt x="0" y="195"/>
                  </a:lnTo>
                  <a:lnTo>
                    <a:pt x="335" y="0"/>
                  </a:lnTo>
                  <a:lnTo>
                    <a:pt x="670" y="195"/>
                  </a:lnTo>
                  <a:lnTo>
                    <a:pt x="670" y="583"/>
                  </a:lnTo>
                  <a:lnTo>
                    <a:pt x="335" y="77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5564188" y="2811463"/>
              <a:ext cx="1063625" cy="615950"/>
            </a:xfrm>
            <a:custGeom>
              <a:rect b="b" l="l" r="r" t="t"/>
              <a:pathLst>
                <a:path extrusionOk="0" h="388" w="670">
                  <a:moveTo>
                    <a:pt x="335" y="0"/>
                  </a:moveTo>
                  <a:lnTo>
                    <a:pt x="0" y="195"/>
                  </a:lnTo>
                  <a:lnTo>
                    <a:pt x="335" y="388"/>
                  </a:lnTo>
                  <a:lnTo>
                    <a:pt x="670" y="1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6096000" y="3121025"/>
              <a:ext cx="531813" cy="920750"/>
            </a:xfrm>
            <a:custGeom>
              <a:rect b="b" l="l" r="r" t="t"/>
              <a:pathLst>
                <a:path extrusionOk="0" h="580" w="335">
                  <a:moveTo>
                    <a:pt x="335" y="0"/>
                  </a:moveTo>
                  <a:lnTo>
                    <a:pt x="0" y="193"/>
                  </a:lnTo>
                  <a:lnTo>
                    <a:pt x="0" y="580"/>
                  </a:lnTo>
                  <a:lnTo>
                    <a:pt x="335" y="38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01" name="Google Shape;201;p25"/>
          <p:cNvSpPr/>
          <p:nvPr/>
        </p:nvSpPr>
        <p:spPr>
          <a:xfrm>
            <a:off x="6087862" y="3317674"/>
            <a:ext cx="454319" cy="786582"/>
          </a:xfrm>
          <a:custGeom>
            <a:rect b="b" l="l" r="r" t="t"/>
            <a:pathLst>
              <a:path extrusionOk="0" h="580" w="335">
                <a:moveTo>
                  <a:pt x="335" y="0"/>
                </a:moveTo>
                <a:lnTo>
                  <a:pt x="0" y="193"/>
                </a:lnTo>
                <a:lnTo>
                  <a:pt x="0" y="580"/>
                </a:lnTo>
                <a:lnTo>
                  <a:pt x="335" y="388"/>
                </a:lnTo>
                <a:lnTo>
                  <a:pt x="335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4236648" y="2484981"/>
            <a:ext cx="3718679" cy="2210566"/>
            <a:chOff x="3929023" y="2146299"/>
            <a:chExt cx="4352977" cy="2587624"/>
          </a:xfrm>
        </p:grpSpPr>
        <p:grpSp>
          <p:nvGrpSpPr>
            <p:cNvPr id="203" name="Google Shape;203;p25"/>
            <p:cNvGrpSpPr/>
            <p:nvPr/>
          </p:nvGrpSpPr>
          <p:grpSpPr>
            <a:xfrm>
              <a:off x="6095999" y="2146299"/>
              <a:ext cx="1133476" cy="2587624"/>
              <a:chOff x="6095999" y="2157413"/>
              <a:chExt cx="1133476" cy="2587624"/>
            </a:xfrm>
          </p:grpSpPr>
          <p:cxnSp>
            <p:nvCxnSpPr>
              <p:cNvPr id="204" name="Google Shape;204;p25"/>
              <p:cNvCxnSpPr/>
              <p:nvPr/>
            </p:nvCxnSpPr>
            <p:spPr>
              <a:xfrm>
                <a:off x="6096000" y="2157413"/>
                <a:ext cx="1133475" cy="611981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25"/>
              <p:cNvCxnSpPr/>
              <p:nvPr/>
            </p:nvCxnSpPr>
            <p:spPr>
              <a:xfrm>
                <a:off x="7226300" y="2769394"/>
                <a:ext cx="0" cy="1307306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25"/>
              <p:cNvCxnSpPr/>
              <p:nvPr/>
            </p:nvCxnSpPr>
            <p:spPr>
              <a:xfrm flipH="1">
                <a:off x="6095999" y="4076700"/>
                <a:ext cx="1130301" cy="668337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7" name="Google Shape;207;p25"/>
            <p:cNvGrpSpPr/>
            <p:nvPr/>
          </p:nvGrpSpPr>
          <p:grpSpPr>
            <a:xfrm flipH="1">
              <a:off x="4962523" y="2146299"/>
              <a:ext cx="1133476" cy="2587624"/>
              <a:chOff x="6095999" y="2157413"/>
              <a:chExt cx="1133476" cy="2587624"/>
            </a:xfrm>
          </p:grpSpPr>
          <p:cxnSp>
            <p:nvCxnSpPr>
              <p:cNvPr id="208" name="Google Shape;208;p25"/>
              <p:cNvCxnSpPr/>
              <p:nvPr/>
            </p:nvCxnSpPr>
            <p:spPr>
              <a:xfrm>
                <a:off x="6096000" y="2157413"/>
                <a:ext cx="1133475" cy="611981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5"/>
              <p:cNvCxnSpPr/>
              <p:nvPr/>
            </p:nvCxnSpPr>
            <p:spPr>
              <a:xfrm>
                <a:off x="7226300" y="2769394"/>
                <a:ext cx="0" cy="1307306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25"/>
              <p:cNvCxnSpPr/>
              <p:nvPr/>
            </p:nvCxnSpPr>
            <p:spPr>
              <a:xfrm flipH="1">
                <a:off x="6095999" y="4076700"/>
                <a:ext cx="1130301" cy="668337"/>
              </a:xfrm>
              <a:prstGeom prst="straightConnector1">
                <a:avLst/>
              </a:prstGeom>
              <a:noFill/>
              <a:ln cap="rnd" cmpd="sng" w="38100">
                <a:solidFill>
                  <a:srgbClr val="F9F9F9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211" name="Google Shape;211;p25"/>
            <p:cNvCxnSpPr>
              <a:endCxn id="181" idx="5"/>
            </p:cNvCxnSpPr>
            <p:nvPr/>
          </p:nvCxnSpPr>
          <p:spPr>
            <a:xfrm flipH="1" rot="10800000">
              <a:off x="7226300" y="2171480"/>
              <a:ext cx="1055700" cy="5868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2" name="Google Shape;212;p25"/>
            <p:cNvCxnSpPr>
              <a:endCxn id="181" idx="4"/>
            </p:cNvCxnSpPr>
            <p:nvPr/>
          </p:nvCxnSpPr>
          <p:spPr>
            <a:xfrm>
              <a:off x="7229477" y="4065587"/>
              <a:ext cx="1052400" cy="6159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3" name="Google Shape;213;p25"/>
            <p:cNvCxnSpPr>
              <a:endCxn id="181" idx="2"/>
            </p:cNvCxnSpPr>
            <p:nvPr/>
          </p:nvCxnSpPr>
          <p:spPr>
            <a:xfrm flipH="1">
              <a:off x="3929023" y="4065585"/>
              <a:ext cx="1033500" cy="6159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25"/>
            <p:cNvCxnSpPr>
              <a:endCxn id="181" idx="1"/>
            </p:cNvCxnSpPr>
            <p:nvPr/>
          </p:nvCxnSpPr>
          <p:spPr>
            <a:xfrm rot="10800000">
              <a:off x="3929023" y="2171481"/>
              <a:ext cx="1033500" cy="586800"/>
            </a:xfrm>
            <a:prstGeom prst="straightConnector1">
              <a:avLst/>
            </a:prstGeom>
            <a:noFill/>
            <a:ln cap="rnd" cmpd="sng" w="38100">
              <a:solidFill>
                <a:srgbClr val="F9F9F9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215" name="Google Shape;215;p25"/>
          <p:cNvCxnSpPr/>
          <p:nvPr/>
        </p:nvCxnSpPr>
        <p:spPr>
          <a:xfrm>
            <a:off x="8393454" y="2163926"/>
            <a:ext cx="0" cy="365760"/>
          </a:xfrm>
          <a:prstGeom prst="straightConnector1">
            <a:avLst/>
          </a:prstGeom>
          <a:noFill/>
          <a:ln cap="flat" cmpd="sng" w="508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25"/>
          <p:cNvCxnSpPr/>
          <p:nvPr/>
        </p:nvCxnSpPr>
        <p:spPr>
          <a:xfrm>
            <a:off x="8393454" y="4871856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25"/>
          <p:cNvCxnSpPr/>
          <p:nvPr/>
        </p:nvCxnSpPr>
        <p:spPr>
          <a:xfrm>
            <a:off x="3821728" y="2176286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25"/>
          <p:cNvCxnSpPr/>
          <p:nvPr/>
        </p:nvCxnSpPr>
        <p:spPr>
          <a:xfrm>
            <a:off x="3822870" y="4874901"/>
            <a:ext cx="0" cy="365760"/>
          </a:xfrm>
          <a:prstGeom prst="straightConnector1">
            <a:avLst/>
          </a:prstGeom>
          <a:noFill/>
          <a:ln cap="flat" cmpd="sng" w="508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25"/>
          <p:cNvSpPr txBox="1"/>
          <p:nvPr/>
        </p:nvSpPr>
        <p:spPr>
          <a:xfrm>
            <a:off x="8561874" y="2473317"/>
            <a:ext cx="2194353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Product policy  is concerned with defining the type, volume and timing of products a company offers for sale.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8561875" y="2165767"/>
            <a:ext cx="186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PRODUCT POLICY</a:t>
            </a:r>
            <a:endParaRPr b="1" sz="1000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8561875" y="5183775"/>
            <a:ext cx="2734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The purpose of the communication policy is to ensure that the company information disclosed to the investing public.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8561875" y="4873697"/>
            <a:ext cx="2483112" cy="21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COMMUNICATION POLICY</a:t>
            </a:r>
            <a:endParaRPr b="1" sz="10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022697" y="5183772"/>
            <a:ext cx="2629071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This or sales policy concerns the channels selected to transfer ownership and transport a product from its producer to its consumer.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1885726" y="4876742"/>
            <a:ext cx="1766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DISTRIBUTION POLICY</a:t>
            </a:r>
            <a:endParaRPr b="1" sz="10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275356" y="2473317"/>
            <a:ext cx="2376412" cy="598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 price fixing decision-making method for products/services. A marketing strategy (as part of the marketing mix).</a:t>
            </a:r>
            <a:endParaRPr/>
          </a:p>
        </p:txBody>
      </p:sp>
      <p:sp>
        <p:nvSpPr>
          <p:cNvPr id="226" name="Google Shape;226;p25"/>
          <p:cNvSpPr txBox="1"/>
          <p:nvPr/>
        </p:nvSpPr>
        <p:spPr>
          <a:xfrm>
            <a:off x="1885726" y="2178127"/>
            <a:ext cx="1766035" cy="21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/>
          </a:p>
        </p:txBody>
      </p:sp>
      <p:sp>
        <p:nvSpPr>
          <p:cNvPr id="227" name="Google Shape;227;p2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Price Policy Overview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3"/>
          <p:cNvSpPr/>
          <p:nvPr/>
        </p:nvSpPr>
        <p:spPr>
          <a:xfrm>
            <a:off x="563787" y="1871105"/>
            <a:ext cx="3048900" cy="10230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/>
          </a:p>
        </p:txBody>
      </p:sp>
      <p:sp>
        <p:nvSpPr>
          <p:cNvPr id="775" name="Google Shape;775;p43"/>
          <p:cNvSpPr/>
          <p:nvPr/>
        </p:nvSpPr>
        <p:spPr>
          <a:xfrm>
            <a:off x="360082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/>
          </a:p>
        </p:txBody>
      </p:sp>
      <p:sp>
        <p:nvSpPr>
          <p:cNvPr id="776" name="Google Shape;776;p43"/>
          <p:cNvSpPr/>
          <p:nvPr/>
        </p:nvSpPr>
        <p:spPr>
          <a:xfrm>
            <a:off x="5607899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b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transparency</a:t>
            </a:r>
            <a:endParaRPr/>
          </a:p>
        </p:txBody>
      </p:sp>
      <p:sp>
        <p:nvSpPr>
          <p:cNvPr id="777" name="Google Shape;777;p43"/>
          <p:cNvSpPr/>
          <p:nvPr/>
        </p:nvSpPr>
        <p:spPr>
          <a:xfrm>
            <a:off x="761292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Analysis or     optimization</a:t>
            </a: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9624597" y="1871100"/>
            <a:ext cx="2008500" cy="1023000"/>
          </a:xfrm>
          <a:prstGeom prst="rect">
            <a:avLst/>
          </a:prstGeom>
          <a:solidFill>
            <a:srgbClr val="E8E8E8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/>
          </a:p>
        </p:txBody>
      </p:sp>
      <p:grpSp>
        <p:nvGrpSpPr>
          <p:cNvPr id="779" name="Google Shape;779;p43"/>
          <p:cNvGrpSpPr/>
          <p:nvPr/>
        </p:nvGrpSpPr>
        <p:grpSpPr>
          <a:xfrm rot="-5400000">
            <a:off x="853702" y="2194105"/>
            <a:ext cx="216108" cy="377006"/>
            <a:chOff x="3774" y="2550"/>
            <a:chExt cx="274" cy="478"/>
          </a:xfrm>
        </p:grpSpPr>
        <p:sp>
          <p:nvSpPr>
            <p:cNvPr id="780" name="Google Shape;780;p43"/>
            <p:cNvSpPr/>
            <p:nvPr/>
          </p:nvSpPr>
          <p:spPr>
            <a:xfrm>
              <a:off x="3774" y="2550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3774" y="2709"/>
              <a:ext cx="274" cy="160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3774" y="2869"/>
              <a:ext cx="274" cy="159"/>
            </a:xfrm>
            <a:custGeom>
              <a:rect b="b" l="l" r="r" t="t"/>
              <a:pathLst>
                <a:path extrusionOk="0" h="76" w="129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83" name="Google Shape;783;p43"/>
          <p:cNvSpPr/>
          <p:nvPr/>
        </p:nvSpPr>
        <p:spPr>
          <a:xfrm>
            <a:off x="561996" y="2894273"/>
            <a:ext cx="3048900" cy="15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TOOL INSTRUMENTS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4" name="Google Shape;784;p43"/>
          <p:cNvSpPr/>
          <p:nvPr/>
        </p:nvSpPr>
        <p:spPr>
          <a:xfrm>
            <a:off x="560055" y="4392236"/>
            <a:ext cx="3048900" cy="15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OUTPUT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85" name="Google Shape;785;p43"/>
          <p:cNvCxnSpPr/>
          <p:nvPr/>
        </p:nvCxnSpPr>
        <p:spPr>
          <a:xfrm rot="10800000">
            <a:off x="551401" y="4405325"/>
            <a:ext cx="11081700" cy="0"/>
          </a:xfrm>
          <a:prstGeom prst="straightConnector1">
            <a:avLst/>
          </a:prstGeom>
          <a:noFill/>
          <a:ln cap="flat" cmpd="sng" w="50800">
            <a:solidFill>
              <a:schemeClr val="accent1">
                <a:alpha val="819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43"/>
          <p:cNvSpPr txBox="1"/>
          <p:nvPr/>
        </p:nvSpPr>
        <p:spPr>
          <a:xfrm>
            <a:off x="3797454" y="3359616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Workshops or goal setting grids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Scoring model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7" name="Google Shape;787;p43"/>
          <p:cNvSpPr txBox="1"/>
          <p:nvPr/>
        </p:nvSpPr>
        <p:spPr>
          <a:xfrm>
            <a:off x="5804014" y="3263436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Internal data analysis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Competitive prices (benchmarking)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8" name="Google Shape;788;p43"/>
          <p:cNvSpPr txBox="1"/>
          <p:nvPr/>
        </p:nvSpPr>
        <p:spPr>
          <a:xfrm>
            <a:off x="7800362" y="3359616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driver analysis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Simulation model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Risk matrix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9" name="Google Shape;789;p43"/>
          <p:cNvSpPr txBox="1"/>
          <p:nvPr/>
        </p:nvSpPr>
        <p:spPr>
          <a:xfrm>
            <a:off x="9811008" y="3359616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Medium-term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measures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Implementation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0" name="Google Shape;790;p43"/>
          <p:cNvSpPr txBox="1"/>
          <p:nvPr/>
        </p:nvSpPr>
        <p:spPr>
          <a:xfrm>
            <a:off x="3793368" y="4870847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principles as an output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Target weighting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1" name="Google Shape;791;p43"/>
          <p:cNvSpPr txBox="1"/>
          <p:nvPr/>
        </p:nvSpPr>
        <p:spPr>
          <a:xfrm>
            <a:off x="5799928" y="4870847"/>
            <a:ext cx="163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positioning in the competitive environment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2" name="Google Shape;792;p43"/>
          <p:cNvSpPr txBox="1"/>
          <p:nvPr/>
        </p:nvSpPr>
        <p:spPr>
          <a:xfrm>
            <a:off x="7796275" y="4870847"/>
            <a:ext cx="163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function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Room for price increase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3" name="Google Shape;793;p43"/>
          <p:cNvSpPr txBox="1"/>
          <p:nvPr/>
        </p:nvSpPr>
        <p:spPr>
          <a:xfrm>
            <a:off x="9806922" y="4870847"/>
            <a:ext cx="16359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7399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optimization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Profit effect</a:t>
            </a:r>
            <a:endParaRPr sz="1000">
              <a:solidFill>
                <a:schemeClr val="dk1"/>
              </a:solidFill>
            </a:endParaRPr>
          </a:p>
          <a:p>
            <a:pPr indent="-17399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Volume effect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794" name="Google Shape;794;p43"/>
          <p:cNvCxnSpPr/>
          <p:nvPr/>
        </p:nvCxnSpPr>
        <p:spPr>
          <a:xfrm rot="10800000">
            <a:off x="551401" y="5903300"/>
            <a:ext cx="11081700" cy="0"/>
          </a:xfrm>
          <a:prstGeom prst="straightConnector1">
            <a:avLst/>
          </a:prstGeom>
          <a:noFill/>
          <a:ln cap="flat" cmpd="sng" w="50800">
            <a:solidFill>
              <a:schemeClr val="accent1">
                <a:alpha val="8196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5" name="Google Shape;795;p4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Ideal Process Model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44"/>
          <p:cNvGrpSpPr/>
          <p:nvPr/>
        </p:nvGrpSpPr>
        <p:grpSpPr>
          <a:xfrm>
            <a:off x="-9525" y="3671248"/>
            <a:ext cx="12201596" cy="890838"/>
            <a:chOff x="0" y="2985897"/>
            <a:chExt cx="12201596" cy="890838"/>
          </a:xfrm>
        </p:grpSpPr>
        <p:cxnSp>
          <p:nvCxnSpPr>
            <p:cNvPr id="802" name="Google Shape;802;p44"/>
            <p:cNvCxnSpPr>
              <a:stCxn id="803" idx="2"/>
            </p:cNvCxnSpPr>
            <p:nvPr/>
          </p:nvCxnSpPr>
          <p:spPr>
            <a:xfrm>
              <a:off x="10791596" y="2985897"/>
              <a:ext cx="141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4" name="Google Shape;804;p44"/>
            <p:cNvSpPr/>
            <p:nvPr/>
          </p:nvSpPr>
          <p:spPr>
            <a:xfrm>
              <a:off x="5367399" y="3397310"/>
              <a:ext cx="1622041" cy="479425"/>
            </a:xfrm>
            <a:custGeom>
              <a:rect b="b" l="l" r="r" t="t"/>
              <a:pathLst>
                <a:path extrusionOk="0" h="10000" w="10000">
                  <a:moveTo>
                    <a:pt x="0" y="3062"/>
                  </a:moveTo>
                  <a:cubicBezTo>
                    <a:pt x="1065" y="7041"/>
                    <a:pt x="2342" y="10000"/>
                    <a:pt x="4562" y="10000"/>
                  </a:cubicBezTo>
                  <a:cubicBezTo>
                    <a:pt x="7308" y="10000"/>
                    <a:pt x="8613" y="4882"/>
                    <a:pt x="10000" y="0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989440" y="2999640"/>
              <a:ext cx="1425104" cy="501650"/>
            </a:xfrm>
            <a:custGeom>
              <a:rect b="b" l="l" r="r" t="t"/>
              <a:pathLst>
                <a:path extrusionOk="0" h="133" w="379">
                  <a:moveTo>
                    <a:pt x="0" y="105"/>
                  </a:moveTo>
                  <a:cubicBezTo>
                    <a:pt x="44" y="51"/>
                    <a:pt x="90" y="0"/>
                    <a:pt x="178" y="0"/>
                  </a:cubicBezTo>
                  <a:cubicBezTo>
                    <a:pt x="281" y="0"/>
                    <a:pt x="327" y="70"/>
                    <a:pt x="379" y="133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1409928" y="2992196"/>
              <a:ext cx="2590800" cy="876300"/>
            </a:xfrm>
            <a:custGeom>
              <a:rect b="b" l="l" r="r" t="t"/>
              <a:pathLst>
                <a:path extrusionOk="0" h="232" w="589">
                  <a:moveTo>
                    <a:pt x="0" y="0"/>
                  </a:moveTo>
                  <a:cubicBezTo>
                    <a:pt x="187" y="0"/>
                    <a:pt x="187" y="232"/>
                    <a:pt x="373" y="232"/>
                  </a:cubicBezTo>
                  <a:cubicBezTo>
                    <a:pt x="486" y="232"/>
                    <a:pt x="530" y="148"/>
                    <a:pt x="589" y="81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8404225" y="2985897"/>
              <a:ext cx="2387371" cy="876300"/>
            </a:xfrm>
            <a:custGeom>
              <a:rect b="b" l="l" r="r" t="t"/>
              <a:pathLst>
                <a:path extrusionOk="0" h="232" w="546">
                  <a:moveTo>
                    <a:pt x="0" y="133"/>
                  </a:moveTo>
                  <a:cubicBezTo>
                    <a:pt x="42" y="185"/>
                    <a:pt x="89" y="232"/>
                    <a:pt x="172" y="232"/>
                  </a:cubicBezTo>
                  <a:cubicBezTo>
                    <a:pt x="359" y="232"/>
                    <a:pt x="359" y="0"/>
                    <a:pt x="546" y="0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07" name="Google Shape;807;p44"/>
            <p:cNvCxnSpPr/>
            <p:nvPr/>
          </p:nvCxnSpPr>
          <p:spPr>
            <a:xfrm>
              <a:off x="0" y="2992600"/>
              <a:ext cx="1409928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8" name="Google Shape;808;p44"/>
            <p:cNvSpPr/>
            <p:nvPr/>
          </p:nvSpPr>
          <p:spPr>
            <a:xfrm>
              <a:off x="3995292" y="2997303"/>
              <a:ext cx="1363143" cy="534119"/>
            </a:xfrm>
            <a:custGeom>
              <a:rect b="b" l="l" r="r" t="t"/>
              <a:pathLst>
                <a:path extrusionOk="0" h="9983" w="10070">
                  <a:moveTo>
                    <a:pt x="0" y="5796"/>
                  </a:moveTo>
                  <a:cubicBezTo>
                    <a:pt x="0" y="5796"/>
                    <a:pt x="5034" y="-9702"/>
                    <a:pt x="10070" y="9983"/>
                  </a:cubicBezTo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09" name="Google Shape;809;p44"/>
          <p:cNvGrpSpPr/>
          <p:nvPr/>
        </p:nvGrpSpPr>
        <p:grpSpPr>
          <a:xfrm>
            <a:off x="2946735" y="2731030"/>
            <a:ext cx="209550" cy="575384"/>
            <a:chOff x="2945052" y="2488782"/>
            <a:chExt cx="209550" cy="575384"/>
          </a:xfrm>
        </p:grpSpPr>
        <p:cxnSp>
          <p:nvCxnSpPr>
            <p:cNvPr id="810" name="Google Shape;81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11" name="Google Shape;81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12" name="Google Shape;81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3" name="Google Shape;81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4" name="Google Shape;814;p44"/>
          <p:cNvGrpSpPr/>
          <p:nvPr/>
        </p:nvGrpSpPr>
        <p:grpSpPr>
          <a:xfrm>
            <a:off x="5989388" y="2731030"/>
            <a:ext cx="209550" cy="575384"/>
            <a:chOff x="2945052" y="2488782"/>
            <a:chExt cx="209550" cy="575384"/>
          </a:xfrm>
        </p:grpSpPr>
        <p:cxnSp>
          <p:nvCxnSpPr>
            <p:cNvPr id="815" name="Google Shape;815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16" name="Google Shape;816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17" name="Google Shape;817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9" name="Google Shape;819;p44"/>
          <p:cNvGrpSpPr/>
          <p:nvPr/>
        </p:nvGrpSpPr>
        <p:grpSpPr>
          <a:xfrm>
            <a:off x="9040198" y="2731029"/>
            <a:ext cx="209550" cy="575384"/>
            <a:chOff x="2945052" y="2488782"/>
            <a:chExt cx="209550" cy="575384"/>
          </a:xfrm>
        </p:grpSpPr>
        <p:cxnSp>
          <p:nvCxnSpPr>
            <p:cNvPr id="820" name="Google Shape;82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21" name="Google Shape;82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22" name="Google Shape;82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3" name="Google Shape;82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24" name="Google Shape;824;p44"/>
          <p:cNvGrpSpPr/>
          <p:nvPr/>
        </p:nvGrpSpPr>
        <p:grpSpPr>
          <a:xfrm rot="10800000">
            <a:off x="4467260" y="4966605"/>
            <a:ext cx="209550" cy="575384"/>
            <a:chOff x="2945052" y="2488782"/>
            <a:chExt cx="209550" cy="575384"/>
          </a:xfrm>
        </p:grpSpPr>
        <p:cxnSp>
          <p:nvCxnSpPr>
            <p:cNvPr id="825" name="Google Shape;825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26" name="Google Shape;826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27" name="Google Shape;827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28" name="Google Shape;828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29" name="Google Shape;829;p44"/>
          <p:cNvGrpSpPr/>
          <p:nvPr/>
        </p:nvGrpSpPr>
        <p:grpSpPr>
          <a:xfrm rot="10800000">
            <a:off x="7521737" y="4966606"/>
            <a:ext cx="209550" cy="575384"/>
            <a:chOff x="2945052" y="2488782"/>
            <a:chExt cx="209550" cy="575384"/>
          </a:xfrm>
        </p:grpSpPr>
        <p:cxnSp>
          <p:nvCxnSpPr>
            <p:cNvPr id="830" name="Google Shape;830;p44"/>
            <p:cNvCxnSpPr/>
            <p:nvPr/>
          </p:nvCxnSpPr>
          <p:spPr>
            <a:xfrm>
              <a:off x="3049827" y="2742474"/>
              <a:ext cx="0" cy="321692"/>
            </a:xfrm>
            <a:prstGeom prst="straightConnector1">
              <a:avLst/>
            </a:prstGeom>
            <a:noFill/>
            <a:ln cap="rnd" cmpd="sng" w="3810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831" name="Google Shape;831;p44"/>
            <p:cNvGrpSpPr/>
            <p:nvPr/>
          </p:nvGrpSpPr>
          <p:grpSpPr>
            <a:xfrm>
              <a:off x="2945052" y="2488782"/>
              <a:ext cx="209550" cy="209550"/>
              <a:chOff x="8547894" y="3567720"/>
              <a:chExt cx="209550" cy="209550"/>
            </a:xfrm>
          </p:grpSpPr>
          <p:sp>
            <p:nvSpPr>
              <p:cNvPr id="832" name="Google Shape;832;p44"/>
              <p:cNvSpPr/>
              <p:nvPr/>
            </p:nvSpPr>
            <p:spPr>
              <a:xfrm>
                <a:off x="8547894" y="3567720"/>
                <a:ext cx="209550" cy="20955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 flipH="1" rot="10800000">
                <a:off x="8617327" y="3637153"/>
                <a:ext cx="70684" cy="70684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34" name="Google Shape;834;p44"/>
          <p:cNvSpPr/>
          <p:nvPr/>
        </p:nvSpPr>
        <p:spPr>
          <a:xfrm>
            <a:off x="2531786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5" name="Google Shape;835;p44"/>
          <p:cNvSpPr/>
          <p:nvPr/>
        </p:nvSpPr>
        <p:spPr>
          <a:xfrm>
            <a:off x="5576660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6" name="Google Shape;836;p44"/>
          <p:cNvSpPr/>
          <p:nvPr/>
        </p:nvSpPr>
        <p:spPr>
          <a:xfrm>
            <a:off x="8627403" y="3306414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7" name="Google Shape;837;p44"/>
          <p:cNvSpPr/>
          <p:nvPr/>
        </p:nvSpPr>
        <p:spPr>
          <a:xfrm>
            <a:off x="4029154" y="3915671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44"/>
          <p:cNvSpPr/>
          <p:nvPr/>
        </p:nvSpPr>
        <p:spPr>
          <a:xfrm>
            <a:off x="7097128" y="3915671"/>
            <a:ext cx="1044900" cy="1044900"/>
          </a:xfrm>
          <a:prstGeom prst="ellipse">
            <a:avLst/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44"/>
          <p:cNvSpPr txBox="1"/>
          <p:nvPr/>
        </p:nvSpPr>
        <p:spPr>
          <a:xfrm>
            <a:off x="1763426" y="2069300"/>
            <a:ext cx="256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(Non-binding sales price) Is recommended by the dealer/ manufacturer as the retail price.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0" name="Google Shape;840;p44"/>
          <p:cNvSpPr txBox="1"/>
          <p:nvPr/>
        </p:nvSpPr>
        <p:spPr>
          <a:xfrm>
            <a:off x="2574265" y="3649372"/>
            <a:ext cx="951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EIA OBSERVATION</a:t>
            </a:r>
            <a:endParaRPr/>
          </a:p>
        </p:txBody>
      </p:sp>
      <p:sp>
        <p:nvSpPr>
          <p:cNvPr id="841" name="Google Shape;841;p44"/>
          <p:cNvSpPr txBox="1"/>
          <p:nvPr/>
        </p:nvSpPr>
        <p:spPr>
          <a:xfrm>
            <a:off x="4912125" y="2054500"/>
            <a:ext cx="235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7.99 Dollar</a:t>
            </a:r>
            <a:b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Instead of 8.00 Dollar</a:t>
            </a:r>
            <a:b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basic price structure followed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2" name="Google Shape;842;p44"/>
          <p:cNvSpPr txBox="1"/>
          <p:nvPr/>
        </p:nvSpPr>
        <p:spPr>
          <a:xfrm>
            <a:off x="5411041" y="3639259"/>
            <a:ext cx="13632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OPTIMAL PRICE STRUCTURE</a:t>
            </a:r>
            <a:endParaRPr/>
          </a:p>
        </p:txBody>
      </p:sp>
      <p:sp>
        <p:nvSpPr>
          <p:cNvPr id="843" name="Google Shape;843;p44"/>
          <p:cNvSpPr txBox="1"/>
          <p:nvPr/>
        </p:nvSpPr>
        <p:spPr>
          <a:xfrm>
            <a:off x="8015324" y="2069225"/>
            <a:ext cx="2246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(Opposite of price setting) Using better quality to be set apart from competitors.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4" name="Google Shape;844;p44"/>
          <p:cNvSpPr txBox="1"/>
          <p:nvPr/>
        </p:nvSpPr>
        <p:spPr>
          <a:xfrm>
            <a:off x="8723932" y="3651548"/>
            <a:ext cx="864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QUALITY LEADERSHIP</a:t>
            </a:r>
            <a:endParaRPr/>
          </a:p>
        </p:txBody>
      </p:sp>
      <p:sp>
        <p:nvSpPr>
          <p:cNvPr id="845" name="Google Shape;845;p44"/>
          <p:cNvSpPr txBox="1"/>
          <p:nvPr/>
        </p:nvSpPr>
        <p:spPr>
          <a:xfrm>
            <a:off x="3745050" y="5792125"/>
            <a:ext cx="166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Reasonable discounts that raise no suspicion from the customer.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6" name="Google Shape;846;p44"/>
          <p:cNvSpPr txBox="1"/>
          <p:nvPr/>
        </p:nvSpPr>
        <p:spPr>
          <a:xfrm>
            <a:off x="4178090" y="4260914"/>
            <a:ext cx="718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SPECIAL OFFERS</a:t>
            </a:r>
            <a:endParaRPr/>
          </a:p>
        </p:txBody>
      </p:sp>
      <p:sp>
        <p:nvSpPr>
          <p:cNvPr id="847" name="Google Shape;847;p44"/>
          <p:cNvSpPr txBox="1"/>
          <p:nvPr/>
        </p:nvSpPr>
        <p:spPr>
          <a:xfrm>
            <a:off x="6604298" y="5792125"/>
            <a:ext cx="202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Always undercutting the competition with a clear concept as price setter.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48" name="Google Shape;848;p44"/>
          <p:cNvSpPr txBox="1"/>
          <p:nvPr/>
        </p:nvSpPr>
        <p:spPr>
          <a:xfrm>
            <a:off x="7270426" y="4260914"/>
            <a:ext cx="717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 SETTING</a:t>
            </a:r>
            <a:endParaRPr/>
          </a:p>
        </p:txBody>
      </p:sp>
      <p:sp>
        <p:nvSpPr>
          <p:cNvPr id="849" name="Google Shape;849;p4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Implementation - Pricing Tips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5"/>
          <p:cNvSpPr/>
          <p:nvPr/>
        </p:nvSpPr>
        <p:spPr>
          <a:xfrm rot="945441">
            <a:off x="8259253" y="2379540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6" name="Google Shape;856;p45"/>
          <p:cNvSpPr/>
          <p:nvPr/>
        </p:nvSpPr>
        <p:spPr>
          <a:xfrm rot="1800000">
            <a:off x="1662825" y="303243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7" name="Google Shape;857;p45"/>
          <p:cNvSpPr/>
          <p:nvPr/>
        </p:nvSpPr>
        <p:spPr>
          <a:xfrm rot="-1800000">
            <a:off x="3241716" y="303189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8" name="Google Shape;858;p45"/>
          <p:cNvSpPr/>
          <p:nvPr/>
        </p:nvSpPr>
        <p:spPr>
          <a:xfrm rot="900000">
            <a:off x="4910441" y="2807467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9" name="Google Shape;859;p45"/>
          <p:cNvSpPr/>
          <p:nvPr/>
        </p:nvSpPr>
        <p:spPr>
          <a:xfrm rot="-1800000">
            <a:off x="6592390" y="2587618"/>
            <a:ext cx="2269922" cy="451102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0" name="Google Shape;860;p45"/>
          <p:cNvSpPr/>
          <p:nvPr/>
        </p:nvSpPr>
        <p:spPr>
          <a:xfrm flipH="1" rot="-5400000">
            <a:off x="1475905" y="3623664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1" name="Google Shape;861;p45"/>
          <p:cNvSpPr/>
          <p:nvPr/>
        </p:nvSpPr>
        <p:spPr>
          <a:xfrm flipH="1" rot="-5400000">
            <a:off x="3049966" y="4465801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2" name="Google Shape;862;p45"/>
          <p:cNvSpPr/>
          <p:nvPr/>
        </p:nvSpPr>
        <p:spPr>
          <a:xfrm flipH="1" rot="-5400000">
            <a:off x="4641788" y="3552406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3" name="Google Shape;863;p45"/>
          <p:cNvSpPr/>
          <p:nvPr/>
        </p:nvSpPr>
        <p:spPr>
          <a:xfrm flipH="1" rot="-5400000">
            <a:off x="6401994" y="3970601"/>
            <a:ext cx="1023233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4" name="Google Shape;864;p45"/>
          <p:cNvSpPr/>
          <p:nvPr/>
        </p:nvSpPr>
        <p:spPr>
          <a:xfrm flipH="1" rot="-5400000">
            <a:off x="8026967" y="3121654"/>
            <a:ext cx="1023234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5" name="Google Shape;865;p45"/>
          <p:cNvSpPr/>
          <p:nvPr/>
        </p:nvSpPr>
        <p:spPr>
          <a:xfrm flipH="1" rot="-5400000">
            <a:off x="9700808" y="3706233"/>
            <a:ext cx="1135627" cy="4863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6" name="Google Shape;866;p45"/>
          <p:cNvSpPr/>
          <p:nvPr/>
        </p:nvSpPr>
        <p:spPr>
          <a:xfrm>
            <a:off x="8346591" y="218867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7" name="Google Shape;867;p45"/>
          <p:cNvSpPr/>
          <p:nvPr/>
        </p:nvSpPr>
        <p:spPr>
          <a:xfrm>
            <a:off x="1838470" y="2630234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8" name="Google Shape;868;p45"/>
          <p:cNvSpPr/>
          <p:nvPr/>
        </p:nvSpPr>
        <p:spPr>
          <a:xfrm>
            <a:off x="3417403" y="3539872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9" name="Google Shape;869;p45"/>
          <p:cNvSpPr/>
          <p:nvPr/>
        </p:nvSpPr>
        <p:spPr>
          <a:xfrm>
            <a:off x="4994488" y="262785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0" name="Google Shape;870;p45"/>
          <p:cNvSpPr/>
          <p:nvPr/>
        </p:nvSpPr>
        <p:spPr>
          <a:xfrm>
            <a:off x="6759819" y="3097452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1" name="Google Shape;871;p45"/>
          <p:cNvSpPr/>
          <p:nvPr/>
        </p:nvSpPr>
        <p:spPr>
          <a:xfrm>
            <a:off x="10097064" y="2674963"/>
            <a:ext cx="343116" cy="343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2" name="Google Shape;872;p45"/>
          <p:cNvSpPr txBox="1"/>
          <p:nvPr/>
        </p:nvSpPr>
        <p:spPr>
          <a:xfrm>
            <a:off x="1220063" y="4585953"/>
            <a:ext cx="1507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fear of relaying bad messages.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3" name="Google Shape;873;p45"/>
          <p:cNvSpPr txBox="1"/>
          <p:nvPr/>
        </p:nvSpPr>
        <p:spPr>
          <a:xfrm>
            <a:off x="2866800" y="5499453"/>
            <a:ext cx="1390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Explaining higher prices to customers requires high self-esteem.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4" name="Google Shape;874;p45"/>
          <p:cNvSpPr txBox="1"/>
          <p:nvPr/>
        </p:nvSpPr>
        <p:spPr>
          <a:xfrm>
            <a:off x="4471246" y="4547021"/>
            <a:ext cx="13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Sellers assume they are in the weaker position.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5" name="Google Shape;875;p45"/>
          <p:cNvSpPr txBox="1"/>
          <p:nvPr/>
        </p:nvSpPr>
        <p:spPr>
          <a:xfrm>
            <a:off x="6350494" y="4909612"/>
            <a:ext cx="1126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Prices &amp; conditions associated with these messages.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6" name="Google Shape;876;p45"/>
          <p:cNvSpPr txBox="1"/>
          <p:nvPr/>
        </p:nvSpPr>
        <p:spPr>
          <a:xfrm>
            <a:off x="7784773" y="4094302"/>
            <a:ext cx="1507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Negotiation prices can be worrying, stressful and have a blocking effects.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7" name="Google Shape;877;p45"/>
          <p:cNvSpPr txBox="1"/>
          <p:nvPr/>
        </p:nvSpPr>
        <p:spPr>
          <a:xfrm>
            <a:off x="9382746" y="4725417"/>
            <a:ext cx="1771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Many buyers know this and  take advantage of it e.g. threatening to change suppliers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78" name="Google Shape;878;p4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Common Implementation Errors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6"/>
          <p:cNvSpPr/>
          <p:nvPr/>
        </p:nvSpPr>
        <p:spPr>
          <a:xfrm>
            <a:off x="613293" y="2051893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“Our competition is raising their prices but are still cheaper!”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5" name="Google Shape;885;p46"/>
          <p:cNvSpPr/>
          <p:nvPr/>
        </p:nvSpPr>
        <p:spPr>
          <a:xfrm>
            <a:off x="3045301" y="2122962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886" name="Google Shape;886;p46"/>
          <p:cNvSpPr/>
          <p:nvPr/>
        </p:nvSpPr>
        <p:spPr>
          <a:xfrm>
            <a:off x="3060774" y="3152108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“If we reduce the prices, we’ll  get less money!”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7" name="Google Shape;887;p46"/>
          <p:cNvSpPr/>
          <p:nvPr/>
        </p:nvSpPr>
        <p:spPr>
          <a:xfrm>
            <a:off x="5492782" y="3223177"/>
            <a:ext cx="1221900" cy="83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888" name="Google Shape;888;p46"/>
          <p:cNvSpPr/>
          <p:nvPr/>
        </p:nvSpPr>
        <p:spPr>
          <a:xfrm>
            <a:off x="5492781" y="4283138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“It’s hard enough to keep our current prices!”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89" name="Google Shape;889;p46"/>
          <p:cNvSpPr/>
          <p:nvPr/>
        </p:nvSpPr>
        <p:spPr>
          <a:xfrm>
            <a:off x="7924789" y="4354207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890" name="Google Shape;890;p46"/>
          <p:cNvSpPr/>
          <p:nvPr/>
        </p:nvSpPr>
        <p:spPr>
          <a:xfrm>
            <a:off x="7924802" y="5383692"/>
            <a:ext cx="3042900" cy="97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288000" spcFirstLastPara="1" rIns="720000" wrap="square" tIns="0">
            <a:noAutofit/>
          </a:bodyPr>
          <a:lstStyle/>
          <a:p>
            <a:pPr indent="0" lvl="0" marL="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“It’s hard enough to keep our current prices!”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91" name="Google Shape;891;p46"/>
          <p:cNvSpPr/>
          <p:nvPr/>
        </p:nvSpPr>
        <p:spPr>
          <a:xfrm>
            <a:off x="10356810" y="5454761"/>
            <a:ext cx="1221900" cy="83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892" name="Google Shape;892;p4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Common Implementation Errors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47"/>
          <p:cNvGrpSpPr/>
          <p:nvPr/>
        </p:nvGrpSpPr>
        <p:grpSpPr>
          <a:xfrm>
            <a:off x="780123" y="557174"/>
            <a:ext cx="1448566" cy="425088"/>
            <a:chOff x="1523999" y="765175"/>
            <a:chExt cx="1002507" cy="294190"/>
          </a:xfrm>
        </p:grpSpPr>
        <p:sp>
          <p:nvSpPr>
            <p:cNvPr id="899" name="Google Shape;899;p47"/>
            <p:cNvSpPr/>
            <p:nvPr/>
          </p:nvSpPr>
          <p:spPr>
            <a:xfrm>
              <a:off x="1523999" y="765175"/>
              <a:ext cx="1002507" cy="222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Risk in Pricing</a:t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 flipH="1" rot="10800000">
              <a:off x="1524000" y="987188"/>
              <a:ext cx="72580" cy="7217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01" name="Google Shape;901;p47"/>
          <p:cNvSpPr/>
          <p:nvPr/>
        </p:nvSpPr>
        <p:spPr>
          <a:xfrm>
            <a:off x="9311559" y="3413635"/>
            <a:ext cx="1385118" cy="142206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7"/>
          <p:cNvSpPr/>
          <p:nvPr/>
        </p:nvSpPr>
        <p:spPr>
          <a:xfrm>
            <a:off x="9358200" y="3461046"/>
            <a:ext cx="1292719" cy="132724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7"/>
          <p:cNvSpPr txBox="1"/>
          <p:nvPr/>
        </p:nvSpPr>
        <p:spPr>
          <a:xfrm>
            <a:off x="9543000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4" name="Google Shape;904;p47"/>
          <p:cNvSpPr/>
          <p:nvPr/>
        </p:nvSpPr>
        <p:spPr>
          <a:xfrm rot="2745569">
            <a:off x="7871413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7"/>
          <p:cNvSpPr/>
          <p:nvPr/>
        </p:nvSpPr>
        <p:spPr>
          <a:xfrm>
            <a:off x="7927320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7"/>
          <p:cNvSpPr txBox="1"/>
          <p:nvPr/>
        </p:nvSpPr>
        <p:spPr>
          <a:xfrm>
            <a:off x="8112120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7" name="Google Shape;907;p47"/>
          <p:cNvSpPr/>
          <p:nvPr/>
        </p:nvSpPr>
        <p:spPr>
          <a:xfrm rot="2745569">
            <a:off x="6440534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7"/>
          <p:cNvSpPr/>
          <p:nvPr/>
        </p:nvSpPr>
        <p:spPr>
          <a:xfrm>
            <a:off x="6496441" y="3461046"/>
            <a:ext cx="1292719" cy="1327244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7"/>
          <p:cNvSpPr txBox="1"/>
          <p:nvPr/>
        </p:nvSpPr>
        <p:spPr>
          <a:xfrm>
            <a:off x="6681241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47"/>
          <p:cNvSpPr/>
          <p:nvPr/>
        </p:nvSpPr>
        <p:spPr>
          <a:xfrm rot="2745569">
            <a:off x="5009654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5065561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 txBox="1"/>
          <p:nvPr/>
        </p:nvSpPr>
        <p:spPr>
          <a:xfrm>
            <a:off x="5249481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 rot="2745569">
            <a:off x="3578776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7"/>
          <p:cNvSpPr/>
          <p:nvPr/>
        </p:nvSpPr>
        <p:spPr>
          <a:xfrm>
            <a:off x="3634683" y="3461046"/>
            <a:ext cx="1292719" cy="1327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7"/>
          <p:cNvSpPr txBox="1"/>
          <p:nvPr/>
        </p:nvSpPr>
        <p:spPr>
          <a:xfrm>
            <a:off x="3818603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916" name="Google Shape;916;p47"/>
          <p:cNvSpPr/>
          <p:nvPr/>
        </p:nvSpPr>
        <p:spPr>
          <a:xfrm rot="2745569">
            <a:off x="2147896" y="3422717"/>
            <a:ext cx="1403653" cy="140365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7"/>
          <p:cNvSpPr/>
          <p:nvPr/>
        </p:nvSpPr>
        <p:spPr>
          <a:xfrm>
            <a:off x="2202923" y="3461046"/>
            <a:ext cx="1292719" cy="132724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7"/>
          <p:cNvSpPr txBox="1"/>
          <p:nvPr/>
        </p:nvSpPr>
        <p:spPr>
          <a:xfrm>
            <a:off x="2387723" y="3650688"/>
            <a:ext cx="923119" cy="947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16500" lIns="16500" spcFirstLastPara="1" rIns="16500" wrap="square" tIns="16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Poppins"/>
              <a:buNone/>
            </a:pPr>
            <a:r>
              <a:rPr b="0" i="0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919" name="Google Shape;919;p47"/>
          <p:cNvSpPr txBox="1"/>
          <p:nvPr/>
        </p:nvSpPr>
        <p:spPr>
          <a:xfrm>
            <a:off x="1521448" y="2127925"/>
            <a:ext cx="1910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Yielding too quickly to customer price demands.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0" name="Google Shape;920;p47"/>
          <p:cNvSpPr txBox="1"/>
          <p:nvPr/>
        </p:nvSpPr>
        <p:spPr>
          <a:xfrm>
            <a:off x="4569402" y="2127925"/>
            <a:ext cx="1910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knowledge of selling tactics in price negotiation.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1" name="Google Shape;921;p47"/>
          <p:cNvSpPr txBox="1"/>
          <p:nvPr/>
        </p:nvSpPr>
        <p:spPr>
          <a:xfrm>
            <a:off x="7620851" y="2127925"/>
            <a:ext cx="2310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05.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Underestimating the negotiating skills of buyer’s or customers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2" name="Google Shape;922;p47"/>
          <p:cNvSpPr txBox="1"/>
          <p:nvPr/>
        </p:nvSpPr>
        <p:spPr>
          <a:xfrm>
            <a:off x="9135309" y="5126352"/>
            <a:ext cx="1686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06.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Lack of assertiveness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3" name="Google Shape;923;p47"/>
          <p:cNvSpPr txBox="1"/>
          <p:nvPr/>
        </p:nvSpPr>
        <p:spPr>
          <a:xfrm>
            <a:off x="6103358" y="5126352"/>
            <a:ext cx="16404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segment specific work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4" name="Google Shape;924;p47"/>
          <p:cNvSpPr txBox="1"/>
          <p:nvPr/>
        </p:nvSpPr>
        <p:spPr>
          <a:xfrm>
            <a:off x="3071026" y="5126350"/>
            <a:ext cx="18567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444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Fear of price negotiations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25" name="Google Shape;925;p47"/>
          <p:cNvSpPr txBox="1"/>
          <p:nvPr>
            <p:ph type="title"/>
          </p:nvPr>
        </p:nvSpPr>
        <p:spPr>
          <a:xfrm>
            <a:off x="551519" y="1111425"/>
            <a:ext cx="91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Risks from Insecure Employees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8"/>
          <p:cNvSpPr/>
          <p:nvPr/>
        </p:nvSpPr>
        <p:spPr>
          <a:xfrm>
            <a:off x="780050" y="2349502"/>
            <a:ext cx="3058800" cy="9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REFUTE ARGUMENTS</a:t>
            </a:r>
            <a:endParaRPr/>
          </a:p>
        </p:txBody>
      </p:sp>
      <p:sp>
        <p:nvSpPr>
          <p:cNvPr id="932" name="Google Shape;932;p48"/>
          <p:cNvSpPr txBox="1"/>
          <p:nvPr/>
        </p:nvSpPr>
        <p:spPr>
          <a:xfrm>
            <a:off x="969089" y="3546974"/>
            <a:ext cx="2676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Determine the significance of. The argument in question.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Check whether the argument is appropriate or relevant.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Reason against any false argument by its own justification, and then with the conclusion.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Figure out what is important for the other party or what he wants to hear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3" name="Google Shape;933;p48"/>
          <p:cNvSpPr/>
          <p:nvPr/>
        </p:nvSpPr>
        <p:spPr>
          <a:xfrm>
            <a:off x="4571100" y="2335475"/>
            <a:ext cx="3049800" cy="9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DIRECT THE CONVERSATION WITH</a:t>
            </a:r>
            <a:b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QUESTIONING TECHNIQUES</a:t>
            </a:r>
            <a:endParaRPr/>
          </a:p>
        </p:txBody>
      </p:sp>
      <p:sp>
        <p:nvSpPr>
          <p:cNvPr id="934" name="Google Shape;934;p48"/>
          <p:cNvSpPr txBox="1"/>
          <p:nvPr/>
        </p:nvSpPr>
        <p:spPr>
          <a:xfrm>
            <a:off x="4760142" y="3532920"/>
            <a:ext cx="2537100" cy="2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“WH” questions: “when, why, how?”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Develop solution together.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questions that arouse sympathy and interest.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Ask neutral and factual questions.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After dealing with all questions, turn the conversation to the advantages of your skills.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5" name="Google Shape;935;p48"/>
          <p:cNvSpPr/>
          <p:nvPr/>
        </p:nvSpPr>
        <p:spPr>
          <a:xfrm>
            <a:off x="8353150" y="2335477"/>
            <a:ext cx="3049800" cy="9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AVOID ERRORS</a:t>
            </a:r>
            <a:endParaRPr/>
          </a:p>
        </p:txBody>
      </p:sp>
      <p:sp>
        <p:nvSpPr>
          <p:cNvPr id="936" name="Google Shape;936;p48"/>
          <p:cNvSpPr txBox="1"/>
          <p:nvPr/>
        </p:nvSpPr>
        <p:spPr>
          <a:xfrm>
            <a:off x="8542187" y="3532924"/>
            <a:ext cx="22548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161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Negotiate.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 persistent.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Always ask if something is unclear.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upper and lower targets.</a:t>
            </a:r>
            <a:endParaRPr sz="1000">
              <a:solidFill>
                <a:schemeClr val="dk1"/>
              </a:solidFill>
            </a:endParaRPr>
          </a:p>
          <a:p>
            <a:pPr indent="-18161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Negotiate with maximum and minimum values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37" name="Google Shape;937;p48"/>
          <p:cNvSpPr txBox="1"/>
          <p:nvPr>
            <p:ph type="title"/>
          </p:nvPr>
        </p:nvSpPr>
        <p:spPr>
          <a:xfrm>
            <a:off x="551526" y="1111425"/>
            <a:ext cx="1054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Checklist for Improving Negotiating Skills</a:t>
            </a:r>
            <a:endParaRPr/>
          </a:p>
        </p:txBody>
      </p:sp>
      <p:grpSp>
        <p:nvGrpSpPr>
          <p:cNvPr id="938" name="Google Shape;938;p48"/>
          <p:cNvGrpSpPr/>
          <p:nvPr/>
        </p:nvGrpSpPr>
        <p:grpSpPr>
          <a:xfrm>
            <a:off x="780057" y="557141"/>
            <a:ext cx="1448657" cy="425075"/>
            <a:chOff x="1523999" y="765175"/>
            <a:chExt cx="1002600" cy="294190"/>
          </a:xfrm>
        </p:grpSpPr>
        <p:sp>
          <p:nvSpPr>
            <p:cNvPr id="939" name="Google Shape;939;p48"/>
            <p:cNvSpPr/>
            <p:nvPr/>
          </p:nvSpPr>
          <p:spPr>
            <a:xfrm>
              <a:off x="1523999" y="765175"/>
              <a:ext cx="1002600" cy="22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Checklists</a:t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 flipH="1" rot="10800000">
              <a:off x="1524000" y="987065"/>
              <a:ext cx="72600" cy="72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947" name="Google Shape;947;p49"/>
          <p:cNvGraphicFramePr/>
          <p:nvPr/>
        </p:nvGraphicFramePr>
        <p:xfrm>
          <a:off x="1518478" y="2466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{6D95F388-91ED-46F6-8692-BCEA909BF81C}</a:tableStyleId>
              </a:tblPr>
              <a:tblGrid>
                <a:gridCol w="1538225"/>
                <a:gridCol w="7611300"/>
              </a:tblGrid>
              <a:tr h="295100">
                <a:tc>
                  <a:txBody>
                    <a:bodyPr/>
                    <a:lstStyle/>
                    <a:p>
                      <a:pPr indent="0" lvl="0" marL="9144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Completion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4EC62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389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Task 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Inter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FE575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460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48" name="Google Shape;948;p49"/>
          <p:cNvSpPr/>
          <p:nvPr/>
        </p:nvSpPr>
        <p:spPr>
          <a:xfrm>
            <a:off x="3056708" y="2851129"/>
            <a:ext cx="7616700" cy="26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9" name="Google Shape;949;p49"/>
          <p:cNvSpPr/>
          <p:nvPr/>
        </p:nvSpPr>
        <p:spPr>
          <a:xfrm>
            <a:off x="3056707" y="2849099"/>
            <a:ext cx="4046897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56.8%</a:t>
            </a:r>
            <a:endParaRPr/>
          </a:p>
        </p:txBody>
      </p:sp>
      <p:sp>
        <p:nvSpPr>
          <p:cNvPr id="950" name="Google Shape;950;p49"/>
          <p:cNvSpPr/>
          <p:nvPr/>
        </p:nvSpPr>
        <p:spPr>
          <a:xfrm>
            <a:off x="3056708" y="3285766"/>
            <a:ext cx="7616813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3056708" y="3720052"/>
            <a:ext cx="7616813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49"/>
          <p:cNvSpPr/>
          <p:nvPr/>
        </p:nvSpPr>
        <p:spPr>
          <a:xfrm>
            <a:off x="3056707" y="3283385"/>
            <a:ext cx="6833229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88.2</a:t>
            </a:r>
            <a:endParaRPr/>
          </a:p>
        </p:txBody>
      </p:sp>
      <p:sp>
        <p:nvSpPr>
          <p:cNvPr id="953" name="Google Shape;953;p49"/>
          <p:cNvSpPr/>
          <p:nvPr/>
        </p:nvSpPr>
        <p:spPr>
          <a:xfrm>
            <a:off x="3056707" y="3722433"/>
            <a:ext cx="5427123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/>
          </a:p>
        </p:txBody>
      </p:sp>
      <p:sp>
        <p:nvSpPr>
          <p:cNvPr id="954" name="Google Shape;954;p49"/>
          <p:cNvSpPr/>
          <p:nvPr/>
        </p:nvSpPr>
        <p:spPr>
          <a:xfrm>
            <a:off x="3056709" y="4603818"/>
            <a:ext cx="7620924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49"/>
          <p:cNvSpPr/>
          <p:nvPr/>
        </p:nvSpPr>
        <p:spPr>
          <a:xfrm>
            <a:off x="3047076" y="5040510"/>
            <a:ext cx="7626445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49"/>
          <p:cNvSpPr/>
          <p:nvPr/>
        </p:nvSpPr>
        <p:spPr>
          <a:xfrm>
            <a:off x="3056707" y="4602913"/>
            <a:ext cx="7299055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/>
          </a:p>
        </p:txBody>
      </p:sp>
      <p:sp>
        <p:nvSpPr>
          <p:cNvPr id="957" name="Google Shape;957;p49"/>
          <p:cNvSpPr/>
          <p:nvPr/>
        </p:nvSpPr>
        <p:spPr>
          <a:xfrm>
            <a:off x="3056709" y="5481964"/>
            <a:ext cx="7616812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49"/>
          <p:cNvSpPr/>
          <p:nvPr/>
        </p:nvSpPr>
        <p:spPr>
          <a:xfrm>
            <a:off x="3056709" y="5927838"/>
            <a:ext cx="7616812" cy="26741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49"/>
          <p:cNvSpPr/>
          <p:nvPr/>
        </p:nvSpPr>
        <p:spPr>
          <a:xfrm>
            <a:off x="3056707" y="5040510"/>
            <a:ext cx="4046897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/>
          </a:p>
        </p:txBody>
      </p:sp>
      <p:sp>
        <p:nvSpPr>
          <p:cNvPr id="960" name="Google Shape;960;p49"/>
          <p:cNvSpPr/>
          <p:nvPr/>
        </p:nvSpPr>
        <p:spPr>
          <a:xfrm>
            <a:off x="3056707" y="5481012"/>
            <a:ext cx="5720421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/>
          </a:p>
        </p:txBody>
      </p:sp>
      <p:sp>
        <p:nvSpPr>
          <p:cNvPr id="961" name="Google Shape;961;p49"/>
          <p:cNvSpPr/>
          <p:nvPr/>
        </p:nvSpPr>
        <p:spPr>
          <a:xfrm>
            <a:off x="3056709" y="5925809"/>
            <a:ext cx="975892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10%</a:t>
            </a:r>
            <a:endParaRPr/>
          </a:p>
        </p:txBody>
      </p:sp>
      <p:sp>
        <p:nvSpPr>
          <p:cNvPr id="962" name="Google Shape;962;p49"/>
          <p:cNvSpPr/>
          <p:nvPr/>
        </p:nvSpPr>
        <p:spPr>
          <a:xfrm>
            <a:off x="3060820" y="4152158"/>
            <a:ext cx="7616813" cy="267419"/>
          </a:xfrm>
          <a:prstGeom prst="rect">
            <a:avLst/>
          </a:prstGeom>
          <a:solidFill>
            <a:srgbClr val="FFDDDB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3" name="Google Shape;963;p49"/>
          <p:cNvSpPr/>
          <p:nvPr/>
        </p:nvSpPr>
        <p:spPr>
          <a:xfrm>
            <a:off x="3047076" y="4151957"/>
            <a:ext cx="7616813" cy="267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100%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" name="Google Shape;969;p50"/>
          <p:cNvGraphicFramePr/>
          <p:nvPr/>
        </p:nvGraphicFramePr>
        <p:xfrm>
          <a:off x="1524001" y="25422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{6D95F388-91ED-46F6-8692-BCEA909BF81C}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9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</a:t>
                      </a: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Poppins"/>
                        <a:buNone/>
                      </a:pPr>
                      <a:r>
                        <a:rPr i="0" lang="en-US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WEEK 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0" name="Google Shape;970;p50"/>
          <p:cNvSpPr/>
          <p:nvPr/>
        </p:nvSpPr>
        <p:spPr>
          <a:xfrm>
            <a:off x="1531143" y="3262764"/>
            <a:ext cx="3048477" cy="31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Design – UI/UX, Adobe XD, Invision App</a:t>
            </a: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703320" y="3754686"/>
            <a:ext cx="3931920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Development – Code Jquery, C++, Django</a:t>
            </a: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531143" y="4246608"/>
            <a:ext cx="4842670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Write – Technology solution, Company Vision, Mission</a:t>
            </a: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6096000" y="3265201"/>
            <a:ext cx="2728914" cy="316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 Test – Checking all design</a:t>
            </a:r>
            <a:endParaRPr/>
          </a:p>
        </p:txBody>
      </p:sp>
      <p:sp>
        <p:nvSpPr>
          <p:cNvPr id="974" name="Google Shape;974;p50"/>
          <p:cNvSpPr/>
          <p:nvPr/>
        </p:nvSpPr>
        <p:spPr>
          <a:xfrm>
            <a:off x="8011886" y="3754686"/>
            <a:ext cx="2656115" cy="316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Code – Checking all code bug and Fix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5" name="Google Shape;975;p50"/>
          <p:cNvSpPr/>
          <p:nvPr/>
        </p:nvSpPr>
        <p:spPr>
          <a:xfrm>
            <a:off x="9161417" y="5723866"/>
            <a:ext cx="1506584" cy="3161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Contract End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50"/>
          <p:cNvSpPr/>
          <p:nvPr/>
        </p:nvSpPr>
        <p:spPr>
          <a:xfrm>
            <a:off x="1531143" y="4738530"/>
            <a:ext cx="3619501" cy="316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– Almost before we knew it, we had left</a:t>
            </a: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6096001" y="4738529"/>
            <a:ext cx="3065416" cy="316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– Checking</a:t>
            </a: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3052763" y="5230450"/>
            <a:ext cx="3043236" cy="316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  – We knew it, we had left</a:t>
            </a:r>
            <a:endParaRPr/>
          </a:p>
        </p:txBody>
      </p:sp>
      <p:sp>
        <p:nvSpPr>
          <p:cNvPr id="979" name="Google Shape;979;p50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1"/>
          <p:cNvSpPr/>
          <p:nvPr/>
        </p:nvSpPr>
        <p:spPr>
          <a:xfrm rot="-5400000">
            <a:off x="870626" y="4690852"/>
            <a:ext cx="2835511" cy="1528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Cash</a:t>
            </a:r>
            <a:endParaRPr/>
          </a:p>
        </p:txBody>
      </p:sp>
      <p:sp>
        <p:nvSpPr>
          <p:cNvPr id="986" name="Google Shape;986;p51"/>
          <p:cNvSpPr txBox="1"/>
          <p:nvPr/>
        </p:nvSpPr>
        <p:spPr>
          <a:xfrm>
            <a:off x="1523999" y="3419982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14.200$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1.5%</a:t>
            </a:r>
            <a:endParaRPr/>
          </a:p>
        </p:txBody>
      </p:sp>
      <p:sp>
        <p:nvSpPr>
          <p:cNvPr id="987" name="Google Shape;987;p51"/>
          <p:cNvSpPr/>
          <p:nvPr/>
        </p:nvSpPr>
        <p:spPr>
          <a:xfrm>
            <a:off x="1522413" y="3700952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51"/>
          <p:cNvSpPr txBox="1"/>
          <p:nvPr/>
        </p:nvSpPr>
        <p:spPr>
          <a:xfrm>
            <a:off x="3054349" y="2719988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16.000$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8.9%</a:t>
            </a:r>
            <a:endParaRPr/>
          </a:p>
        </p:txBody>
      </p:sp>
      <p:sp>
        <p:nvSpPr>
          <p:cNvPr id="989" name="Google Shape;989;p51"/>
          <p:cNvSpPr/>
          <p:nvPr/>
        </p:nvSpPr>
        <p:spPr>
          <a:xfrm>
            <a:off x="3052763" y="3000958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0" name="Google Shape;990;p51"/>
          <p:cNvSpPr txBox="1"/>
          <p:nvPr/>
        </p:nvSpPr>
        <p:spPr>
          <a:xfrm>
            <a:off x="4905270" y="3777204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12.600$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0.6%</a:t>
            </a:r>
            <a:endParaRPr/>
          </a:p>
        </p:txBody>
      </p:sp>
      <p:sp>
        <p:nvSpPr>
          <p:cNvPr id="991" name="Google Shape;991;p51"/>
          <p:cNvSpPr/>
          <p:nvPr/>
        </p:nvSpPr>
        <p:spPr>
          <a:xfrm rot="10800000">
            <a:off x="4903684" y="4058174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51"/>
          <p:cNvSpPr txBox="1"/>
          <p:nvPr/>
        </p:nvSpPr>
        <p:spPr>
          <a:xfrm>
            <a:off x="6351318" y="1933163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19.100$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2.2%</a:t>
            </a:r>
            <a:endParaRPr/>
          </a:p>
        </p:txBody>
      </p:sp>
      <p:sp>
        <p:nvSpPr>
          <p:cNvPr id="993" name="Google Shape;993;p51"/>
          <p:cNvSpPr/>
          <p:nvPr/>
        </p:nvSpPr>
        <p:spPr>
          <a:xfrm>
            <a:off x="6349732" y="2214133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51"/>
          <p:cNvSpPr txBox="1"/>
          <p:nvPr/>
        </p:nvSpPr>
        <p:spPr>
          <a:xfrm>
            <a:off x="7798159" y="2422560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17.000$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10.6%</a:t>
            </a:r>
            <a:endParaRPr/>
          </a:p>
        </p:txBody>
      </p:sp>
      <p:sp>
        <p:nvSpPr>
          <p:cNvPr id="995" name="Google Shape;995;p51"/>
          <p:cNvSpPr/>
          <p:nvPr/>
        </p:nvSpPr>
        <p:spPr>
          <a:xfrm rot="10800000">
            <a:off x="7796573" y="2703530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51"/>
          <p:cNvSpPr txBox="1"/>
          <p:nvPr/>
        </p:nvSpPr>
        <p:spPr>
          <a:xfrm>
            <a:off x="9243414" y="3594409"/>
            <a:ext cx="826519" cy="4399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13.860$</a:t>
            </a:r>
            <a:endParaRPr b="1"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8.1%</a:t>
            </a:r>
            <a:endParaRPr/>
          </a:p>
        </p:txBody>
      </p:sp>
      <p:sp>
        <p:nvSpPr>
          <p:cNvPr id="997" name="Google Shape;997;p51"/>
          <p:cNvSpPr/>
          <p:nvPr/>
        </p:nvSpPr>
        <p:spPr>
          <a:xfrm rot="10800000">
            <a:off x="9241828" y="3875379"/>
            <a:ext cx="118268" cy="762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8" name="Google Shape;998;p51"/>
          <p:cNvSpPr/>
          <p:nvPr/>
        </p:nvSpPr>
        <p:spPr>
          <a:xfrm rot="-5400000">
            <a:off x="2057710" y="4334184"/>
            <a:ext cx="3518870" cy="15287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Inventory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9" name="Google Shape;999;p51"/>
          <p:cNvSpPr/>
          <p:nvPr/>
        </p:nvSpPr>
        <p:spPr>
          <a:xfrm rot="-5400000">
            <a:off x="4110316" y="4880956"/>
            <a:ext cx="2461653" cy="15224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Accounts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0" name="Google Shape;1000;p51"/>
          <p:cNvSpPr/>
          <p:nvPr/>
        </p:nvSpPr>
        <p:spPr>
          <a:xfrm rot="-5400000">
            <a:off x="4717060" y="3965285"/>
            <a:ext cx="4286645" cy="1528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Accounts Payable</a:t>
            </a:r>
            <a:endParaRPr/>
          </a:p>
        </p:txBody>
      </p:sp>
      <p:sp>
        <p:nvSpPr>
          <p:cNvPr id="1001" name="Google Shape;1001;p51"/>
          <p:cNvSpPr/>
          <p:nvPr/>
        </p:nvSpPr>
        <p:spPr>
          <a:xfrm rot="-5400000">
            <a:off x="6488930" y="4194994"/>
            <a:ext cx="3797249" cy="15287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Common Stock</a:t>
            </a:r>
            <a:endParaRPr/>
          </a:p>
        </p:txBody>
      </p:sp>
      <p:sp>
        <p:nvSpPr>
          <p:cNvPr id="1002" name="Google Shape;1002;p51"/>
          <p:cNvSpPr/>
          <p:nvPr/>
        </p:nvSpPr>
        <p:spPr>
          <a:xfrm rot="-5400000">
            <a:off x="8558582" y="4742232"/>
            <a:ext cx="2702774" cy="15287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65750" lIns="0" spcFirstLastPara="1" rIns="0" wrap="square" tIns="0">
            <a:noAutofit/>
          </a:bodyPr>
          <a:lstStyle/>
          <a:p>
            <a:pPr indent="0" lvl="0" marL="274320" marR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Long term</a:t>
            </a:r>
            <a:endParaRPr/>
          </a:p>
        </p:txBody>
      </p:sp>
      <p:sp>
        <p:nvSpPr>
          <p:cNvPr id="1003" name="Google Shape;1003;p51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2"/>
          <p:cNvSpPr/>
          <p:nvPr/>
        </p:nvSpPr>
        <p:spPr>
          <a:xfrm>
            <a:off x="9151143" y="1717041"/>
            <a:ext cx="1523999" cy="51409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$31B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0" name="Google Shape;1010;p52"/>
          <p:cNvCxnSpPr/>
          <p:nvPr/>
        </p:nvCxnSpPr>
        <p:spPr>
          <a:xfrm>
            <a:off x="9146381" y="1735361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52"/>
          <p:cNvSpPr/>
          <p:nvPr/>
        </p:nvSpPr>
        <p:spPr>
          <a:xfrm>
            <a:off x="7628628" y="2820840"/>
            <a:ext cx="1529660" cy="40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$26B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2" name="Google Shape;1012;p52"/>
          <p:cNvCxnSpPr/>
          <p:nvPr/>
        </p:nvCxnSpPr>
        <p:spPr>
          <a:xfrm>
            <a:off x="7620002" y="282084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3" name="Google Shape;1013;p52"/>
          <p:cNvSpPr/>
          <p:nvPr/>
        </p:nvSpPr>
        <p:spPr>
          <a:xfrm>
            <a:off x="6104628" y="3590930"/>
            <a:ext cx="1523999" cy="32670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$21B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4" name="Google Shape;1014;p52"/>
          <p:cNvCxnSpPr/>
          <p:nvPr/>
        </p:nvCxnSpPr>
        <p:spPr>
          <a:xfrm>
            <a:off x="6102247" y="359093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p52"/>
          <p:cNvSpPr/>
          <p:nvPr/>
        </p:nvSpPr>
        <p:spPr>
          <a:xfrm>
            <a:off x="4574384" y="4572000"/>
            <a:ext cx="1523999" cy="22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$12.2B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6" name="Google Shape;1016;p52"/>
          <p:cNvCxnSpPr/>
          <p:nvPr/>
        </p:nvCxnSpPr>
        <p:spPr>
          <a:xfrm>
            <a:off x="4569622" y="457200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7" name="Google Shape;1017;p52"/>
          <p:cNvSpPr/>
          <p:nvPr/>
        </p:nvSpPr>
        <p:spPr>
          <a:xfrm>
            <a:off x="3050120" y="3876676"/>
            <a:ext cx="1523999" cy="29813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$18B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18" name="Google Shape;1018;p52"/>
          <p:cNvCxnSpPr/>
          <p:nvPr/>
        </p:nvCxnSpPr>
        <p:spPr>
          <a:xfrm>
            <a:off x="3045358" y="3876675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p52"/>
          <p:cNvSpPr/>
          <p:nvPr/>
        </p:nvSpPr>
        <p:spPr>
          <a:xfrm>
            <a:off x="1522734" y="4572000"/>
            <a:ext cx="1523999" cy="228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216000" lIns="251975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$12B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Structures stats</a:t>
            </a:r>
            <a:endParaRPr/>
          </a:p>
        </p:txBody>
      </p:sp>
      <p:cxnSp>
        <p:nvCxnSpPr>
          <p:cNvPr id="1020" name="Google Shape;1020;p52"/>
          <p:cNvCxnSpPr/>
          <p:nvPr/>
        </p:nvCxnSpPr>
        <p:spPr>
          <a:xfrm>
            <a:off x="1525592" y="4572000"/>
            <a:ext cx="1528761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1" name="Google Shape;1021;p5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6834700" y="1964225"/>
            <a:ext cx="3726900" cy="3802500"/>
          </a:xfrm>
          <a:prstGeom prst="roundRect">
            <a:avLst>
              <a:gd fmla="val 27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2022975" y="1964225"/>
            <a:ext cx="3726900" cy="3802500"/>
          </a:xfrm>
          <a:prstGeom prst="roundRect">
            <a:avLst>
              <a:gd fmla="val 27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5" name="Google Shape;235;p26"/>
          <p:cNvGrpSpPr/>
          <p:nvPr/>
        </p:nvGrpSpPr>
        <p:grpSpPr>
          <a:xfrm>
            <a:off x="6077888" y="3677325"/>
            <a:ext cx="428780" cy="863061"/>
            <a:chOff x="3032426" y="3260373"/>
            <a:chExt cx="286580" cy="705000"/>
          </a:xfrm>
        </p:grpSpPr>
        <p:sp>
          <p:nvSpPr>
            <p:cNvPr id="236" name="Google Shape;236;p26"/>
            <p:cNvSpPr/>
            <p:nvPr/>
          </p:nvSpPr>
          <p:spPr>
            <a:xfrm rot="5400000">
              <a:off x="2835840" y="3482064"/>
              <a:ext cx="704850" cy="261482"/>
            </a:xfrm>
            <a:prstGeom prst="triangle">
              <a:avLst>
                <a:gd fmla="val 4938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 rot="5400000">
              <a:off x="2783426" y="3509373"/>
              <a:ext cx="705000" cy="2070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8" name="Google Shape;238;p26"/>
          <p:cNvGrpSpPr/>
          <p:nvPr/>
        </p:nvGrpSpPr>
        <p:grpSpPr>
          <a:xfrm>
            <a:off x="1923980" y="2905575"/>
            <a:ext cx="8344042" cy="759171"/>
            <a:chOff x="1923980" y="2905575"/>
            <a:chExt cx="8344042" cy="759171"/>
          </a:xfrm>
        </p:grpSpPr>
        <p:sp>
          <p:nvSpPr>
            <p:cNvPr id="239" name="Google Shape;239;p26"/>
            <p:cNvSpPr/>
            <p:nvPr/>
          </p:nvSpPr>
          <p:spPr>
            <a:xfrm>
              <a:off x="1923980" y="2905575"/>
              <a:ext cx="3785413" cy="759171"/>
            </a:xfrm>
            <a:prstGeom prst="roundRect">
              <a:avLst>
                <a:gd fmla="val 557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Customers and competitors react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drastically to price changes.</a:t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6727372" y="2905575"/>
              <a:ext cx="3540650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price directly determines the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revenues of the company.</a:t>
              </a:r>
              <a:endParaRPr/>
            </a:p>
          </p:txBody>
        </p:sp>
      </p:grpSp>
      <p:grpSp>
        <p:nvGrpSpPr>
          <p:cNvPr id="241" name="Google Shape;241;p26"/>
          <p:cNvGrpSpPr/>
          <p:nvPr/>
        </p:nvGrpSpPr>
        <p:grpSpPr>
          <a:xfrm>
            <a:off x="1923980" y="3857782"/>
            <a:ext cx="8344042" cy="759171"/>
            <a:chOff x="1923980" y="3857782"/>
            <a:chExt cx="8344042" cy="759171"/>
          </a:xfrm>
        </p:grpSpPr>
        <p:sp>
          <p:nvSpPr>
            <p:cNvPr id="242" name="Google Shape;242;p26"/>
            <p:cNvSpPr/>
            <p:nvPr/>
          </p:nvSpPr>
          <p:spPr>
            <a:xfrm>
              <a:off x="1923980" y="3857782"/>
              <a:ext cx="3785413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Prices are easy to communicate.</a:t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6727372" y="3857782"/>
              <a:ext cx="3540650" cy="759171"/>
            </a:xfrm>
            <a:prstGeom prst="roundRect">
              <a:avLst>
                <a:gd fmla="val 7158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deductible amount has influence</a:t>
              </a:r>
              <a:b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(the price is raised, customers buy less).</a:t>
              </a:r>
              <a:endParaRPr/>
            </a:p>
          </p:txBody>
        </p:sp>
      </p:grpSp>
      <p:grpSp>
        <p:nvGrpSpPr>
          <p:cNvPr id="244" name="Google Shape;244;p26"/>
          <p:cNvGrpSpPr/>
          <p:nvPr/>
        </p:nvGrpSpPr>
        <p:grpSpPr>
          <a:xfrm>
            <a:off x="1923980" y="4804982"/>
            <a:ext cx="8344042" cy="759171"/>
            <a:chOff x="1923980" y="4804982"/>
            <a:chExt cx="8344042" cy="759171"/>
          </a:xfrm>
        </p:grpSpPr>
        <p:sp>
          <p:nvSpPr>
            <p:cNvPr id="245" name="Google Shape;245;p26"/>
            <p:cNvSpPr/>
            <p:nvPr/>
          </p:nvSpPr>
          <p:spPr>
            <a:xfrm>
              <a:off x="1923980" y="4804982"/>
              <a:ext cx="3785413" cy="759171"/>
            </a:xfrm>
            <a:prstGeom prst="roundRect">
              <a:avLst>
                <a:gd fmla="val 874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Awaken the interest of customers to aim</a:t>
              </a:r>
              <a:endParaRPr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for finding the most affordable purchase.</a:t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6727372" y="4804982"/>
              <a:ext cx="3540650" cy="759171"/>
            </a:xfrm>
            <a:prstGeom prst="roundRect">
              <a:avLst>
                <a:gd fmla="val 8743" name="adj"/>
              </a:avLst>
            </a:prstGeom>
            <a:noFill/>
            <a:ln>
              <a:noFill/>
            </a:ln>
          </p:spPr>
          <p:txBody>
            <a:bodyPr anchorCtr="0" anchor="ctr" bIns="45700" lIns="548625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The indirectly affects costs depending</a:t>
              </a:r>
              <a:b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 the sales quantity,</a:t>
              </a:r>
              <a:endParaRPr/>
            </a:p>
          </p:txBody>
        </p:sp>
      </p:grpSp>
      <p:sp>
        <p:nvSpPr>
          <p:cNvPr id="247" name="Google Shape;247;p26"/>
          <p:cNvSpPr txBox="1"/>
          <p:nvPr/>
        </p:nvSpPr>
        <p:spPr>
          <a:xfrm>
            <a:off x="2478837" y="2218962"/>
            <a:ext cx="2675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STRONGEST MARKETING WEAPON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7262190" y="2218962"/>
            <a:ext cx="287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STRONGEST MOTIVATOR FOR PROFIT</a:t>
            </a:r>
            <a:endParaRPr/>
          </a:p>
        </p:txBody>
      </p:sp>
      <p:sp>
        <p:nvSpPr>
          <p:cNvPr id="249" name="Google Shape;249;p2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3"/>
          <p:cNvSpPr/>
          <p:nvPr/>
        </p:nvSpPr>
        <p:spPr>
          <a:xfrm>
            <a:off x="6096000" y="3726207"/>
            <a:ext cx="375367" cy="131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8" name="Google Shape;1028;p53"/>
          <p:cNvSpPr/>
          <p:nvPr/>
        </p:nvSpPr>
        <p:spPr>
          <a:xfrm>
            <a:off x="6796636" y="3726207"/>
            <a:ext cx="375367" cy="923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9" name="Google Shape;1029;p53"/>
          <p:cNvSpPr/>
          <p:nvPr/>
        </p:nvSpPr>
        <p:spPr>
          <a:xfrm>
            <a:off x="7497272" y="3726207"/>
            <a:ext cx="375367" cy="4326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0" name="Google Shape;1030;p53"/>
          <p:cNvSpPr/>
          <p:nvPr/>
        </p:nvSpPr>
        <p:spPr>
          <a:xfrm>
            <a:off x="8197908" y="3726207"/>
            <a:ext cx="375367" cy="19303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1" name="Google Shape;1031;p53"/>
          <p:cNvSpPr/>
          <p:nvPr/>
        </p:nvSpPr>
        <p:spPr>
          <a:xfrm>
            <a:off x="8898544" y="3726207"/>
            <a:ext cx="375367" cy="1313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2" name="Google Shape;1032;p53"/>
          <p:cNvSpPr/>
          <p:nvPr/>
        </p:nvSpPr>
        <p:spPr>
          <a:xfrm>
            <a:off x="9599180" y="3726206"/>
            <a:ext cx="375367" cy="1574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3" name="Google Shape;1033;p53"/>
          <p:cNvSpPr/>
          <p:nvPr/>
        </p:nvSpPr>
        <p:spPr>
          <a:xfrm>
            <a:off x="10299817" y="3726207"/>
            <a:ext cx="375367" cy="941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4" name="Google Shape;1034;p53"/>
          <p:cNvSpPr txBox="1"/>
          <p:nvPr/>
        </p:nvSpPr>
        <p:spPr>
          <a:xfrm>
            <a:off x="6104733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13-17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5" name="Google Shape;1035;p53"/>
          <p:cNvSpPr txBox="1"/>
          <p:nvPr/>
        </p:nvSpPr>
        <p:spPr>
          <a:xfrm>
            <a:off x="6814987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18-24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6" name="Google Shape;1036;p53"/>
          <p:cNvSpPr txBox="1"/>
          <p:nvPr/>
        </p:nvSpPr>
        <p:spPr>
          <a:xfrm>
            <a:off x="7525241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25-34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7" name="Google Shape;1037;p53"/>
          <p:cNvSpPr txBox="1"/>
          <p:nvPr/>
        </p:nvSpPr>
        <p:spPr>
          <a:xfrm>
            <a:off x="8235495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35-44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8" name="Google Shape;1038;p53"/>
          <p:cNvSpPr txBox="1"/>
          <p:nvPr/>
        </p:nvSpPr>
        <p:spPr>
          <a:xfrm>
            <a:off x="8945749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45-54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9" name="Google Shape;1039;p53"/>
          <p:cNvSpPr txBox="1"/>
          <p:nvPr/>
        </p:nvSpPr>
        <p:spPr>
          <a:xfrm>
            <a:off x="9656003" y="3410681"/>
            <a:ext cx="571211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55-64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0" name="Google Shape;1040;p53"/>
          <p:cNvSpPr txBox="1"/>
          <p:nvPr/>
        </p:nvSpPr>
        <p:spPr>
          <a:xfrm>
            <a:off x="10366260" y="3410681"/>
            <a:ext cx="375366" cy="2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65+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1" name="Google Shape;1041;p53"/>
          <p:cNvSpPr txBox="1"/>
          <p:nvPr/>
        </p:nvSpPr>
        <p:spPr>
          <a:xfrm>
            <a:off x="6149976" y="5143063"/>
            <a:ext cx="52596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2" name="Google Shape;1042;p53"/>
          <p:cNvSpPr txBox="1"/>
          <p:nvPr/>
        </p:nvSpPr>
        <p:spPr>
          <a:xfrm>
            <a:off x="6840849" y="4758612"/>
            <a:ext cx="286938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3" name="Google Shape;1043;p53"/>
          <p:cNvSpPr txBox="1"/>
          <p:nvPr/>
        </p:nvSpPr>
        <p:spPr>
          <a:xfrm>
            <a:off x="7531158" y="4263708"/>
            <a:ext cx="565293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53"/>
          <p:cNvSpPr txBox="1"/>
          <p:nvPr/>
        </p:nvSpPr>
        <p:spPr>
          <a:xfrm>
            <a:off x="8205252" y="5813071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53"/>
          <p:cNvSpPr txBox="1"/>
          <p:nvPr/>
        </p:nvSpPr>
        <p:spPr>
          <a:xfrm>
            <a:off x="8895532" y="5169188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53"/>
          <p:cNvSpPr txBox="1"/>
          <p:nvPr/>
        </p:nvSpPr>
        <p:spPr>
          <a:xfrm>
            <a:off x="9616287" y="5431739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13.2%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53"/>
          <p:cNvSpPr txBox="1"/>
          <p:nvPr/>
        </p:nvSpPr>
        <p:spPr>
          <a:xfrm>
            <a:off x="10353793" y="4754871"/>
            <a:ext cx="514075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7.3%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53"/>
          <p:cNvSpPr/>
          <p:nvPr/>
        </p:nvSpPr>
        <p:spPr>
          <a:xfrm>
            <a:off x="6095999" y="2148857"/>
            <a:ext cx="375367" cy="1210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53"/>
          <p:cNvSpPr/>
          <p:nvPr/>
        </p:nvSpPr>
        <p:spPr>
          <a:xfrm>
            <a:off x="6796635" y="1893819"/>
            <a:ext cx="375367" cy="1465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0" name="Google Shape;1050;p53"/>
          <p:cNvSpPr/>
          <p:nvPr/>
        </p:nvSpPr>
        <p:spPr>
          <a:xfrm>
            <a:off x="7497271" y="2509587"/>
            <a:ext cx="375367" cy="849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1" name="Google Shape;1051;p53"/>
          <p:cNvSpPr/>
          <p:nvPr/>
        </p:nvSpPr>
        <p:spPr>
          <a:xfrm>
            <a:off x="8197907" y="1428682"/>
            <a:ext cx="375367" cy="1930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2" name="Google Shape;1052;p53"/>
          <p:cNvSpPr/>
          <p:nvPr/>
        </p:nvSpPr>
        <p:spPr>
          <a:xfrm>
            <a:off x="8898543" y="1710008"/>
            <a:ext cx="375367" cy="164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53"/>
          <p:cNvSpPr/>
          <p:nvPr/>
        </p:nvSpPr>
        <p:spPr>
          <a:xfrm>
            <a:off x="9599179" y="2961239"/>
            <a:ext cx="375367" cy="39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4" name="Google Shape;1054;p53"/>
          <p:cNvSpPr/>
          <p:nvPr/>
        </p:nvSpPr>
        <p:spPr>
          <a:xfrm>
            <a:off x="10299817" y="2261442"/>
            <a:ext cx="375367" cy="1097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182875" spcFirstLastPara="1" rIns="182875" wrap="square" tIns="15544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53"/>
          <p:cNvSpPr txBox="1"/>
          <p:nvPr/>
        </p:nvSpPr>
        <p:spPr>
          <a:xfrm>
            <a:off x="6138087" y="1769439"/>
            <a:ext cx="37030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6" name="Google Shape;1056;p53"/>
          <p:cNvSpPr txBox="1"/>
          <p:nvPr/>
        </p:nvSpPr>
        <p:spPr>
          <a:xfrm>
            <a:off x="6795401" y="1544837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11.2%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53"/>
          <p:cNvSpPr txBox="1"/>
          <p:nvPr/>
        </p:nvSpPr>
        <p:spPr>
          <a:xfrm>
            <a:off x="7526453" y="2165495"/>
            <a:ext cx="286938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8183767" y="1135210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18.0%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53"/>
          <p:cNvSpPr txBox="1"/>
          <p:nvPr/>
        </p:nvSpPr>
        <p:spPr>
          <a:xfrm>
            <a:off x="8906110" y="1382962"/>
            <a:ext cx="360676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15.8%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0" name="Google Shape;1060;p53"/>
          <p:cNvSpPr txBox="1"/>
          <p:nvPr/>
        </p:nvSpPr>
        <p:spPr>
          <a:xfrm>
            <a:off x="9607888" y="2628296"/>
            <a:ext cx="320601" cy="266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2..1%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1" name="Google Shape;1061;p53"/>
          <p:cNvSpPr txBox="1"/>
          <p:nvPr/>
        </p:nvSpPr>
        <p:spPr>
          <a:xfrm>
            <a:off x="10336846" y="1868586"/>
            <a:ext cx="514074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5.6%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2" name="Google Shape;1062;p53"/>
          <p:cNvCxnSpPr/>
          <p:nvPr/>
        </p:nvCxnSpPr>
        <p:spPr>
          <a:xfrm>
            <a:off x="1524001" y="3036912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3" name="Google Shape;1063;p5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4" name="Google Shape;1064;p53"/>
          <p:cNvSpPr txBox="1"/>
          <p:nvPr/>
        </p:nvSpPr>
        <p:spPr>
          <a:xfrm>
            <a:off x="1529046" y="3404530"/>
            <a:ext cx="2723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4"/>
          <p:cNvSpPr/>
          <p:nvPr/>
        </p:nvSpPr>
        <p:spPr>
          <a:xfrm>
            <a:off x="2703545" y="2276474"/>
            <a:ext cx="2408230" cy="2408230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8710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71" name="Google Shape;1071;p54"/>
          <p:cNvSpPr/>
          <p:nvPr/>
        </p:nvSpPr>
        <p:spPr>
          <a:xfrm>
            <a:off x="2703545" y="2276474"/>
            <a:ext cx="2408230" cy="2408230"/>
          </a:xfrm>
          <a:prstGeom prst="arc">
            <a:avLst>
              <a:gd fmla="val 16200000" name="adj1"/>
              <a:gd fmla="val 8491402" name="adj2"/>
            </a:avLst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54"/>
          <p:cNvSpPr txBox="1"/>
          <p:nvPr/>
        </p:nvSpPr>
        <p:spPr>
          <a:xfrm>
            <a:off x="3062574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73" name="Google Shape;1073;p54"/>
          <p:cNvSpPr/>
          <p:nvPr/>
        </p:nvSpPr>
        <p:spPr>
          <a:xfrm>
            <a:off x="5736961" y="2276474"/>
            <a:ext cx="2408230" cy="2408230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54"/>
          <p:cNvSpPr/>
          <p:nvPr/>
        </p:nvSpPr>
        <p:spPr>
          <a:xfrm>
            <a:off x="5736961" y="2276474"/>
            <a:ext cx="2408230" cy="2408230"/>
          </a:xfrm>
          <a:prstGeom prst="arc">
            <a:avLst>
              <a:gd fmla="val 16200000" name="adj1"/>
              <a:gd fmla="val 11378791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5" name="Google Shape;1075;p54"/>
          <p:cNvCxnSpPr/>
          <p:nvPr/>
        </p:nvCxnSpPr>
        <p:spPr>
          <a:xfrm>
            <a:off x="6096000" y="6833910"/>
            <a:ext cx="1514732" cy="0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6" name="Google Shape;1076;p54"/>
          <p:cNvSpPr/>
          <p:nvPr/>
        </p:nvSpPr>
        <p:spPr>
          <a:xfrm>
            <a:off x="8791641" y="2276474"/>
            <a:ext cx="2408230" cy="240823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2540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54"/>
          <p:cNvSpPr/>
          <p:nvPr/>
        </p:nvSpPr>
        <p:spPr>
          <a:xfrm>
            <a:off x="8791641" y="2276474"/>
            <a:ext cx="2408230" cy="2408230"/>
          </a:xfrm>
          <a:prstGeom prst="arc">
            <a:avLst>
              <a:gd fmla="val 16200000" name="adj1"/>
              <a:gd fmla="val 392104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8" name="Google Shape;1078;p54"/>
          <p:cNvCxnSpPr/>
          <p:nvPr/>
        </p:nvCxnSpPr>
        <p:spPr>
          <a:xfrm>
            <a:off x="9150680" y="6833910"/>
            <a:ext cx="1514732" cy="0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9" name="Google Shape;1079;p5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54"/>
          <p:cNvSpPr txBox="1"/>
          <p:nvPr/>
        </p:nvSpPr>
        <p:spPr>
          <a:xfrm>
            <a:off x="6101326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81" name="Google Shape;1081;p54"/>
          <p:cNvSpPr txBox="1"/>
          <p:nvPr/>
        </p:nvSpPr>
        <p:spPr>
          <a:xfrm>
            <a:off x="9162700" y="4955100"/>
            <a:ext cx="21402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Product Users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/>
          <p:nvPr/>
        </p:nvSpPr>
        <p:spPr>
          <a:xfrm>
            <a:off x="7094259" y="499917"/>
            <a:ext cx="3696449" cy="3696449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25M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88" name="Google Shape;1088;p55"/>
          <p:cNvSpPr/>
          <p:nvPr/>
        </p:nvSpPr>
        <p:spPr>
          <a:xfrm>
            <a:off x="5801116" y="2807045"/>
            <a:ext cx="1999865" cy="1999865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8710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89" name="Google Shape;1089;p55"/>
          <p:cNvSpPr/>
          <p:nvPr/>
        </p:nvSpPr>
        <p:spPr>
          <a:xfrm>
            <a:off x="5801116" y="2807045"/>
            <a:ext cx="1999865" cy="1999865"/>
          </a:xfrm>
          <a:prstGeom prst="arc">
            <a:avLst>
              <a:gd fmla="val 16200000" name="adj1"/>
              <a:gd fmla="val 1659846" name="adj2"/>
            </a:avLst>
          </a:prstGeom>
          <a:noFill/>
          <a:ln cap="rnd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55"/>
          <p:cNvSpPr/>
          <p:nvPr/>
        </p:nvSpPr>
        <p:spPr>
          <a:xfrm>
            <a:off x="7094259" y="499917"/>
            <a:ext cx="3696449" cy="3696449"/>
          </a:xfrm>
          <a:prstGeom prst="arc">
            <a:avLst>
              <a:gd fmla="val 16200000" name="adj1"/>
              <a:gd fmla="val 11712461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1" name="Google Shape;1091;p55"/>
          <p:cNvSpPr/>
          <p:nvPr/>
        </p:nvSpPr>
        <p:spPr>
          <a:xfrm>
            <a:off x="8723719" y="3295427"/>
            <a:ext cx="2908394" cy="2908394"/>
          </a:xfrm>
          <a:prstGeom prst="ellipse">
            <a:avLst/>
          </a:prstGeom>
          <a:noFill/>
          <a:ln cap="flat" cmpd="sng" w="25400">
            <a:solidFill>
              <a:schemeClr val="dk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500K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USERS</a:t>
            </a:r>
            <a:endParaRPr/>
          </a:p>
        </p:txBody>
      </p:sp>
      <p:sp>
        <p:nvSpPr>
          <p:cNvPr id="1092" name="Google Shape;1092;p55"/>
          <p:cNvSpPr/>
          <p:nvPr/>
        </p:nvSpPr>
        <p:spPr>
          <a:xfrm>
            <a:off x="8723719" y="3295427"/>
            <a:ext cx="2908394" cy="2908394"/>
          </a:xfrm>
          <a:prstGeom prst="arc">
            <a:avLst>
              <a:gd fmla="val 16200000" name="adj1"/>
              <a:gd fmla="val 8491402" name="adj2"/>
            </a:avLst>
          </a:prstGeom>
          <a:noFill/>
          <a:ln cap="rnd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55"/>
          <p:cNvSpPr txBox="1"/>
          <p:nvPr/>
        </p:nvSpPr>
        <p:spPr>
          <a:xfrm>
            <a:off x="1694330" y="3064573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sp>
        <p:nvSpPr>
          <p:cNvPr id="1094" name="Google Shape;1094;p55"/>
          <p:cNvSpPr txBox="1"/>
          <p:nvPr/>
        </p:nvSpPr>
        <p:spPr>
          <a:xfrm>
            <a:off x="1694330" y="4154187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sp>
        <p:nvSpPr>
          <p:cNvPr id="1095" name="Google Shape;1095;p55"/>
          <p:cNvSpPr txBox="1"/>
          <p:nvPr/>
        </p:nvSpPr>
        <p:spPr>
          <a:xfrm>
            <a:off x="1694330" y="5240566"/>
            <a:ext cx="2738615" cy="55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Pie Chart title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additional descriptions here</a:t>
            </a:r>
            <a:endParaRPr/>
          </a:p>
        </p:txBody>
      </p:sp>
      <p:cxnSp>
        <p:nvCxnSpPr>
          <p:cNvPr id="1096" name="Google Shape;1096;p55"/>
          <p:cNvCxnSpPr/>
          <p:nvPr/>
        </p:nvCxnSpPr>
        <p:spPr>
          <a:xfrm>
            <a:off x="1525910" y="3080998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55"/>
          <p:cNvCxnSpPr/>
          <p:nvPr/>
        </p:nvCxnSpPr>
        <p:spPr>
          <a:xfrm>
            <a:off x="1525910" y="4154187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55"/>
          <p:cNvCxnSpPr/>
          <p:nvPr/>
        </p:nvCxnSpPr>
        <p:spPr>
          <a:xfrm>
            <a:off x="1525910" y="5240566"/>
            <a:ext cx="0" cy="203479"/>
          </a:xfrm>
          <a:prstGeom prst="straightConnector1">
            <a:avLst/>
          </a:prstGeom>
          <a:noFill/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9" name="Google Shape;1099;p5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56"/>
          <p:cNvGrpSpPr/>
          <p:nvPr/>
        </p:nvGrpSpPr>
        <p:grpSpPr>
          <a:xfrm>
            <a:off x="6393234" y="1709843"/>
            <a:ext cx="3623369" cy="3614271"/>
            <a:chOff x="4843275" y="2429807"/>
            <a:chExt cx="3623369" cy="3614271"/>
          </a:xfrm>
        </p:grpSpPr>
        <p:sp>
          <p:nvSpPr>
            <p:cNvPr id="1106" name="Google Shape;1106;p56"/>
            <p:cNvSpPr/>
            <p:nvPr/>
          </p:nvSpPr>
          <p:spPr>
            <a:xfrm>
              <a:off x="4843275" y="2429807"/>
              <a:ext cx="3623369" cy="3614271"/>
            </a:xfrm>
            <a:prstGeom prst="pie">
              <a:avLst>
                <a:gd fmla="val 18900418" name="adj1"/>
                <a:gd fmla="val 540193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1" anchor="ctr" bIns="0" lIns="1920225" spcFirstLastPara="1" rIns="0" wrap="square" tIns="548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07" name="Google Shape;1107;p56"/>
            <p:cNvSpPr txBox="1"/>
            <p:nvPr/>
          </p:nvSpPr>
          <p:spPr>
            <a:xfrm>
              <a:off x="7627870" y="4369688"/>
              <a:ext cx="665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+3.20</a:t>
              </a:r>
              <a:endParaRPr/>
            </a:p>
          </p:txBody>
        </p:sp>
      </p:grpSp>
      <p:grpSp>
        <p:nvGrpSpPr>
          <p:cNvPr id="1108" name="Google Shape;1108;p56"/>
          <p:cNvGrpSpPr/>
          <p:nvPr/>
        </p:nvGrpSpPr>
        <p:grpSpPr>
          <a:xfrm>
            <a:off x="6393234" y="1702619"/>
            <a:ext cx="3623369" cy="3614271"/>
            <a:chOff x="4843275" y="2422583"/>
            <a:chExt cx="3623369" cy="3614271"/>
          </a:xfrm>
        </p:grpSpPr>
        <p:sp>
          <p:nvSpPr>
            <p:cNvPr id="1109" name="Google Shape;1109;p56"/>
            <p:cNvSpPr/>
            <p:nvPr/>
          </p:nvSpPr>
          <p:spPr>
            <a:xfrm>
              <a:off x="4843275" y="2422583"/>
              <a:ext cx="3623369" cy="3614271"/>
            </a:xfrm>
            <a:prstGeom prst="pie">
              <a:avLst>
                <a:gd fmla="val 10781657" name="adj1"/>
                <a:gd fmla="val 1620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0" lIns="0" spcFirstLastPara="1" rIns="1645900" wrap="square" tIns="182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0" name="Google Shape;1110;p56"/>
            <p:cNvSpPr txBox="1"/>
            <p:nvPr/>
          </p:nvSpPr>
          <p:spPr>
            <a:xfrm>
              <a:off x="5512302" y="3098523"/>
              <a:ext cx="671979" cy="3077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+2.00</a:t>
              </a:r>
              <a:endParaRPr/>
            </a:p>
          </p:txBody>
        </p:sp>
      </p:grpSp>
      <p:grpSp>
        <p:nvGrpSpPr>
          <p:cNvPr id="1111" name="Google Shape;1111;p56"/>
          <p:cNvGrpSpPr/>
          <p:nvPr/>
        </p:nvGrpSpPr>
        <p:grpSpPr>
          <a:xfrm>
            <a:off x="6812119" y="2307220"/>
            <a:ext cx="2771711" cy="2426320"/>
            <a:chOff x="5262160" y="3027184"/>
            <a:chExt cx="2771711" cy="2426320"/>
          </a:xfrm>
        </p:grpSpPr>
        <p:sp>
          <p:nvSpPr>
            <p:cNvPr id="1112" name="Google Shape;1112;p56"/>
            <p:cNvSpPr/>
            <p:nvPr/>
          </p:nvSpPr>
          <p:spPr>
            <a:xfrm>
              <a:off x="5262160" y="3027184"/>
              <a:ext cx="2771711" cy="2426320"/>
            </a:xfrm>
            <a:prstGeom prst="pie">
              <a:avLst>
                <a:gd fmla="val 16202225" name="adj1"/>
                <a:gd fmla="val 1894092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3" name="Google Shape;1113;p56"/>
            <p:cNvSpPr txBox="1"/>
            <p:nvPr/>
          </p:nvSpPr>
          <p:spPr>
            <a:xfrm>
              <a:off x="6675132" y="3231545"/>
              <a:ext cx="6815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+0.45</a:t>
              </a:r>
              <a:endParaRPr/>
            </a:p>
          </p:txBody>
        </p:sp>
      </p:grpSp>
      <p:grpSp>
        <p:nvGrpSpPr>
          <p:cNvPr id="1114" name="Google Shape;1114;p56"/>
          <p:cNvGrpSpPr/>
          <p:nvPr/>
        </p:nvGrpSpPr>
        <p:grpSpPr>
          <a:xfrm>
            <a:off x="6096000" y="1405583"/>
            <a:ext cx="4222750" cy="4199410"/>
            <a:chOff x="4554279" y="2125547"/>
            <a:chExt cx="4222750" cy="4199410"/>
          </a:xfrm>
        </p:grpSpPr>
        <p:sp>
          <p:nvSpPr>
            <p:cNvPr id="1115" name="Google Shape;1115;p56"/>
            <p:cNvSpPr/>
            <p:nvPr/>
          </p:nvSpPr>
          <p:spPr>
            <a:xfrm>
              <a:off x="4554279" y="2125547"/>
              <a:ext cx="4222750" cy="4199410"/>
            </a:xfrm>
            <a:prstGeom prst="pie">
              <a:avLst>
                <a:gd fmla="val 5398885" name="adj1"/>
                <a:gd fmla="val 10779605" name="adj2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/>
            </a:p>
          </p:txBody>
        </p:sp>
        <p:sp>
          <p:nvSpPr>
            <p:cNvPr id="1116" name="Google Shape;1116;p56"/>
            <p:cNvSpPr txBox="1"/>
            <p:nvPr/>
          </p:nvSpPr>
          <p:spPr>
            <a:xfrm>
              <a:off x="5210453" y="5113897"/>
              <a:ext cx="671979" cy="30777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+2.40</a:t>
              </a:r>
              <a:endParaRPr/>
            </a:p>
          </p:txBody>
        </p:sp>
      </p:grpSp>
      <p:sp>
        <p:nvSpPr>
          <p:cNvPr id="1117" name="Google Shape;1117;p56"/>
          <p:cNvSpPr/>
          <p:nvPr/>
        </p:nvSpPr>
        <p:spPr>
          <a:xfrm>
            <a:off x="8206479" y="3513645"/>
            <a:ext cx="3334" cy="333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56"/>
          <p:cNvSpPr/>
          <p:nvPr/>
        </p:nvSpPr>
        <p:spPr>
          <a:xfrm>
            <a:off x="8206479" y="3513645"/>
            <a:ext cx="3334" cy="333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9" name="Google Shape;1119;p56"/>
          <p:cNvGrpSpPr/>
          <p:nvPr/>
        </p:nvGrpSpPr>
        <p:grpSpPr>
          <a:xfrm>
            <a:off x="7352037" y="2777014"/>
            <a:ext cx="1683252" cy="1686584"/>
            <a:chOff x="5368929" y="2824891"/>
            <a:chExt cx="1683252" cy="1686584"/>
          </a:xfrm>
        </p:grpSpPr>
        <p:sp>
          <p:nvSpPr>
            <p:cNvPr id="1120" name="Google Shape;1120;p56"/>
            <p:cNvSpPr/>
            <p:nvPr/>
          </p:nvSpPr>
          <p:spPr>
            <a:xfrm>
              <a:off x="5368929" y="2824891"/>
              <a:ext cx="1683252" cy="16865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5865573" y="3331533"/>
              <a:ext cx="679967" cy="679967"/>
            </a:xfrm>
            <a:custGeom>
              <a:rect b="b" l="l" r="r" t="t"/>
              <a:pathLst>
                <a:path extrusionOk="0" h="86" w="86">
                  <a:moveTo>
                    <a:pt x="43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6"/>
                    <a:pt x="20" y="86"/>
                    <a:pt x="43" y="86"/>
                  </a:cubicBezTo>
                  <a:cubicBezTo>
                    <a:pt x="67" y="86"/>
                    <a:pt x="86" y="66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75"/>
                  </a:moveTo>
                  <a:cubicBezTo>
                    <a:pt x="25" y="75"/>
                    <a:pt x="11" y="61"/>
                    <a:pt x="11" y="43"/>
                  </a:cubicBezTo>
                  <a:cubicBezTo>
                    <a:pt x="11" y="25"/>
                    <a:pt x="25" y="10"/>
                    <a:pt x="43" y="10"/>
                  </a:cubicBezTo>
                  <a:cubicBezTo>
                    <a:pt x="61" y="10"/>
                    <a:pt x="76" y="25"/>
                    <a:pt x="76" y="43"/>
                  </a:cubicBezTo>
                  <a:cubicBezTo>
                    <a:pt x="76" y="61"/>
                    <a:pt x="61" y="75"/>
                    <a:pt x="43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6222221" y="3498191"/>
              <a:ext cx="156660" cy="166659"/>
            </a:xfrm>
            <a:custGeom>
              <a:rect b="b" l="l" r="r" t="t"/>
              <a:pathLst>
                <a:path extrusionOk="0" h="21" w="20">
                  <a:moveTo>
                    <a:pt x="20" y="21"/>
                  </a:moveTo>
                  <a:cubicBezTo>
                    <a:pt x="19" y="10"/>
                    <a:pt x="11" y="1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23" name="Google Shape;1123;p56"/>
          <p:cNvGrpSpPr/>
          <p:nvPr/>
        </p:nvGrpSpPr>
        <p:grpSpPr>
          <a:xfrm>
            <a:off x="9690730" y="4255955"/>
            <a:ext cx="2142797" cy="471545"/>
            <a:chOff x="9113565" y="4306994"/>
            <a:chExt cx="2142797" cy="471545"/>
          </a:xfrm>
        </p:grpSpPr>
        <p:grpSp>
          <p:nvGrpSpPr>
            <p:cNvPr id="1124" name="Google Shape;1124;p56"/>
            <p:cNvGrpSpPr/>
            <p:nvPr/>
          </p:nvGrpSpPr>
          <p:grpSpPr>
            <a:xfrm>
              <a:off x="9113565" y="4306994"/>
              <a:ext cx="1098554" cy="317638"/>
              <a:chOff x="8140771" y="4975919"/>
              <a:chExt cx="1098554" cy="317638"/>
            </a:xfrm>
          </p:grpSpPr>
          <p:cxnSp>
            <p:nvCxnSpPr>
              <p:cNvPr id="1125" name="Google Shape;1125;p56"/>
              <p:cNvCxnSpPr/>
              <p:nvPr/>
            </p:nvCxnSpPr>
            <p:spPr>
              <a:xfrm>
                <a:off x="8140771" y="4975919"/>
                <a:ext cx="302328" cy="3176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26" name="Google Shape;1126;p56"/>
              <p:cNvCxnSpPr/>
              <p:nvPr/>
            </p:nvCxnSpPr>
            <p:spPr>
              <a:xfrm flipH="1" rot="10800000">
                <a:off x="8443099" y="5293556"/>
                <a:ext cx="796226" cy="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127" name="Google Shape;1127;p56"/>
            <p:cNvSpPr/>
            <p:nvPr/>
          </p:nvSpPr>
          <p:spPr>
            <a:xfrm>
              <a:off x="10083062" y="4470739"/>
              <a:ext cx="117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C</a:t>
              </a:r>
              <a:endParaRPr b="1"/>
            </a:p>
          </p:txBody>
        </p:sp>
      </p:grpSp>
      <p:grpSp>
        <p:nvGrpSpPr>
          <p:cNvPr id="1128" name="Google Shape;1128;p56"/>
          <p:cNvGrpSpPr/>
          <p:nvPr/>
        </p:nvGrpSpPr>
        <p:grpSpPr>
          <a:xfrm>
            <a:off x="8662437" y="1652300"/>
            <a:ext cx="2264486" cy="796078"/>
            <a:chOff x="7156021" y="2276467"/>
            <a:chExt cx="2264486" cy="796078"/>
          </a:xfrm>
        </p:grpSpPr>
        <p:sp>
          <p:nvSpPr>
            <p:cNvPr id="1129" name="Google Shape;1129;p56"/>
            <p:cNvSpPr/>
            <p:nvPr/>
          </p:nvSpPr>
          <p:spPr>
            <a:xfrm>
              <a:off x="8336907" y="2276467"/>
              <a:ext cx="1083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Type D</a:t>
              </a:r>
              <a:endParaRPr b="1"/>
            </a:p>
          </p:txBody>
        </p:sp>
        <p:grpSp>
          <p:nvGrpSpPr>
            <p:cNvPr id="1130" name="Google Shape;1130;p56"/>
            <p:cNvGrpSpPr/>
            <p:nvPr/>
          </p:nvGrpSpPr>
          <p:grpSpPr>
            <a:xfrm>
              <a:off x="7156021" y="2429807"/>
              <a:ext cx="1068979" cy="642738"/>
              <a:chOff x="7156021" y="2429807"/>
              <a:chExt cx="1068979" cy="642738"/>
            </a:xfrm>
          </p:grpSpPr>
          <p:cxnSp>
            <p:nvCxnSpPr>
              <p:cNvPr id="1131" name="Google Shape;1131;p56"/>
              <p:cNvCxnSpPr/>
              <p:nvPr/>
            </p:nvCxnSpPr>
            <p:spPr>
              <a:xfrm flipH="1" rot="10800000">
                <a:off x="7156021" y="2429807"/>
                <a:ext cx="647108" cy="6427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6C6C6C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32" name="Google Shape;1132;p56"/>
              <p:cNvCxnSpPr/>
              <p:nvPr/>
            </p:nvCxnSpPr>
            <p:spPr>
              <a:xfrm>
                <a:off x="7803129" y="2430363"/>
                <a:ext cx="42187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C6C6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33" name="Google Shape;1133;p56"/>
          <p:cNvGrpSpPr/>
          <p:nvPr/>
        </p:nvGrpSpPr>
        <p:grpSpPr>
          <a:xfrm>
            <a:off x="4821023" y="2376475"/>
            <a:ext cx="1796385" cy="718416"/>
            <a:chOff x="4243858" y="2427514"/>
            <a:chExt cx="1796385" cy="718416"/>
          </a:xfrm>
        </p:grpSpPr>
        <p:sp>
          <p:nvSpPr>
            <p:cNvPr id="1134" name="Google Shape;1134;p56"/>
            <p:cNvSpPr/>
            <p:nvPr/>
          </p:nvSpPr>
          <p:spPr>
            <a:xfrm>
              <a:off x="4243858" y="2427514"/>
              <a:ext cx="915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A</a:t>
              </a:r>
              <a:endParaRPr b="1"/>
            </a:p>
          </p:txBody>
        </p:sp>
        <p:grpSp>
          <p:nvGrpSpPr>
            <p:cNvPr id="1135" name="Google Shape;1135;p56"/>
            <p:cNvGrpSpPr/>
            <p:nvPr/>
          </p:nvGrpSpPr>
          <p:grpSpPr>
            <a:xfrm flipH="1">
              <a:off x="5158858" y="2581398"/>
              <a:ext cx="881385" cy="564532"/>
              <a:chOff x="7156021" y="2508013"/>
              <a:chExt cx="881385" cy="564532"/>
            </a:xfrm>
          </p:grpSpPr>
          <p:cxnSp>
            <p:nvCxnSpPr>
              <p:cNvPr id="1136" name="Google Shape;1136;p56"/>
              <p:cNvCxnSpPr/>
              <p:nvPr/>
            </p:nvCxnSpPr>
            <p:spPr>
              <a:xfrm flipH="1" rot="10800000">
                <a:off x="7156021" y="2508013"/>
                <a:ext cx="564158" cy="564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37" name="Google Shape;1137;p56"/>
              <p:cNvCxnSpPr>
                <a:endCxn id="1134" idx="3"/>
              </p:cNvCxnSpPr>
              <p:nvPr/>
            </p:nvCxnSpPr>
            <p:spPr>
              <a:xfrm flipH="1" rot="10800000">
                <a:off x="7717006" y="2508029"/>
                <a:ext cx="320400" cy="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138" name="Google Shape;1138;p56"/>
          <p:cNvGrpSpPr/>
          <p:nvPr/>
        </p:nvGrpSpPr>
        <p:grpSpPr>
          <a:xfrm>
            <a:off x="4821027" y="5210389"/>
            <a:ext cx="2636948" cy="569311"/>
            <a:chOff x="4243862" y="5261428"/>
            <a:chExt cx="2636948" cy="569311"/>
          </a:xfrm>
        </p:grpSpPr>
        <p:sp>
          <p:nvSpPr>
            <p:cNvPr id="1139" name="Google Shape;1139;p56"/>
            <p:cNvSpPr/>
            <p:nvPr/>
          </p:nvSpPr>
          <p:spPr>
            <a:xfrm>
              <a:off x="4243862" y="5522939"/>
              <a:ext cx="8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Type B</a:t>
              </a:r>
              <a:endParaRPr b="1"/>
            </a:p>
          </p:txBody>
        </p:sp>
        <p:grpSp>
          <p:nvGrpSpPr>
            <p:cNvPr id="1140" name="Google Shape;1140;p56"/>
            <p:cNvGrpSpPr/>
            <p:nvPr/>
          </p:nvGrpSpPr>
          <p:grpSpPr>
            <a:xfrm flipH="1">
              <a:off x="5143562" y="5261428"/>
              <a:ext cx="1737248" cy="418711"/>
              <a:chOff x="8140771" y="4975919"/>
              <a:chExt cx="1737248" cy="418711"/>
            </a:xfrm>
          </p:grpSpPr>
          <p:cxnSp>
            <p:nvCxnSpPr>
              <p:cNvPr id="1141" name="Google Shape;1141;p56"/>
              <p:cNvCxnSpPr/>
              <p:nvPr/>
            </p:nvCxnSpPr>
            <p:spPr>
              <a:xfrm>
                <a:off x="8140771" y="4975919"/>
                <a:ext cx="401440" cy="4153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3A4B"/>
                </a:solidFill>
                <a:prstDash val="solid"/>
                <a:miter lim="800000"/>
                <a:headEnd len="med" w="med" type="oval"/>
                <a:tailEnd len="sm" w="sm" type="none"/>
              </a:ln>
            </p:spPr>
          </p:cxnSp>
          <p:cxnSp>
            <p:nvCxnSpPr>
              <p:cNvPr id="1142" name="Google Shape;1142;p56"/>
              <p:cNvCxnSpPr>
                <a:endCxn id="1139" idx="3"/>
              </p:cNvCxnSpPr>
              <p:nvPr/>
            </p:nvCxnSpPr>
            <p:spPr>
              <a:xfrm flipH="1" rot="10800000">
                <a:off x="8542419" y="5391330"/>
                <a:ext cx="1335600" cy="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3A4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cxnSp>
        <p:nvCxnSpPr>
          <p:cNvPr id="1143" name="Google Shape;1143;p56"/>
          <p:cNvCxnSpPr/>
          <p:nvPr/>
        </p:nvCxnSpPr>
        <p:spPr>
          <a:xfrm>
            <a:off x="1524001" y="3800440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4" name="Google Shape;1144;p56"/>
          <p:cNvSpPr txBox="1"/>
          <p:nvPr/>
        </p:nvSpPr>
        <p:spPr>
          <a:xfrm>
            <a:off x="1524001" y="4123816"/>
            <a:ext cx="27234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5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7"/>
          <p:cNvSpPr/>
          <p:nvPr/>
        </p:nvSpPr>
        <p:spPr>
          <a:xfrm>
            <a:off x="2515603" y="3279711"/>
            <a:ext cx="7186479" cy="7186479"/>
          </a:xfrm>
          <a:prstGeom prst="blockArc">
            <a:avLst>
              <a:gd fmla="val 10800000" name="adj1"/>
              <a:gd fmla="val 14489" name="adj2"/>
              <a:gd fmla="val 7511" name="adj3"/>
            </a:avLst>
          </a:prstGeom>
          <a:solidFill>
            <a:srgbClr val="EFEFEF"/>
          </a:solidFill>
          <a:ln>
            <a:noFill/>
          </a:ln>
          <a:effectLst>
            <a:outerShdw blurRad="38100" rotWithShape="0" algn="t" dir="5400000" dist="12700">
              <a:srgbClr val="000000">
                <a:alpha val="14901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2" name="Google Shape;1152;p57"/>
          <p:cNvSpPr/>
          <p:nvPr/>
        </p:nvSpPr>
        <p:spPr>
          <a:xfrm>
            <a:off x="2515931" y="3273402"/>
            <a:ext cx="7186479" cy="7186479"/>
          </a:xfrm>
          <a:prstGeom prst="blockArc">
            <a:avLst>
              <a:gd fmla="val 16611998" name="adj1"/>
              <a:gd fmla="val 14489" name="adj2"/>
              <a:gd fmla="val 7511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3" name="Google Shape;1153;p57"/>
          <p:cNvSpPr/>
          <p:nvPr/>
        </p:nvSpPr>
        <p:spPr>
          <a:xfrm>
            <a:off x="3132269" y="3896378"/>
            <a:ext cx="5953148" cy="5953146"/>
          </a:xfrm>
          <a:prstGeom prst="blockArc">
            <a:avLst>
              <a:gd fmla="val 10800000" name="adj1"/>
              <a:gd fmla="val 14904" name="adj2"/>
              <a:gd fmla="val 8693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4" name="Google Shape;1154;p57"/>
          <p:cNvSpPr/>
          <p:nvPr/>
        </p:nvSpPr>
        <p:spPr>
          <a:xfrm>
            <a:off x="3733902" y="4491701"/>
            <a:ext cx="4749882" cy="4749880"/>
          </a:xfrm>
          <a:prstGeom prst="blockArc">
            <a:avLst>
              <a:gd fmla="val 10800000" name="adj1"/>
              <a:gd fmla="val 15921" name="adj2"/>
              <a:gd fmla="val 11332" name="adj3"/>
            </a:avLst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5" name="Google Shape;1155;p57"/>
          <p:cNvSpPr/>
          <p:nvPr/>
        </p:nvSpPr>
        <p:spPr>
          <a:xfrm>
            <a:off x="3132269" y="3899533"/>
            <a:ext cx="5953148" cy="5953146"/>
          </a:xfrm>
          <a:prstGeom prst="blockArc">
            <a:avLst>
              <a:gd fmla="val 14528003" name="adj1"/>
              <a:gd fmla="val 14904" name="adj2"/>
              <a:gd fmla="val 869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6" name="Google Shape;1156;p57"/>
          <p:cNvSpPr/>
          <p:nvPr/>
        </p:nvSpPr>
        <p:spPr>
          <a:xfrm>
            <a:off x="3733902" y="4501166"/>
            <a:ext cx="4749882" cy="4749880"/>
          </a:xfrm>
          <a:prstGeom prst="blockArc">
            <a:avLst>
              <a:gd fmla="val 12540979" name="adj1"/>
              <a:gd fmla="val 15921" name="adj2"/>
              <a:gd fmla="val 1133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57" name="Google Shape;1157;p57"/>
          <p:cNvGrpSpPr/>
          <p:nvPr/>
        </p:nvGrpSpPr>
        <p:grpSpPr>
          <a:xfrm>
            <a:off x="7446928" y="2810280"/>
            <a:ext cx="1686952" cy="658474"/>
            <a:chOff x="7782951" y="2434722"/>
            <a:chExt cx="1686952" cy="658474"/>
          </a:xfrm>
        </p:grpSpPr>
        <p:cxnSp>
          <p:nvCxnSpPr>
            <p:cNvPr id="1158" name="Google Shape;1158;p57"/>
            <p:cNvCxnSpPr/>
            <p:nvPr/>
          </p:nvCxnSpPr>
          <p:spPr>
            <a:xfrm flipH="1" rot="10800000">
              <a:off x="7782951" y="2438400"/>
              <a:ext cx="706008" cy="65479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lg" w="lg" type="none"/>
            </a:ln>
          </p:spPr>
        </p:cxnSp>
        <p:cxnSp>
          <p:nvCxnSpPr>
            <p:cNvPr id="1159" name="Google Shape;1159;p57"/>
            <p:cNvCxnSpPr/>
            <p:nvPr/>
          </p:nvCxnSpPr>
          <p:spPr>
            <a:xfrm flipH="1">
              <a:off x="8488959" y="2434722"/>
              <a:ext cx="980943" cy="36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none"/>
            </a:ln>
          </p:spPr>
        </p:cxnSp>
      </p:grpSp>
      <p:grpSp>
        <p:nvGrpSpPr>
          <p:cNvPr id="1160" name="Google Shape;1160;p57"/>
          <p:cNvGrpSpPr/>
          <p:nvPr/>
        </p:nvGrpSpPr>
        <p:grpSpPr>
          <a:xfrm>
            <a:off x="3026713" y="2306652"/>
            <a:ext cx="2335862" cy="1733799"/>
            <a:chOff x="2883838" y="1704666"/>
            <a:chExt cx="2335862" cy="1733799"/>
          </a:xfrm>
        </p:grpSpPr>
        <p:cxnSp>
          <p:nvCxnSpPr>
            <p:cNvPr id="1161" name="Google Shape;1161;p57"/>
            <p:cNvCxnSpPr/>
            <p:nvPr/>
          </p:nvCxnSpPr>
          <p:spPr>
            <a:xfrm>
              <a:off x="3864780" y="1707555"/>
              <a:ext cx="1354920" cy="17309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57"/>
            <p:cNvCxnSpPr/>
            <p:nvPr/>
          </p:nvCxnSpPr>
          <p:spPr>
            <a:xfrm rot="10800000">
              <a:off x="2883838" y="1704666"/>
              <a:ext cx="98094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1163" name="Google Shape;1163;p57"/>
          <p:cNvSpPr txBox="1"/>
          <p:nvPr/>
        </p:nvSpPr>
        <p:spPr>
          <a:xfrm>
            <a:off x="1511108" y="4147256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A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4" name="Google Shape;1164;p57"/>
          <p:cNvGrpSpPr/>
          <p:nvPr/>
        </p:nvGrpSpPr>
        <p:grpSpPr>
          <a:xfrm>
            <a:off x="3045185" y="4272284"/>
            <a:ext cx="1628631" cy="819981"/>
            <a:chOff x="2883838" y="3687725"/>
            <a:chExt cx="1628631" cy="819981"/>
          </a:xfrm>
        </p:grpSpPr>
        <p:cxnSp>
          <p:nvCxnSpPr>
            <p:cNvPr id="1165" name="Google Shape;1165;p57"/>
            <p:cNvCxnSpPr/>
            <p:nvPr/>
          </p:nvCxnSpPr>
          <p:spPr>
            <a:xfrm rot="10800000">
              <a:off x="2883838" y="3687725"/>
              <a:ext cx="980942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cxnSp>
          <p:nvCxnSpPr>
            <p:cNvPr id="1166" name="Google Shape;1166;p57"/>
            <p:cNvCxnSpPr/>
            <p:nvPr/>
          </p:nvCxnSpPr>
          <p:spPr>
            <a:xfrm>
              <a:off x="3864779" y="3687725"/>
              <a:ext cx="647690" cy="81998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67" name="Google Shape;1167;p57"/>
          <p:cNvSpPr txBox="1"/>
          <p:nvPr/>
        </p:nvSpPr>
        <p:spPr>
          <a:xfrm>
            <a:off x="1514560" y="2180771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B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57"/>
          <p:cNvSpPr txBox="1"/>
          <p:nvPr/>
        </p:nvSpPr>
        <p:spPr>
          <a:xfrm>
            <a:off x="9233467" y="2681452"/>
            <a:ext cx="1431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 C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9" name="Google Shape;1169;p5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>
            <a:off x="1524001" y="313140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58"/>
          <p:cNvSpPr txBox="1"/>
          <p:nvPr/>
        </p:nvSpPr>
        <p:spPr>
          <a:xfrm>
            <a:off x="1701633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A</a:t>
            </a:r>
            <a:endParaRPr/>
          </a:p>
        </p:txBody>
      </p:sp>
      <p:sp>
        <p:nvSpPr>
          <p:cNvPr id="1177" name="Google Shape;1177;p58"/>
          <p:cNvSpPr txBox="1"/>
          <p:nvPr/>
        </p:nvSpPr>
        <p:spPr>
          <a:xfrm>
            <a:off x="4913984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B</a:t>
            </a:r>
            <a:endParaRPr/>
          </a:p>
        </p:txBody>
      </p:sp>
      <p:sp>
        <p:nvSpPr>
          <p:cNvPr id="1178" name="Google Shape;1178;p58"/>
          <p:cNvSpPr txBox="1"/>
          <p:nvPr/>
        </p:nvSpPr>
        <p:spPr>
          <a:xfrm>
            <a:off x="8105478" y="2551175"/>
            <a:ext cx="2379062" cy="319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CATEGORY C</a:t>
            </a:r>
            <a:endParaRPr/>
          </a:p>
        </p:txBody>
      </p:sp>
      <p:grpSp>
        <p:nvGrpSpPr>
          <p:cNvPr id="1179" name="Google Shape;1179;p58"/>
          <p:cNvGrpSpPr/>
          <p:nvPr/>
        </p:nvGrpSpPr>
        <p:grpSpPr>
          <a:xfrm rot="-2719879">
            <a:off x="2230528" y="3510095"/>
            <a:ext cx="1331576" cy="1973829"/>
            <a:chOff x="2230528" y="3797176"/>
            <a:chExt cx="1331576" cy="1973829"/>
          </a:xfrm>
        </p:grpSpPr>
        <p:grpSp>
          <p:nvGrpSpPr>
            <p:cNvPr id="1180" name="Google Shape;1180;p58"/>
            <p:cNvGrpSpPr/>
            <p:nvPr/>
          </p:nvGrpSpPr>
          <p:grpSpPr>
            <a:xfrm rot="10800000">
              <a:off x="2754988" y="4638646"/>
              <a:ext cx="807116" cy="1132360"/>
              <a:chOff x="2230528" y="3797176"/>
              <a:chExt cx="807116" cy="1132360"/>
            </a:xfrm>
          </p:grpSpPr>
          <p:sp>
            <p:nvSpPr>
              <p:cNvPr id="1181" name="Google Shape;1181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2" name="Google Shape;1182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83" name="Google Shape;1183;p58"/>
            <p:cNvGrpSpPr/>
            <p:nvPr/>
          </p:nvGrpSpPr>
          <p:grpSpPr>
            <a:xfrm>
              <a:off x="2230528" y="3797176"/>
              <a:ext cx="807116" cy="1132360"/>
              <a:chOff x="2230528" y="3797176"/>
              <a:chExt cx="807116" cy="1132360"/>
            </a:xfrm>
          </p:grpSpPr>
          <p:sp>
            <p:nvSpPr>
              <p:cNvPr id="1184" name="Google Shape;1184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85" name="Google Shape;1185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86" name="Google Shape;1186;p58"/>
          <p:cNvSpPr/>
          <p:nvPr/>
        </p:nvSpPr>
        <p:spPr>
          <a:xfrm>
            <a:off x="4771426" y="310025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7" name="Google Shape;1187;p58"/>
          <p:cNvSpPr/>
          <p:nvPr/>
        </p:nvSpPr>
        <p:spPr>
          <a:xfrm>
            <a:off x="7939972" y="3100259"/>
            <a:ext cx="2731201" cy="2731201"/>
          </a:xfrm>
          <a:prstGeom prst="blockArc">
            <a:avLst>
              <a:gd fmla="val 10882518" name="adj1"/>
              <a:gd fmla="val 21517731" name="adj2"/>
              <a:gd fmla="val 2173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88" name="Google Shape;1188;p58"/>
          <p:cNvGrpSpPr/>
          <p:nvPr/>
        </p:nvGrpSpPr>
        <p:grpSpPr>
          <a:xfrm>
            <a:off x="5487840" y="3510095"/>
            <a:ext cx="1331576" cy="1973829"/>
            <a:chOff x="2230528" y="3797176"/>
            <a:chExt cx="1331576" cy="1973829"/>
          </a:xfrm>
        </p:grpSpPr>
        <p:sp>
          <p:nvSpPr>
            <p:cNvPr id="1189" name="Google Shape;1189;p58"/>
            <p:cNvSpPr/>
            <p:nvPr/>
          </p:nvSpPr>
          <p:spPr>
            <a:xfrm rot="8820000">
              <a:off x="3167062" y="4760356"/>
              <a:ext cx="114078" cy="1065535"/>
            </a:xfrm>
            <a:custGeom>
              <a:rect b="b" l="l" r="r" t="t"/>
              <a:pathLst>
                <a:path extrusionOk="0" h="1432848" w="135090">
                  <a:moveTo>
                    <a:pt x="67066" y="0"/>
                  </a:moveTo>
                  <a:lnTo>
                    <a:pt x="133824" y="1359032"/>
                  </a:lnTo>
                  <a:lnTo>
                    <a:pt x="135090" y="1365303"/>
                  </a:lnTo>
                  <a:cubicBezTo>
                    <a:pt x="135090" y="1402607"/>
                    <a:pt x="104849" y="1432848"/>
                    <a:pt x="67545" y="1432848"/>
                  </a:cubicBezTo>
                  <a:cubicBezTo>
                    <a:pt x="30241" y="1432848"/>
                    <a:pt x="0" y="1402607"/>
                    <a:pt x="0" y="136530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0" name="Google Shape;1190;p58"/>
            <p:cNvGrpSpPr/>
            <p:nvPr/>
          </p:nvGrpSpPr>
          <p:grpSpPr>
            <a:xfrm>
              <a:off x="2230528" y="3797176"/>
              <a:ext cx="807116" cy="1132360"/>
              <a:chOff x="2230528" y="3797176"/>
              <a:chExt cx="807116" cy="1132360"/>
            </a:xfrm>
          </p:grpSpPr>
          <p:sp>
            <p:nvSpPr>
              <p:cNvPr id="1191" name="Google Shape;1191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2" name="Google Shape;1192;p58"/>
              <p:cNvSpPr/>
              <p:nvPr/>
            </p:nvSpPr>
            <p:spPr>
              <a:xfrm>
                <a:off x="2746752" y="4638646"/>
                <a:ext cx="290892" cy="29089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193" name="Google Shape;1193;p58"/>
          <p:cNvGrpSpPr/>
          <p:nvPr/>
        </p:nvGrpSpPr>
        <p:grpSpPr>
          <a:xfrm rot="1233036">
            <a:off x="8746409" y="3510096"/>
            <a:ext cx="1331576" cy="1973829"/>
            <a:chOff x="2230528" y="3797176"/>
            <a:chExt cx="1331576" cy="1973829"/>
          </a:xfrm>
        </p:grpSpPr>
        <p:sp>
          <p:nvSpPr>
            <p:cNvPr id="1194" name="Google Shape;1194;p58"/>
            <p:cNvSpPr/>
            <p:nvPr/>
          </p:nvSpPr>
          <p:spPr>
            <a:xfrm rot="8820000">
              <a:off x="3167062" y="4760356"/>
              <a:ext cx="114078" cy="1065535"/>
            </a:xfrm>
            <a:custGeom>
              <a:rect b="b" l="l" r="r" t="t"/>
              <a:pathLst>
                <a:path extrusionOk="0" h="1432848" w="135090">
                  <a:moveTo>
                    <a:pt x="67066" y="0"/>
                  </a:moveTo>
                  <a:lnTo>
                    <a:pt x="133824" y="1359032"/>
                  </a:lnTo>
                  <a:lnTo>
                    <a:pt x="135090" y="1365303"/>
                  </a:lnTo>
                  <a:cubicBezTo>
                    <a:pt x="135090" y="1402607"/>
                    <a:pt x="104849" y="1432848"/>
                    <a:pt x="67545" y="1432848"/>
                  </a:cubicBezTo>
                  <a:cubicBezTo>
                    <a:pt x="30241" y="1432848"/>
                    <a:pt x="0" y="1402607"/>
                    <a:pt x="0" y="136530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95" name="Google Shape;1195;p58"/>
            <p:cNvGrpSpPr/>
            <p:nvPr/>
          </p:nvGrpSpPr>
          <p:grpSpPr>
            <a:xfrm>
              <a:off x="2230528" y="3797176"/>
              <a:ext cx="821566" cy="1126942"/>
              <a:chOff x="2230528" y="3797176"/>
              <a:chExt cx="821566" cy="1126942"/>
            </a:xfrm>
          </p:grpSpPr>
          <p:sp>
            <p:nvSpPr>
              <p:cNvPr id="1196" name="Google Shape;1196;p58"/>
              <p:cNvSpPr/>
              <p:nvPr/>
            </p:nvSpPr>
            <p:spPr>
              <a:xfrm rot="-1980000">
                <a:off x="2511492" y="3742291"/>
                <a:ext cx="114078" cy="1065535"/>
              </a:xfrm>
              <a:custGeom>
                <a:rect b="b" l="l" r="r" t="t"/>
                <a:pathLst>
                  <a:path extrusionOk="0" h="1432848" w="135090">
                    <a:moveTo>
                      <a:pt x="67066" y="0"/>
                    </a:moveTo>
                    <a:lnTo>
                      <a:pt x="133824" y="1359032"/>
                    </a:lnTo>
                    <a:lnTo>
                      <a:pt x="135090" y="1365303"/>
                    </a:lnTo>
                    <a:cubicBezTo>
                      <a:pt x="135090" y="1402607"/>
                      <a:pt x="104849" y="1432848"/>
                      <a:pt x="67545" y="1432848"/>
                    </a:cubicBezTo>
                    <a:cubicBezTo>
                      <a:pt x="30241" y="1432848"/>
                      <a:pt x="0" y="1402607"/>
                      <a:pt x="0" y="136530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254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97" name="Google Shape;1197;p58"/>
              <p:cNvSpPr/>
              <p:nvPr/>
            </p:nvSpPr>
            <p:spPr>
              <a:xfrm>
                <a:off x="2761202" y="4633228"/>
                <a:ext cx="290892" cy="29089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98" name="Google Shape;1198;p5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9" name="Google Shape;1199;p58"/>
          <p:cNvSpPr/>
          <p:nvPr/>
        </p:nvSpPr>
        <p:spPr>
          <a:xfrm>
            <a:off x="1321500" y="4881550"/>
            <a:ext cx="31362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00" name="Google Shape;1200;p58"/>
          <p:cNvSpPr/>
          <p:nvPr/>
        </p:nvSpPr>
        <p:spPr>
          <a:xfrm>
            <a:off x="4567625" y="4875350"/>
            <a:ext cx="31515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01" name="Google Shape;1201;p58"/>
          <p:cNvSpPr/>
          <p:nvPr/>
        </p:nvSpPr>
        <p:spPr>
          <a:xfrm>
            <a:off x="7737475" y="4882075"/>
            <a:ext cx="31362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9"/>
          <p:cNvSpPr/>
          <p:nvPr/>
        </p:nvSpPr>
        <p:spPr>
          <a:xfrm rot="10800000">
            <a:off x="8838854" y="3682456"/>
            <a:ext cx="463699" cy="2111762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59"/>
          <p:cNvSpPr/>
          <p:nvPr/>
        </p:nvSpPr>
        <p:spPr>
          <a:xfrm>
            <a:off x="8839797" y="1674920"/>
            <a:ext cx="463699" cy="1989986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59"/>
          <p:cNvSpPr/>
          <p:nvPr/>
        </p:nvSpPr>
        <p:spPr>
          <a:xfrm>
            <a:off x="8834748" y="2263752"/>
            <a:ext cx="463699" cy="141079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0" name="Google Shape;1210;p59"/>
          <p:cNvSpPr/>
          <p:nvPr/>
        </p:nvSpPr>
        <p:spPr>
          <a:xfrm rot="10800000">
            <a:off x="8840031" y="3684262"/>
            <a:ext cx="463699" cy="1244037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59"/>
          <p:cNvSpPr txBox="1"/>
          <p:nvPr/>
        </p:nvSpPr>
        <p:spPr>
          <a:xfrm rot="5400000">
            <a:off x="8449856" y="4074419"/>
            <a:ext cx="1244037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25K</a:t>
            </a:r>
            <a:endParaRPr/>
          </a:p>
        </p:txBody>
      </p:sp>
      <p:sp>
        <p:nvSpPr>
          <p:cNvPr id="1212" name="Google Shape;1212;p59"/>
          <p:cNvSpPr/>
          <p:nvPr/>
        </p:nvSpPr>
        <p:spPr>
          <a:xfrm rot="10800000">
            <a:off x="10210282" y="3681840"/>
            <a:ext cx="463699" cy="826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59"/>
          <p:cNvSpPr/>
          <p:nvPr/>
        </p:nvSpPr>
        <p:spPr>
          <a:xfrm>
            <a:off x="10210650" y="1471609"/>
            <a:ext cx="463699" cy="2201244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59"/>
          <p:cNvSpPr/>
          <p:nvPr/>
        </p:nvSpPr>
        <p:spPr>
          <a:xfrm>
            <a:off x="10210283" y="2493202"/>
            <a:ext cx="463699" cy="117170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59"/>
          <p:cNvSpPr/>
          <p:nvPr/>
        </p:nvSpPr>
        <p:spPr>
          <a:xfrm rot="10800000">
            <a:off x="10211519" y="3681842"/>
            <a:ext cx="463699" cy="58781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59"/>
          <p:cNvSpPr txBox="1"/>
          <p:nvPr/>
        </p:nvSpPr>
        <p:spPr>
          <a:xfrm rot="5400000">
            <a:off x="10149441" y="3743884"/>
            <a:ext cx="587818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2K</a:t>
            </a:r>
            <a:endParaRPr/>
          </a:p>
        </p:txBody>
      </p:sp>
      <p:sp>
        <p:nvSpPr>
          <p:cNvPr id="1217" name="Google Shape;1217;p59"/>
          <p:cNvSpPr/>
          <p:nvPr/>
        </p:nvSpPr>
        <p:spPr>
          <a:xfrm rot="10800000">
            <a:off x="6781713" y="3688682"/>
            <a:ext cx="463699" cy="150619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59"/>
          <p:cNvSpPr/>
          <p:nvPr/>
        </p:nvSpPr>
        <p:spPr>
          <a:xfrm>
            <a:off x="6783516" y="1299605"/>
            <a:ext cx="463699" cy="235737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59"/>
          <p:cNvSpPr/>
          <p:nvPr/>
        </p:nvSpPr>
        <p:spPr>
          <a:xfrm>
            <a:off x="6782798" y="3075955"/>
            <a:ext cx="463699" cy="58102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59"/>
          <p:cNvSpPr/>
          <p:nvPr/>
        </p:nvSpPr>
        <p:spPr>
          <a:xfrm rot="10800000">
            <a:off x="6782799" y="3681842"/>
            <a:ext cx="463699" cy="93032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59"/>
          <p:cNvSpPr txBox="1"/>
          <p:nvPr/>
        </p:nvSpPr>
        <p:spPr>
          <a:xfrm rot="5400000">
            <a:off x="6549463" y="3915137"/>
            <a:ext cx="930323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16K</a:t>
            </a:r>
            <a:endParaRPr/>
          </a:p>
        </p:txBody>
      </p:sp>
      <p:sp>
        <p:nvSpPr>
          <p:cNvPr id="1222" name="Google Shape;1222;p59"/>
          <p:cNvSpPr/>
          <p:nvPr/>
        </p:nvSpPr>
        <p:spPr>
          <a:xfrm>
            <a:off x="6098089" y="2140084"/>
            <a:ext cx="463699" cy="152482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59"/>
          <p:cNvSpPr/>
          <p:nvPr/>
        </p:nvSpPr>
        <p:spPr>
          <a:xfrm rot="10800000">
            <a:off x="6098380" y="3671156"/>
            <a:ext cx="463699" cy="116826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4" name="Google Shape;1224;p59"/>
          <p:cNvSpPr/>
          <p:nvPr/>
        </p:nvSpPr>
        <p:spPr>
          <a:xfrm>
            <a:off x="6097803" y="2763213"/>
            <a:ext cx="463699" cy="89532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59"/>
          <p:cNvSpPr/>
          <p:nvPr/>
        </p:nvSpPr>
        <p:spPr>
          <a:xfrm rot="10800000">
            <a:off x="6099436" y="3681842"/>
            <a:ext cx="463699" cy="73708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59"/>
          <p:cNvSpPr txBox="1"/>
          <p:nvPr/>
        </p:nvSpPr>
        <p:spPr>
          <a:xfrm rot="5400000">
            <a:off x="5962730" y="3818520"/>
            <a:ext cx="737089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13K</a:t>
            </a:r>
            <a:endParaRPr/>
          </a:p>
        </p:txBody>
      </p:sp>
      <p:sp>
        <p:nvSpPr>
          <p:cNvPr id="1227" name="Google Shape;1227;p59"/>
          <p:cNvSpPr/>
          <p:nvPr/>
        </p:nvSpPr>
        <p:spPr>
          <a:xfrm rot="10800000">
            <a:off x="7467427" y="3672853"/>
            <a:ext cx="463699" cy="1673128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p59"/>
          <p:cNvSpPr/>
          <p:nvPr/>
        </p:nvSpPr>
        <p:spPr>
          <a:xfrm rot="10800000">
            <a:off x="7468543" y="3673665"/>
            <a:ext cx="463699" cy="1080412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59"/>
          <p:cNvSpPr txBox="1"/>
          <p:nvPr/>
        </p:nvSpPr>
        <p:spPr>
          <a:xfrm rot="5400000">
            <a:off x="7160169" y="3982007"/>
            <a:ext cx="1080412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18K</a:t>
            </a:r>
            <a:endParaRPr/>
          </a:p>
        </p:txBody>
      </p:sp>
      <p:sp>
        <p:nvSpPr>
          <p:cNvPr id="1230" name="Google Shape;1230;p59"/>
          <p:cNvSpPr/>
          <p:nvPr/>
        </p:nvSpPr>
        <p:spPr>
          <a:xfrm>
            <a:off x="7468943" y="2829463"/>
            <a:ext cx="463699" cy="83544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1" name="Google Shape;1231;p59"/>
          <p:cNvSpPr/>
          <p:nvPr/>
        </p:nvSpPr>
        <p:spPr>
          <a:xfrm rot="10800000">
            <a:off x="8153141" y="3688538"/>
            <a:ext cx="463699" cy="1335304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2" name="Google Shape;1232;p59"/>
          <p:cNvSpPr/>
          <p:nvPr/>
        </p:nvSpPr>
        <p:spPr>
          <a:xfrm rot="10800000">
            <a:off x="8154287" y="3682457"/>
            <a:ext cx="463699" cy="807039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59"/>
          <p:cNvSpPr txBox="1"/>
          <p:nvPr/>
        </p:nvSpPr>
        <p:spPr>
          <a:xfrm rot="5400000">
            <a:off x="7982605" y="3854120"/>
            <a:ext cx="807039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12K</a:t>
            </a:r>
            <a:endParaRPr/>
          </a:p>
        </p:txBody>
      </p:sp>
      <p:sp>
        <p:nvSpPr>
          <p:cNvPr id="1234" name="Google Shape;1234;p59"/>
          <p:cNvSpPr/>
          <p:nvPr/>
        </p:nvSpPr>
        <p:spPr>
          <a:xfrm>
            <a:off x="8154370" y="2325866"/>
            <a:ext cx="463699" cy="133904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5" name="Google Shape;1235;p59"/>
          <p:cNvSpPr/>
          <p:nvPr/>
        </p:nvSpPr>
        <p:spPr>
          <a:xfrm rot="10800000">
            <a:off x="9524569" y="3690207"/>
            <a:ext cx="463699" cy="1025143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6" name="Google Shape;1236;p59"/>
          <p:cNvSpPr/>
          <p:nvPr/>
        </p:nvSpPr>
        <p:spPr>
          <a:xfrm rot="10800000">
            <a:off x="9525775" y="3681842"/>
            <a:ext cx="463699" cy="719507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59"/>
          <p:cNvSpPr txBox="1"/>
          <p:nvPr/>
        </p:nvSpPr>
        <p:spPr>
          <a:xfrm rot="5400000">
            <a:off x="9397871" y="3809729"/>
            <a:ext cx="719507" cy="4636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75" lIns="0" spcFirstLastPara="1" rIns="0" wrap="square" tIns="0">
            <a:noAutofit/>
          </a:bodyPr>
          <a:lstStyle/>
          <a:p>
            <a:pPr indent="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10K</a:t>
            </a:r>
            <a:endParaRPr/>
          </a:p>
        </p:txBody>
      </p:sp>
      <p:sp>
        <p:nvSpPr>
          <p:cNvPr id="1238" name="Google Shape;1238;p59"/>
          <p:cNvSpPr/>
          <p:nvPr/>
        </p:nvSpPr>
        <p:spPr>
          <a:xfrm>
            <a:off x="9525224" y="2809602"/>
            <a:ext cx="463699" cy="855312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39" name="Google Shape;1239;p59"/>
          <p:cNvCxnSpPr/>
          <p:nvPr/>
        </p:nvCxnSpPr>
        <p:spPr>
          <a:xfrm>
            <a:off x="6098089" y="3672853"/>
            <a:ext cx="4577129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59"/>
          <p:cNvCxnSpPr/>
          <p:nvPr/>
        </p:nvCxnSpPr>
        <p:spPr>
          <a:xfrm>
            <a:off x="1524001" y="3800440"/>
            <a:ext cx="793212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p59"/>
          <p:cNvSpPr txBox="1"/>
          <p:nvPr/>
        </p:nvSpPr>
        <p:spPr>
          <a:xfrm>
            <a:off x="1524001" y="4123816"/>
            <a:ext cx="2978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policy is a price fixing decision making method for our products, a marketing strategy as part of the marketing mix.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 the product is introduced into market, we must decide how the price will be structured (using various price strategies).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2" name="Google Shape;1242;p5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24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Additional Charts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/>
          <p:nvPr/>
        </p:nvSpPr>
        <p:spPr>
          <a:xfrm>
            <a:off x="3044437" y="-1"/>
            <a:ext cx="1530102" cy="145799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4355013" y="5251926"/>
            <a:ext cx="4585200" cy="16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8935008" y="5251926"/>
            <a:ext cx="1518600" cy="1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5879862" y="3645851"/>
            <a:ext cx="1537200" cy="160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2836933" y="2039775"/>
            <a:ext cx="4592400" cy="160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7403765" y="2039775"/>
            <a:ext cx="1521900" cy="160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3624313" y="2546939"/>
            <a:ext cx="300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objective of pricing policy is to determine buying incentives through the appropriate price structure or pricing strategy.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1306825" y="3645851"/>
            <a:ext cx="4596600" cy="16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2088665" y="4153327"/>
            <a:ext cx="321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Helps the achievements of corporate goals like securing the market share or maximizing revenue,</a:t>
            </a:r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5133084" y="5759090"/>
            <a:ext cx="228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pricing strategy is set medium to long-term. Price levels and ranges are hereby designated.</a:t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7561262" y="2304328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40474" y="3910403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9088890" y="5516478"/>
            <a:ext cx="1206900" cy="1077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2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1531825" y="2076354"/>
            <a:ext cx="1527174" cy="5589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-3388" y="2635294"/>
            <a:ext cx="1535213" cy="4222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3056671" y="3022255"/>
            <a:ext cx="1526361" cy="506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 Based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6102312" y="3022255"/>
            <a:ext cx="1526361" cy="506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 Based</a:t>
            </a:r>
            <a:endParaRPr/>
          </a:p>
        </p:txBody>
      </p:sp>
      <p:cxnSp>
        <p:nvCxnSpPr>
          <p:cNvPr id="278" name="Google Shape;278;p28"/>
          <p:cNvCxnSpPr>
            <a:stCxn id="274" idx="3"/>
            <a:endCxn id="276" idx="0"/>
          </p:cNvCxnSpPr>
          <p:nvPr/>
        </p:nvCxnSpPr>
        <p:spPr>
          <a:xfrm>
            <a:off x="3058999" y="2355824"/>
            <a:ext cx="760800" cy="666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28"/>
          <p:cNvCxnSpPr>
            <a:stCxn id="274" idx="3"/>
            <a:endCxn id="277" idx="0"/>
          </p:cNvCxnSpPr>
          <p:nvPr/>
        </p:nvCxnSpPr>
        <p:spPr>
          <a:xfrm>
            <a:off x="3058999" y="2355824"/>
            <a:ext cx="3806400" cy="666300"/>
          </a:xfrm>
          <a:prstGeom prst="bentConnector2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28"/>
          <p:cNvSpPr/>
          <p:nvPr/>
        </p:nvSpPr>
        <p:spPr>
          <a:xfrm>
            <a:off x="4568664" y="4195227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Demand Based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7624669" y="4195227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Competition Based</a:t>
            </a:r>
            <a:endParaRPr/>
          </a:p>
        </p:txBody>
      </p:sp>
      <p:cxnSp>
        <p:nvCxnSpPr>
          <p:cNvPr id="282" name="Google Shape;282;p28"/>
          <p:cNvCxnSpPr>
            <a:stCxn id="277" idx="2"/>
            <a:endCxn id="281" idx="0"/>
          </p:cNvCxnSpPr>
          <p:nvPr/>
        </p:nvCxnSpPr>
        <p:spPr>
          <a:xfrm flipH="1" rot="-5400000">
            <a:off x="7295393" y="3098896"/>
            <a:ext cx="666300" cy="15261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28"/>
          <p:cNvCxnSpPr>
            <a:stCxn id="277" idx="2"/>
            <a:endCxn id="280" idx="0"/>
          </p:cNvCxnSpPr>
          <p:nvPr/>
        </p:nvCxnSpPr>
        <p:spPr>
          <a:xfrm rot="5400000">
            <a:off x="5767343" y="3096946"/>
            <a:ext cx="666300" cy="15300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28"/>
          <p:cNvSpPr/>
          <p:nvPr/>
        </p:nvSpPr>
        <p:spPr>
          <a:xfrm>
            <a:off x="6092513" y="5368198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Setter</a:t>
            </a: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9140147" y="5368198"/>
            <a:ext cx="1533648" cy="506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Trade price</a:t>
            </a:r>
            <a:endParaRPr/>
          </a:p>
        </p:txBody>
      </p:sp>
      <p:cxnSp>
        <p:nvCxnSpPr>
          <p:cNvPr id="286" name="Google Shape;286;p28"/>
          <p:cNvCxnSpPr>
            <a:stCxn id="281" idx="2"/>
            <a:endCxn id="285" idx="0"/>
          </p:cNvCxnSpPr>
          <p:nvPr/>
        </p:nvCxnSpPr>
        <p:spPr>
          <a:xfrm flipH="1" rot="-5400000">
            <a:off x="8816143" y="4277117"/>
            <a:ext cx="666300" cy="15156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28"/>
          <p:cNvCxnSpPr>
            <a:stCxn id="281" idx="2"/>
            <a:endCxn id="284" idx="0"/>
          </p:cNvCxnSpPr>
          <p:nvPr/>
        </p:nvCxnSpPr>
        <p:spPr>
          <a:xfrm rot="5400000">
            <a:off x="7292293" y="4268867"/>
            <a:ext cx="666300" cy="1532100"/>
          </a:xfrm>
          <a:prstGeom prst="bentConnector3">
            <a:avLst>
              <a:gd fmla="val 50010" name="adj1"/>
            </a:avLst>
          </a:prstGeom>
          <a:noFill/>
          <a:ln cap="rnd" cmpd="sng" w="12700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8" name="Google Shape;288;p28"/>
          <p:cNvGrpSpPr/>
          <p:nvPr/>
        </p:nvGrpSpPr>
        <p:grpSpPr>
          <a:xfrm>
            <a:off x="3716988" y="2917480"/>
            <a:ext cx="209550" cy="209550"/>
            <a:chOff x="8547894" y="3567720"/>
            <a:chExt cx="209550" cy="209550"/>
          </a:xfrm>
        </p:grpSpPr>
        <p:sp>
          <p:nvSpPr>
            <p:cNvPr id="289" name="Google Shape;289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1" name="Google Shape;291;p28"/>
          <p:cNvGrpSpPr/>
          <p:nvPr/>
        </p:nvGrpSpPr>
        <p:grpSpPr>
          <a:xfrm>
            <a:off x="6766192" y="2914179"/>
            <a:ext cx="209550" cy="209550"/>
            <a:chOff x="8547894" y="3567720"/>
            <a:chExt cx="209550" cy="209550"/>
          </a:xfrm>
        </p:grpSpPr>
        <p:sp>
          <p:nvSpPr>
            <p:cNvPr id="292" name="Google Shape;292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4" name="Google Shape;294;p28"/>
          <p:cNvGrpSpPr/>
          <p:nvPr/>
        </p:nvGrpSpPr>
        <p:grpSpPr>
          <a:xfrm>
            <a:off x="5231393" y="4089272"/>
            <a:ext cx="209550" cy="209550"/>
            <a:chOff x="8547894" y="3567720"/>
            <a:chExt cx="209550" cy="209550"/>
          </a:xfrm>
        </p:grpSpPr>
        <p:sp>
          <p:nvSpPr>
            <p:cNvPr id="295" name="Google Shape;295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7" name="Google Shape;297;p28"/>
          <p:cNvGrpSpPr/>
          <p:nvPr/>
        </p:nvGrpSpPr>
        <p:grpSpPr>
          <a:xfrm>
            <a:off x="8286718" y="4094144"/>
            <a:ext cx="209550" cy="209550"/>
            <a:chOff x="8547894" y="3567720"/>
            <a:chExt cx="209550" cy="209550"/>
          </a:xfrm>
        </p:grpSpPr>
        <p:sp>
          <p:nvSpPr>
            <p:cNvPr id="298" name="Google Shape;298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6754562" y="5263423"/>
            <a:ext cx="209550" cy="209550"/>
            <a:chOff x="8547894" y="3567720"/>
            <a:chExt cx="209550" cy="209550"/>
          </a:xfrm>
        </p:grpSpPr>
        <p:sp>
          <p:nvSpPr>
            <p:cNvPr id="301" name="Google Shape;301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28"/>
          <p:cNvGrpSpPr/>
          <p:nvPr/>
        </p:nvGrpSpPr>
        <p:grpSpPr>
          <a:xfrm>
            <a:off x="9802196" y="5263423"/>
            <a:ext cx="209550" cy="209550"/>
            <a:chOff x="8547894" y="3567720"/>
            <a:chExt cx="209550" cy="209550"/>
          </a:xfrm>
        </p:grpSpPr>
        <p:sp>
          <p:nvSpPr>
            <p:cNvPr id="304" name="Google Shape;304;p28"/>
            <p:cNvSpPr/>
            <p:nvPr/>
          </p:nvSpPr>
          <p:spPr>
            <a:xfrm>
              <a:off x="8547894" y="3567720"/>
              <a:ext cx="209550" cy="209550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 flipH="1" rot="10800000">
              <a:off x="8617327" y="3637153"/>
              <a:ext cx="70684" cy="70684"/>
            </a:xfrm>
            <a:prstGeom prst="ellipse">
              <a:avLst/>
            </a:prstGeom>
            <a:solidFill>
              <a:srgbClr val="A5A5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6" name="Google Shape;306;p2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Role of Pricing Policy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4351100" y="4475600"/>
            <a:ext cx="1526700" cy="16923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Units, controls, 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price conditions</a:t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2825075" y="5113050"/>
            <a:ext cx="1526700" cy="1054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Economic value, product packaging and segmentation</a:t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2952748" y="4543085"/>
            <a:ext cx="455700" cy="45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4451165" y="3915365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5877875" y="3838175"/>
            <a:ext cx="1526700" cy="23298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Mediation of Value</a:t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5970515" y="3289213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>
            <a:off x="7403900" y="3198100"/>
            <a:ext cx="1526700" cy="29697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Pricing methods, negotiation tactics</a:t>
            </a: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7520369" y="2648581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8930650" y="2558000"/>
            <a:ext cx="1526700" cy="36099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Pricing</a:t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9039323" y="1993883"/>
            <a:ext cx="455700" cy="455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2958321" y="4136313"/>
            <a:ext cx="790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VALUE ADDED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23" name="Google Shape;323;p29"/>
          <p:cNvCxnSpPr/>
          <p:nvPr/>
        </p:nvCxnSpPr>
        <p:spPr>
          <a:xfrm>
            <a:off x="4350273" y="3763527"/>
            <a:ext cx="1335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29"/>
          <p:cNvCxnSpPr/>
          <p:nvPr/>
        </p:nvCxnSpPr>
        <p:spPr>
          <a:xfrm>
            <a:off x="2821218" y="4404669"/>
            <a:ext cx="1335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9"/>
          <p:cNvCxnSpPr/>
          <p:nvPr/>
        </p:nvCxnSpPr>
        <p:spPr>
          <a:xfrm>
            <a:off x="5873242" y="3169428"/>
            <a:ext cx="1317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9"/>
          <p:cNvCxnSpPr/>
          <p:nvPr/>
        </p:nvCxnSpPr>
        <p:spPr>
          <a:xfrm>
            <a:off x="7397075" y="2530617"/>
            <a:ext cx="1333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29"/>
          <p:cNvCxnSpPr/>
          <p:nvPr/>
        </p:nvCxnSpPr>
        <p:spPr>
          <a:xfrm>
            <a:off x="8919181" y="1885366"/>
            <a:ext cx="1331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29"/>
          <p:cNvSpPr txBox="1"/>
          <p:nvPr/>
        </p:nvSpPr>
        <p:spPr>
          <a:xfrm>
            <a:off x="4469709" y="3499748"/>
            <a:ext cx="835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SETTING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6004252" y="2896292"/>
            <a:ext cx="77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COMM.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7520369" y="2258259"/>
            <a:ext cx="91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PRICING POLICY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9046333" y="1611914"/>
            <a:ext cx="675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LEVEL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29"/>
          <p:cNvSpPr txBox="1"/>
          <p:nvPr>
            <p:ph type="title"/>
          </p:nvPr>
        </p:nvSpPr>
        <p:spPr>
          <a:xfrm>
            <a:off x="551528" y="1111425"/>
            <a:ext cx="676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Importance of Pricing Policy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/>
          <p:nvPr/>
        </p:nvSpPr>
        <p:spPr>
          <a:xfrm>
            <a:off x="4568512" y="1350260"/>
            <a:ext cx="3052335" cy="41421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7634915" y="1350260"/>
            <a:ext cx="3052335" cy="41549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2875" spcFirstLastPara="1" rIns="182875" wrap="square" tIns="27430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6264661" y="2251675"/>
            <a:ext cx="3643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PREMIUM PRICING STRATEGY</a:t>
            </a:r>
            <a:b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 PRICE STRATEGY)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1143551" y="2259272"/>
            <a:ext cx="42324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PROMOTIONAL PRICING STRATEGY</a:t>
            </a:r>
            <a:b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(LOW PRICE STRATEGY)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1352768" y="2934261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is low in the long-term. Pricing image is developed too.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1352768" y="4001464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 : customers change quickly as soon as they find cheaper deals (suppliers respond with price elasticity)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1352768" y="5073397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supermarket, gas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stations etc.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6160549" y="2934261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is higher than average</a:t>
            </a:r>
            <a:b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 for a price.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6160549" y="4001464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product needs a very good quality or high image to justify price.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6160549" y="5073397"/>
            <a:ext cx="3795000" cy="8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216000" spcFirstLastPara="1" rIns="21600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Example : automobiles, clothing and cosmetic companies.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30"/>
          <p:cNvSpPr txBox="1"/>
          <p:nvPr>
            <p:ph type="title"/>
          </p:nvPr>
        </p:nvSpPr>
        <p:spPr>
          <a:xfrm>
            <a:off x="551530" y="1111425"/>
            <a:ext cx="4795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Fixed Price Strategy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>
            <p:ph type="title"/>
          </p:nvPr>
        </p:nvSpPr>
        <p:spPr>
          <a:xfrm>
            <a:off x="551529" y="1111425"/>
            <a:ext cx="63987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Price Progression Strategy</a:t>
            </a:r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1523052" y="2429135"/>
            <a:ext cx="4576177" cy="3967151"/>
            <a:chOff x="7425307" y="1154097"/>
            <a:chExt cx="4865685" cy="3950165"/>
          </a:xfrm>
        </p:grpSpPr>
        <p:grpSp>
          <p:nvGrpSpPr>
            <p:cNvPr id="356" name="Google Shape;356;p31"/>
            <p:cNvGrpSpPr/>
            <p:nvPr/>
          </p:nvGrpSpPr>
          <p:grpSpPr>
            <a:xfrm>
              <a:off x="7425308" y="1154097"/>
              <a:ext cx="4865684" cy="1189394"/>
              <a:chOff x="7425308" y="1068372"/>
              <a:chExt cx="4865684" cy="1189394"/>
            </a:xfrm>
          </p:grpSpPr>
          <p:sp>
            <p:nvSpPr>
              <p:cNvPr id="357" name="Google Shape;357;p31"/>
              <p:cNvSpPr/>
              <p:nvPr/>
            </p:nvSpPr>
            <p:spPr>
              <a:xfrm>
                <a:off x="7425308" y="1068372"/>
                <a:ext cx="3242690" cy="79660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Starts with a high introductory price.</a:t>
                </a:r>
                <a:endParaRPr sz="1000"/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10667997" y="1072217"/>
                <a:ext cx="1622995" cy="1185549"/>
              </a:xfrm>
              <a:custGeom>
                <a:rect b="b" l="l" r="r" t="t"/>
                <a:pathLst>
                  <a:path extrusionOk="0" h="9895" w="10000">
                    <a:moveTo>
                      <a:pt x="0" y="6629"/>
                    </a:moveTo>
                    <a:cubicBezTo>
                      <a:pt x="3355" y="7771"/>
                      <a:pt x="6645" y="8752"/>
                      <a:pt x="10000" y="9895"/>
                    </a:cubicBezTo>
                    <a:lnTo>
                      <a:pt x="10000" y="5143"/>
                    </a:lnTo>
                    <a:lnTo>
                      <a:pt x="0" y="0"/>
                    </a:lnTo>
                    <a:lnTo>
                      <a:pt x="0" y="662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59" name="Google Shape;359;p31"/>
            <p:cNvGrpSpPr/>
            <p:nvPr/>
          </p:nvGrpSpPr>
          <p:grpSpPr>
            <a:xfrm>
              <a:off x="7425307" y="2216812"/>
              <a:ext cx="4864031" cy="931979"/>
              <a:chOff x="7425307" y="2131087"/>
              <a:chExt cx="4864031" cy="931979"/>
            </a:xfrm>
          </p:grpSpPr>
          <p:sp>
            <p:nvSpPr>
              <p:cNvPr id="360" name="Google Shape;360;p31"/>
              <p:cNvSpPr/>
              <p:nvPr/>
            </p:nvSpPr>
            <p:spPr>
              <a:xfrm>
                <a:off x="7425307" y="213108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Little by little or because of the competition, the price is</a:t>
                </a:r>
                <a:b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slowly lowered.</a:t>
                </a:r>
                <a:endParaRPr sz="1000"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10669773" y="2133315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16"/>
                    </a:moveTo>
                    <a:cubicBezTo>
                      <a:pt x="51" y="123"/>
                      <a:pt x="101" y="131"/>
                      <a:pt x="152" y="138"/>
                    </a:cubicBezTo>
                    <a:cubicBezTo>
                      <a:pt x="152" y="109"/>
                      <a:pt x="152" y="81"/>
                      <a:pt x="152" y="52"/>
                    </a:cubicBezTo>
                    <a:cubicBezTo>
                      <a:pt x="101" y="35"/>
                      <a:pt x="51" y="18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62" name="Google Shape;362;p31"/>
            <p:cNvGrpSpPr/>
            <p:nvPr/>
          </p:nvGrpSpPr>
          <p:grpSpPr>
            <a:xfrm>
              <a:off x="7425307" y="3268281"/>
              <a:ext cx="4864031" cy="785746"/>
              <a:chOff x="7425307" y="3182556"/>
              <a:chExt cx="4864031" cy="785746"/>
            </a:xfrm>
          </p:grpSpPr>
          <p:sp>
            <p:nvSpPr>
              <p:cNvPr id="363" name="Google Shape;363;p31"/>
              <p:cNvSpPr/>
              <p:nvPr/>
            </p:nvSpPr>
            <p:spPr>
              <a:xfrm>
                <a:off x="7425307" y="3185168"/>
                <a:ext cx="3242692" cy="78313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Reason: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new products, companies</a:t>
                </a:r>
                <a:b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with a monopoly.</a:t>
                </a:r>
                <a:endParaRPr sz="1000"/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10669773" y="3182556"/>
                <a:ext cx="1619565" cy="781900"/>
              </a:xfrm>
              <a:custGeom>
                <a:rect b="b" l="l" r="r" t="t"/>
                <a:pathLst>
                  <a:path extrusionOk="0" h="116" w="152">
                    <a:moveTo>
                      <a:pt x="0" y="116"/>
                    </a:moveTo>
                    <a:cubicBezTo>
                      <a:pt x="51" y="111"/>
                      <a:pt x="101" y="106"/>
                      <a:pt x="152" y="101"/>
                    </a:cubicBezTo>
                    <a:cubicBezTo>
                      <a:pt x="152" y="72"/>
                      <a:pt x="152" y="44"/>
                      <a:pt x="152" y="15"/>
                    </a:cubicBezTo>
                    <a:cubicBezTo>
                      <a:pt x="101" y="10"/>
                      <a:pt x="51" y="5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65" name="Google Shape;365;p31"/>
            <p:cNvGrpSpPr/>
            <p:nvPr/>
          </p:nvGrpSpPr>
          <p:grpSpPr>
            <a:xfrm>
              <a:off x="7425307" y="4174511"/>
              <a:ext cx="4864031" cy="929751"/>
              <a:chOff x="7425307" y="4088786"/>
              <a:chExt cx="4864031" cy="929751"/>
            </a:xfrm>
          </p:grpSpPr>
          <p:sp>
            <p:nvSpPr>
              <p:cNvPr id="366" name="Google Shape;366;p31"/>
              <p:cNvSpPr/>
              <p:nvPr/>
            </p:nvSpPr>
            <p:spPr>
              <a:xfrm>
                <a:off x="7425307" y="423663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Examples: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computer                        hardware, hi-fi systems</a:t>
                </a:r>
                <a:endParaRPr sz="1000"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10669773" y="4088786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38"/>
                    </a:moveTo>
                    <a:cubicBezTo>
                      <a:pt x="51" y="121"/>
                      <a:pt x="101" y="103"/>
                      <a:pt x="152" y="86"/>
                    </a:cubicBezTo>
                    <a:cubicBezTo>
                      <a:pt x="152" y="57"/>
                      <a:pt x="152" y="29"/>
                      <a:pt x="152" y="0"/>
                    </a:cubicBezTo>
                    <a:cubicBezTo>
                      <a:pt x="101" y="8"/>
                      <a:pt x="51" y="15"/>
                      <a:pt x="0" y="22"/>
                    </a:cubicBezTo>
                    <a:cubicBezTo>
                      <a:pt x="0" y="61"/>
                      <a:pt x="0" y="99"/>
                      <a:pt x="0" y="1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368" name="Google Shape;368;p31"/>
          <p:cNvGrpSpPr/>
          <p:nvPr/>
        </p:nvGrpSpPr>
        <p:grpSpPr>
          <a:xfrm flipH="1">
            <a:off x="6095694" y="2435264"/>
            <a:ext cx="4574729" cy="3958187"/>
            <a:chOff x="7425307" y="1157942"/>
            <a:chExt cx="4864146" cy="3941240"/>
          </a:xfrm>
        </p:grpSpPr>
        <p:grpSp>
          <p:nvGrpSpPr>
            <p:cNvPr id="369" name="Google Shape;369;p31"/>
            <p:cNvGrpSpPr/>
            <p:nvPr/>
          </p:nvGrpSpPr>
          <p:grpSpPr>
            <a:xfrm>
              <a:off x="7425308" y="1157942"/>
              <a:ext cx="4864145" cy="1185550"/>
              <a:chOff x="7425308" y="1072217"/>
              <a:chExt cx="4864145" cy="1185550"/>
            </a:xfrm>
          </p:grpSpPr>
          <p:sp>
            <p:nvSpPr>
              <p:cNvPr id="370" name="Google Shape;370;p31"/>
              <p:cNvSpPr/>
              <p:nvPr/>
            </p:nvSpPr>
            <p:spPr>
              <a:xfrm>
                <a:off x="7425308" y="1072219"/>
                <a:ext cx="3242690" cy="78644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 introductory price.</a:t>
                </a:r>
                <a:endParaRPr sz="1000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10666458" y="1072217"/>
                <a:ext cx="1622995" cy="1185550"/>
              </a:xfrm>
              <a:custGeom>
                <a:rect b="b" l="l" r="r" t="t"/>
                <a:pathLst>
                  <a:path extrusionOk="0" h="9895" w="10000">
                    <a:moveTo>
                      <a:pt x="0" y="6629"/>
                    </a:moveTo>
                    <a:cubicBezTo>
                      <a:pt x="3355" y="7771"/>
                      <a:pt x="6645" y="8752"/>
                      <a:pt x="10000" y="9895"/>
                    </a:cubicBezTo>
                    <a:lnTo>
                      <a:pt x="10000" y="5143"/>
                    </a:lnTo>
                    <a:lnTo>
                      <a:pt x="0" y="0"/>
                    </a:lnTo>
                    <a:lnTo>
                      <a:pt x="0" y="66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2" name="Google Shape;372;p31"/>
            <p:cNvGrpSpPr/>
            <p:nvPr/>
          </p:nvGrpSpPr>
          <p:grpSpPr>
            <a:xfrm>
              <a:off x="7425307" y="2213960"/>
              <a:ext cx="4864031" cy="929751"/>
              <a:chOff x="7425307" y="2128235"/>
              <a:chExt cx="4864031" cy="929751"/>
            </a:xfrm>
          </p:grpSpPr>
          <p:sp>
            <p:nvSpPr>
              <p:cNvPr id="373" name="Google Shape;373;p31"/>
              <p:cNvSpPr/>
              <p:nvPr/>
            </p:nvSpPr>
            <p:spPr>
              <a:xfrm>
                <a:off x="7425307" y="213108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Low price is slowly increased.</a:t>
                </a:r>
                <a:endParaRPr sz="1000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10669773" y="2128235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16"/>
                    </a:moveTo>
                    <a:cubicBezTo>
                      <a:pt x="51" y="123"/>
                      <a:pt x="101" y="131"/>
                      <a:pt x="152" y="138"/>
                    </a:cubicBezTo>
                    <a:cubicBezTo>
                      <a:pt x="152" y="109"/>
                      <a:pt x="152" y="81"/>
                      <a:pt x="152" y="52"/>
                    </a:cubicBezTo>
                    <a:cubicBezTo>
                      <a:pt x="101" y="35"/>
                      <a:pt x="51" y="18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7425307" y="3265813"/>
              <a:ext cx="4864031" cy="784368"/>
              <a:chOff x="7425307" y="3180088"/>
              <a:chExt cx="4864031" cy="784368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7425307" y="3180088"/>
                <a:ext cx="3242692" cy="78313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Reason: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customers should come into contact, product quickly, diffusing the competition.</a:t>
                </a:r>
                <a:endParaRPr sz="1000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10669773" y="3182556"/>
                <a:ext cx="1619565" cy="781900"/>
              </a:xfrm>
              <a:custGeom>
                <a:rect b="b" l="l" r="r" t="t"/>
                <a:pathLst>
                  <a:path extrusionOk="0" h="116" w="152">
                    <a:moveTo>
                      <a:pt x="0" y="116"/>
                    </a:moveTo>
                    <a:cubicBezTo>
                      <a:pt x="51" y="111"/>
                      <a:pt x="101" y="106"/>
                      <a:pt x="152" y="101"/>
                    </a:cubicBezTo>
                    <a:cubicBezTo>
                      <a:pt x="152" y="72"/>
                      <a:pt x="152" y="44"/>
                      <a:pt x="152" y="15"/>
                    </a:cubicBezTo>
                    <a:cubicBezTo>
                      <a:pt x="101" y="10"/>
                      <a:pt x="51" y="5"/>
                      <a:pt x="0" y="0"/>
                    </a:cubicBezTo>
                    <a:cubicBezTo>
                      <a:pt x="0" y="39"/>
                      <a:pt x="0" y="77"/>
                      <a:pt x="0" y="1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78" name="Google Shape;378;p31"/>
            <p:cNvGrpSpPr/>
            <p:nvPr/>
          </p:nvGrpSpPr>
          <p:grpSpPr>
            <a:xfrm>
              <a:off x="7425307" y="4169431"/>
              <a:ext cx="4864031" cy="929751"/>
              <a:chOff x="7425307" y="4083706"/>
              <a:chExt cx="4864031" cy="929751"/>
            </a:xfrm>
          </p:grpSpPr>
          <p:sp>
            <p:nvSpPr>
              <p:cNvPr id="379" name="Google Shape;379;p31"/>
              <p:cNvSpPr/>
              <p:nvPr/>
            </p:nvSpPr>
            <p:spPr>
              <a:xfrm>
                <a:off x="7425307" y="4231557"/>
                <a:ext cx="3242691" cy="78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360000" spcFirstLastPara="1" rIns="360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Example: </a:t>
                </a:r>
                <a:r>
                  <a:rPr lang="en-US" sz="10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software industry</a:t>
                </a:r>
                <a:endParaRPr sz="1000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10669773" y="4083706"/>
                <a:ext cx="1619565" cy="929751"/>
              </a:xfrm>
              <a:custGeom>
                <a:rect b="b" l="l" r="r" t="t"/>
                <a:pathLst>
                  <a:path extrusionOk="0" h="138" w="152">
                    <a:moveTo>
                      <a:pt x="0" y="138"/>
                    </a:moveTo>
                    <a:cubicBezTo>
                      <a:pt x="51" y="121"/>
                      <a:pt x="101" y="103"/>
                      <a:pt x="152" y="86"/>
                    </a:cubicBezTo>
                    <a:cubicBezTo>
                      <a:pt x="152" y="57"/>
                      <a:pt x="152" y="29"/>
                      <a:pt x="152" y="0"/>
                    </a:cubicBezTo>
                    <a:cubicBezTo>
                      <a:pt x="101" y="8"/>
                      <a:pt x="51" y="15"/>
                      <a:pt x="0" y="22"/>
                    </a:cubicBezTo>
                    <a:cubicBezTo>
                      <a:pt x="0" y="61"/>
                      <a:pt x="0" y="99"/>
                      <a:pt x="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381" name="Google Shape;381;p31"/>
          <p:cNvSpPr txBox="1"/>
          <p:nvPr/>
        </p:nvSpPr>
        <p:spPr>
          <a:xfrm>
            <a:off x="1684329" y="2041168"/>
            <a:ext cx="264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PRICE SKIMMING STRATEGY</a:t>
            </a:r>
            <a:endParaRPr sz="1300"/>
          </a:p>
        </p:txBody>
      </p:sp>
      <p:sp>
        <p:nvSpPr>
          <p:cNvPr id="382" name="Google Shape;382;p31"/>
          <p:cNvSpPr txBox="1"/>
          <p:nvPr/>
        </p:nvSpPr>
        <p:spPr>
          <a:xfrm>
            <a:off x="7814234" y="2052740"/>
            <a:ext cx="264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PENETRATION PRICING</a:t>
            </a:r>
            <a:endParaRPr sz="1300"/>
          </a:p>
        </p:txBody>
      </p:sp>
      <p:sp>
        <p:nvSpPr>
          <p:cNvPr id="383" name="Google Shape;383;p31"/>
          <p:cNvSpPr/>
          <p:nvPr/>
        </p:nvSpPr>
        <p:spPr>
          <a:xfrm>
            <a:off x="5934591" y="3153086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5932297" y="3984338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5933131" y="4770677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5933131" y="5606524"/>
            <a:ext cx="331800" cy="33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/>
          <p:nvPr/>
        </p:nvSpPr>
        <p:spPr>
          <a:xfrm>
            <a:off x="758023" y="1417618"/>
            <a:ext cx="10636923" cy="46157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32"/>
          <p:cNvSpPr/>
          <p:nvPr/>
        </p:nvSpPr>
        <p:spPr>
          <a:xfrm>
            <a:off x="7630742" y="2125827"/>
            <a:ext cx="3057525" cy="3199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457200" spcFirstLastPara="1" rIns="457200" wrap="square" tIns="14630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PRICE FIGHTER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Has the lowest price in                     the substantial market.</a:t>
            </a:r>
            <a:endParaRPr/>
          </a:p>
        </p:txBody>
      </p:sp>
      <p:sp>
        <p:nvSpPr>
          <p:cNvPr id="394" name="Google Shape;394;p32"/>
          <p:cNvSpPr/>
          <p:nvPr/>
        </p:nvSpPr>
        <p:spPr>
          <a:xfrm rot="5400000">
            <a:off x="7467154" y="3529673"/>
            <a:ext cx="705000" cy="391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4573217" y="2125827"/>
            <a:ext cx="3057525" cy="3199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457200" spcFirstLastPara="1" rIns="457200" wrap="square" tIns="14630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PRICE TAKER</a:t>
            </a:r>
            <a:endParaRPr/>
          </a:p>
          <a:p>
            <a:pPr indent="0" lvl="0" marL="0" marR="0" rtl="0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BFE"/>
                </a:solidFill>
                <a:latin typeface="Poppins"/>
                <a:ea typeface="Poppins"/>
                <a:cs typeface="Poppins"/>
                <a:sym typeface="Poppins"/>
              </a:rPr>
              <a:t>The price is always in                       line with the price setter.</a:t>
            </a:r>
            <a:endParaRPr/>
          </a:p>
        </p:txBody>
      </p:sp>
      <p:grpSp>
        <p:nvGrpSpPr>
          <p:cNvPr id="396" name="Google Shape;396;p32"/>
          <p:cNvGrpSpPr/>
          <p:nvPr/>
        </p:nvGrpSpPr>
        <p:grpSpPr>
          <a:xfrm>
            <a:off x="1521458" y="2125827"/>
            <a:ext cx="3449215" cy="3199343"/>
            <a:chOff x="-1" y="2013134"/>
            <a:chExt cx="3449215" cy="3199343"/>
          </a:xfrm>
        </p:grpSpPr>
        <p:sp>
          <p:nvSpPr>
            <p:cNvPr id="397" name="Google Shape;397;p32"/>
            <p:cNvSpPr/>
            <p:nvPr/>
          </p:nvSpPr>
          <p:spPr>
            <a:xfrm>
              <a:off x="-1" y="2013134"/>
              <a:ext cx="3057525" cy="319934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0" lIns="457200" spcFirstLastPara="1" rIns="457200" wrap="square" tIns="14630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F9FBFE"/>
                  </a:solidFill>
                  <a:latin typeface="Poppins"/>
                  <a:ea typeface="Poppins"/>
                  <a:cs typeface="Poppins"/>
                  <a:sym typeface="Poppins"/>
                </a:rPr>
                <a:t>PRICE SETTER</a:t>
              </a:r>
              <a:endParaRPr/>
            </a:p>
            <a:p>
              <a:pPr indent="0" lvl="0" marL="0" marR="0" rtl="0" algn="ctr">
                <a:lnSpc>
                  <a:spcPct val="18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9FBFE"/>
                  </a:solidFill>
                  <a:latin typeface="Poppins"/>
                  <a:ea typeface="Poppins"/>
                  <a:cs typeface="Poppins"/>
                  <a:sym typeface="Poppins"/>
                </a:rPr>
                <a:t>Has the highest price in                    the substantial market.</a:t>
              </a:r>
              <a:endParaRPr/>
            </a:p>
          </p:txBody>
        </p:sp>
        <p:grpSp>
          <p:nvGrpSpPr>
            <p:cNvPr id="398" name="Google Shape;398;p32"/>
            <p:cNvGrpSpPr/>
            <p:nvPr/>
          </p:nvGrpSpPr>
          <p:grpSpPr>
            <a:xfrm>
              <a:off x="3057524" y="3260380"/>
              <a:ext cx="391690" cy="704850"/>
              <a:chOff x="3057524" y="3260380"/>
              <a:chExt cx="391690" cy="704850"/>
            </a:xfrm>
          </p:grpSpPr>
          <p:sp>
            <p:nvSpPr>
              <p:cNvPr id="399" name="Google Shape;399;p32"/>
              <p:cNvSpPr/>
              <p:nvPr/>
            </p:nvSpPr>
            <p:spPr>
              <a:xfrm rot="5400000">
                <a:off x="2900944" y="3416960"/>
                <a:ext cx="704850" cy="39169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 rot="5400000">
                <a:off x="2825124" y="3492780"/>
                <a:ext cx="704850" cy="24005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401" name="Google Shape;401;p32"/>
          <p:cNvSpPr/>
          <p:nvPr/>
        </p:nvSpPr>
        <p:spPr>
          <a:xfrm>
            <a:off x="2748831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5796674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8854199" y="2606935"/>
            <a:ext cx="610610" cy="61061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2912642" y="2770746"/>
            <a:ext cx="282989" cy="282989"/>
          </a:xfrm>
          <a:custGeom>
            <a:rect b="b" l="l" r="r" t="t"/>
            <a:pathLst>
              <a:path extrusionOk="0" h="185" w="185">
                <a:moveTo>
                  <a:pt x="179" y="74"/>
                </a:moveTo>
                <a:cubicBezTo>
                  <a:pt x="170" y="72"/>
                  <a:pt x="170" y="72"/>
                  <a:pt x="170" y="72"/>
                </a:cubicBezTo>
                <a:cubicBezTo>
                  <a:pt x="168" y="65"/>
                  <a:pt x="166" y="58"/>
                  <a:pt x="162" y="5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68" y="42"/>
                  <a:pt x="169" y="38"/>
                  <a:pt x="167" y="36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8" y="17"/>
                  <a:pt x="147" y="17"/>
                  <a:pt x="146" y="17"/>
                </a:cubicBezTo>
                <a:cubicBezTo>
                  <a:pt x="144" y="17"/>
                  <a:pt x="142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0" y="17"/>
                  <a:pt x="113" y="15"/>
                </a:cubicBezTo>
                <a:cubicBezTo>
                  <a:pt x="111" y="6"/>
                  <a:pt x="111" y="6"/>
                  <a:pt x="111" y="6"/>
                </a:cubicBezTo>
                <a:cubicBezTo>
                  <a:pt x="110" y="3"/>
                  <a:pt x="108" y="0"/>
                  <a:pt x="105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7" y="0"/>
                  <a:pt x="75" y="3"/>
                  <a:pt x="74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5" y="17"/>
                  <a:pt x="58" y="19"/>
                  <a:pt x="52" y="23"/>
                </a:cubicBezTo>
                <a:cubicBezTo>
                  <a:pt x="44" y="18"/>
                  <a:pt x="44" y="18"/>
                  <a:pt x="44" y="18"/>
                </a:cubicBezTo>
                <a:cubicBezTo>
                  <a:pt x="43" y="17"/>
                  <a:pt x="41" y="17"/>
                  <a:pt x="40" y="17"/>
                </a:cubicBezTo>
                <a:cubicBezTo>
                  <a:pt x="38" y="17"/>
                  <a:pt x="37" y="17"/>
                  <a:pt x="36" y="18"/>
                </a:cubicBezTo>
                <a:cubicBezTo>
                  <a:pt x="18" y="36"/>
                  <a:pt x="18" y="36"/>
                  <a:pt x="18" y="36"/>
                </a:cubicBezTo>
                <a:cubicBezTo>
                  <a:pt x="16" y="38"/>
                  <a:pt x="17" y="42"/>
                  <a:pt x="18" y="44"/>
                </a:cubicBezTo>
                <a:cubicBezTo>
                  <a:pt x="23" y="52"/>
                  <a:pt x="23" y="52"/>
                  <a:pt x="23" y="52"/>
                </a:cubicBezTo>
                <a:cubicBezTo>
                  <a:pt x="19" y="58"/>
                  <a:pt x="17" y="65"/>
                  <a:pt x="15" y="72"/>
                </a:cubicBezTo>
                <a:cubicBezTo>
                  <a:pt x="6" y="74"/>
                  <a:pt x="6" y="74"/>
                  <a:pt x="6" y="74"/>
                </a:cubicBezTo>
                <a:cubicBezTo>
                  <a:pt x="3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3" y="110"/>
                  <a:pt x="6" y="111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7" y="120"/>
                  <a:pt x="19" y="127"/>
                  <a:pt x="23" y="133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7" y="143"/>
                  <a:pt x="16" y="147"/>
                  <a:pt x="18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8" y="168"/>
                  <a:pt x="39" y="168"/>
                </a:cubicBezTo>
                <a:cubicBezTo>
                  <a:pt x="41" y="168"/>
                  <a:pt x="43" y="168"/>
                  <a:pt x="44" y="167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58" y="166"/>
                  <a:pt x="65" y="168"/>
                  <a:pt x="72" y="170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75" y="182"/>
                  <a:pt x="77" y="185"/>
                  <a:pt x="80" y="185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8" y="185"/>
                  <a:pt x="110" y="182"/>
                  <a:pt x="111" y="179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20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2" y="168"/>
                  <a:pt x="144" y="168"/>
                  <a:pt x="146" y="168"/>
                </a:cubicBezTo>
                <a:cubicBezTo>
                  <a:pt x="147" y="168"/>
                  <a:pt x="148" y="168"/>
                  <a:pt x="149" y="167"/>
                </a:cubicBezTo>
                <a:cubicBezTo>
                  <a:pt x="167" y="149"/>
                  <a:pt x="167" y="149"/>
                  <a:pt x="167" y="149"/>
                </a:cubicBezTo>
                <a:cubicBezTo>
                  <a:pt x="169" y="147"/>
                  <a:pt x="169" y="143"/>
                  <a:pt x="167" y="141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66" y="127"/>
                  <a:pt x="168" y="120"/>
                  <a:pt x="170" y="113"/>
                </a:cubicBezTo>
                <a:cubicBezTo>
                  <a:pt x="179" y="111"/>
                  <a:pt x="179" y="111"/>
                  <a:pt x="179" y="111"/>
                </a:cubicBezTo>
                <a:cubicBezTo>
                  <a:pt x="182" y="110"/>
                  <a:pt x="185" y="108"/>
                  <a:pt x="185" y="105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77"/>
                  <a:pt x="182" y="75"/>
                  <a:pt x="179" y="74"/>
                </a:cubicBezTo>
                <a:close/>
                <a:moveTo>
                  <a:pt x="177" y="103"/>
                </a:moveTo>
                <a:cubicBezTo>
                  <a:pt x="177" y="103"/>
                  <a:pt x="177" y="103"/>
                  <a:pt x="177" y="103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5" y="106"/>
                  <a:pt x="163" y="108"/>
                  <a:pt x="162" y="111"/>
                </a:cubicBezTo>
                <a:cubicBezTo>
                  <a:pt x="161" y="117"/>
                  <a:pt x="158" y="123"/>
                  <a:pt x="155" y="129"/>
                </a:cubicBezTo>
                <a:cubicBezTo>
                  <a:pt x="153" y="131"/>
                  <a:pt x="153" y="134"/>
                  <a:pt x="155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36" y="154"/>
                  <a:pt x="134" y="154"/>
                  <a:pt x="133" y="154"/>
                </a:cubicBezTo>
                <a:cubicBezTo>
                  <a:pt x="131" y="154"/>
                  <a:pt x="130" y="154"/>
                  <a:pt x="129" y="155"/>
                </a:cubicBezTo>
                <a:cubicBezTo>
                  <a:pt x="123" y="158"/>
                  <a:pt x="117" y="160"/>
                  <a:pt x="111" y="162"/>
                </a:cubicBezTo>
                <a:cubicBezTo>
                  <a:pt x="108" y="163"/>
                  <a:pt x="106" y="165"/>
                  <a:pt x="105" y="168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9" y="165"/>
                  <a:pt x="77" y="163"/>
                  <a:pt x="74" y="162"/>
                </a:cubicBezTo>
                <a:cubicBezTo>
                  <a:pt x="68" y="160"/>
                  <a:pt x="62" y="158"/>
                  <a:pt x="57" y="155"/>
                </a:cubicBezTo>
                <a:cubicBezTo>
                  <a:pt x="55" y="154"/>
                  <a:pt x="54" y="154"/>
                  <a:pt x="52" y="154"/>
                </a:cubicBezTo>
                <a:cubicBezTo>
                  <a:pt x="51" y="154"/>
                  <a:pt x="49" y="154"/>
                  <a:pt x="48" y="155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0" y="137"/>
                  <a:pt x="30" y="137"/>
                  <a:pt x="30" y="137"/>
                </a:cubicBezTo>
                <a:cubicBezTo>
                  <a:pt x="32" y="134"/>
                  <a:pt x="32" y="131"/>
                  <a:pt x="30" y="129"/>
                </a:cubicBezTo>
                <a:cubicBezTo>
                  <a:pt x="27" y="123"/>
                  <a:pt x="25" y="117"/>
                  <a:pt x="23" y="111"/>
                </a:cubicBezTo>
                <a:cubicBezTo>
                  <a:pt x="22" y="108"/>
                  <a:pt x="20" y="106"/>
                  <a:pt x="17" y="105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0"/>
                  <a:pt x="17" y="80"/>
                  <a:pt x="17" y="80"/>
                </a:cubicBezTo>
                <a:cubicBezTo>
                  <a:pt x="20" y="79"/>
                  <a:pt x="22" y="77"/>
                  <a:pt x="23" y="74"/>
                </a:cubicBezTo>
                <a:cubicBezTo>
                  <a:pt x="25" y="68"/>
                  <a:pt x="27" y="62"/>
                  <a:pt x="30" y="57"/>
                </a:cubicBezTo>
                <a:cubicBezTo>
                  <a:pt x="32" y="54"/>
                  <a:pt x="32" y="51"/>
                  <a:pt x="30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1"/>
                  <a:pt x="51" y="31"/>
                  <a:pt x="52" y="31"/>
                </a:cubicBezTo>
                <a:cubicBezTo>
                  <a:pt x="54" y="31"/>
                  <a:pt x="55" y="31"/>
                  <a:pt x="57" y="30"/>
                </a:cubicBezTo>
                <a:cubicBezTo>
                  <a:pt x="62" y="27"/>
                  <a:pt x="68" y="25"/>
                  <a:pt x="74" y="23"/>
                </a:cubicBezTo>
                <a:cubicBezTo>
                  <a:pt x="77" y="22"/>
                  <a:pt x="79" y="20"/>
                  <a:pt x="80" y="17"/>
                </a:cubicBezTo>
                <a:cubicBezTo>
                  <a:pt x="82" y="8"/>
                  <a:pt x="82" y="8"/>
                  <a:pt x="82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3" y="8"/>
                  <a:pt x="103" y="8"/>
                  <a:pt x="103" y="8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6" y="20"/>
                  <a:pt x="108" y="22"/>
                  <a:pt x="111" y="23"/>
                </a:cubicBezTo>
                <a:cubicBezTo>
                  <a:pt x="117" y="25"/>
                  <a:pt x="123" y="27"/>
                  <a:pt x="129" y="30"/>
                </a:cubicBezTo>
                <a:cubicBezTo>
                  <a:pt x="130" y="31"/>
                  <a:pt x="131" y="31"/>
                  <a:pt x="133" y="31"/>
                </a:cubicBezTo>
                <a:cubicBezTo>
                  <a:pt x="134" y="31"/>
                  <a:pt x="136" y="31"/>
                  <a:pt x="137" y="3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3" y="51"/>
                  <a:pt x="153" y="54"/>
                  <a:pt x="155" y="57"/>
                </a:cubicBezTo>
                <a:cubicBezTo>
                  <a:pt x="158" y="62"/>
                  <a:pt x="161" y="68"/>
                  <a:pt x="162" y="74"/>
                </a:cubicBezTo>
                <a:cubicBezTo>
                  <a:pt x="163" y="77"/>
                  <a:pt x="165" y="79"/>
                  <a:pt x="168" y="80"/>
                </a:cubicBezTo>
                <a:cubicBezTo>
                  <a:pt x="177" y="82"/>
                  <a:pt x="177" y="82"/>
                  <a:pt x="177" y="82"/>
                </a:cubicBezTo>
                <a:lnTo>
                  <a:pt x="177" y="103"/>
                </a:lnTo>
                <a:close/>
                <a:moveTo>
                  <a:pt x="93" y="42"/>
                </a:moveTo>
                <a:cubicBezTo>
                  <a:pt x="65" y="42"/>
                  <a:pt x="42" y="65"/>
                  <a:pt x="42" y="93"/>
                </a:cubicBezTo>
                <a:cubicBezTo>
                  <a:pt x="42" y="120"/>
                  <a:pt x="65" y="143"/>
                  <a:pt x="93" y="143"/>
                </a:cubicBezTo>
                <a:cubicBezTo>
                  <a:pt x="121" y="143"/>
                  <a:pt x="143" y="120"/>
                  <a:pt x="143" y="93"/>
                </a:cubicBezTo>
                <a:cubicBezTo>
                  <a:pt x="143" y="65"/>
                  <a:pt x="121" y="42"/>
                  <a:pt x="93" y="42"/>
                </a:cubicBezTo>
                <a:close/>
                <a:moveTo>
                  <a:pt x="93" y="50"/>
                </a:moveTo>
                <a:cubicBezTo>
                  <a:pt x="107" y="50"/>
                  <a:pt x="120" y="58"/>
                  <a:pt x="127" y="68"/>
                </a:cubicBezTo>
                <a:cubicBezTo>
                  <a:pt x="105" y="81"/>
                  <a:pt x="105" y="81"/>
                  <a:pt x="105" y="81"/>
                </a:cubicBezTo>
                <a:cubicBezTo>
                  <a:pt x="102" y="78"/>
                  <a:pt x="97" y="76"/>
                  <a:pt x="93" y="76"/>
                </a:cubicBezTo>
                <a:cubicBezTo>
                  <a:pt x="88" y="76"/>
                  <a:pt x="83" y="78"/>
                  <a:pt x="80" y="81"/>
                </a:cubicBezTo>
                <a:cubicBezTo>
                  <a:pt x="58" y="68"/>
                  <a:pt x="58" y="68"/>
                  <a:pt x="58" y="68"/>
                </a:cubicBezTo>
                <a:cubicBezTo>
                  <a:pt x="66" y="58"/>
                  <a:pt x="78" y="50"/>
                  <a:pt x="93" y="50"/>
                </a:cubicBezTo>
                <a:close/>
                <a:moveTo>
                  <a:pt x="88" y="135"/>
                </a:moveTo>
                <a:cubicBezTo>
                  <a:pt x="67" y="132"/>
                  <a:pt x="50" y="114"/>
                  <a:pt x="50" y="93"/>
                </a:cubicBezTo>
                <a:cubicBezTo>
                  <a:pt x="50" y="87"/>
                  <a:pt x="52" y="81"/>
                  <a:pt x="54" y="7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0"/>
                  <a:pt x="76" y="91"/>
                  <a:pt x="76" y="93"/>
                </a:cubicBezTo>
                <a:cubicBezTo>
                  <a:pt x="76" y="100"/>
                  <a:pt x="81" y="107"/>
                  <a:pt x="88" y="109"/>
                </a:cubicBezTo>
                <a:lnTo>
                  <a:pt x="88" y="135"/>
                </a:lnTo>
                <a:close/>
                <a:moveTo>
                  <a:pt x="84" y="93"/>
                </a:moveTo>
                <a:cubicBezTo>
                  <a:pt x="84" y="88"/>
                  <a:pt x="88" y="84"/>
                  <a:pt x="93" y="84"/>
                </a:cubicBezTo>
                <a:cubicBezTo>
                  <a:pt x="97" y="84"/>
                  <a:pt x="101" y="88"/>
                  <a:pt x="101" y="93"/>
                </a:cubicBezTo>
                <a:cubicBezTo>
                  <a:pt x="101" y="97"/>
                  <a:pt x="97" y="101"/>
                  <a:pt x="93" y="101"/>
                </a:cubicBezTo>
                <a:cubicBezTo>
                  <a:pt x="88" y="101"/>
                  <a:pt x="84" y="97"/>
                  <a:pt x="84" y="93"/>
                </a:cubicBezTo>
                <a:close/>
                <a:moveTo>
                  <a:pt x="135" y="93"/>
                </a:moveTo>
                <a:cubicBezTo>
                  <a:pt x="135" y="114"/>
                  <a:pt x="118" y="132"/>
                  <a:pt x="97" y="135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104" y="107"/>
                  <a:pt x="109" y="100"/>
                  <a:pt x="109" y="93"/>
                </a:cubicBezTo>
                <a:cubicBezTo>
                  <a:pt x="109" y="91"/>
                  <a:pt x="109" y="90"/>
                  <a:pt x="109" y="88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4" y="81"/>
                  <a:pt x="135" y="87"/>
                  <a:pt x="135" y="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5970579" y="2804235"/>
            <a:ext cx="262800" cy="216010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9023894" y="2769906"/>
            <a:ext cx="284668" cy="284668"/>
          </a:xfrm>
          <a:custGeom>
            <a:rect b="b" l="l" r="r" t="t"/>
            <a:pathLst>
              <a:path extrusionOk="0" h="186" w="186"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177" y="89"/>
                </a:moveTo>
                <a:cubicBezTo>
                  <a:pt x="103" y="89"/>
                  <a:pt x="103" y="89"/>
                  <a:pt x="103" y="89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68" y="51"/>
                  <a:pt x="176" y="69"/>
                  <a:pt x="177" y="89"/>
                </a:cubicBezTo>
                <a:close/>
                <a:moveTo>
                  <a:pt x="93" y="177"/>
                </a:moveTo>
                <a:cubicBezTo>
                  <a:pt x="46" y="177"/>
                  <a:pt x="9" y="140"/>
                  <a:pt x="9" y="93"/>
                </a:cubicBezTo>
                <a:cubicBezTo>
                  <a:pt x="9" y="46"/>
                  <a:pt x="46" y="9"/>
                  <a:pt x="93" y="9"/>
                </a:cubicBezTo>
                <a:cubicBezTo>
                  <a:pt x="115" y="9"/>
                  <a:pt x="135" y="17"/>
                  <a:pt x="150" y="31"/>
                </a:cubicBezTo>
                <a:cubicBezTo>
                  <a:pt x="90" y="90"/>
                  <a:pt x="90" y="90"/>
                  <a:pt x="90" y="90"/>
                </a:cubicBezTo>
                <a:cubicBezTo>
                  <a:pt x="89" y="91"/>
                  <a:pt x="89" y="92"/>
                  <a:pt x="89" y="93"/>
                </a:cubicBezTo>
                <a:cubicBezTo>
                  <a:pt x="89" y="95"/>
                  <a:pt x="91" y="97"/>
                  <a:pt x="93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5" y="142"/>
                  <a:pt x="138" y="177"/>
                  <a:pt x="93" y="1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07" name="Google Shape;407;p32"/>
          <p:cNvGrpSpPr/>
          <p:nvPr/>
        </p:nvGrpSpPr>
        <p:grpSpPr>
          <a:xfrm>
            <a:off x="4578983" y="2125973"/>
            <a:ext cx="0" cy="3199197"/>
            <a:chOff x="4578983" y="2125973"/>
            <a:chExt cx="0" cy="3199197"/>
          </a:xfrm>
        </p:grpSpPr>
        <p:cxnSp>
          <p:nvCxnSpPr>
            <p:cNvPr id="408" name="Google Shape;408;p32"/>
            <p:cNvCxnSpPr>
              <a:endCxn id="399" idx="2"/>
            </p:cNvCxnSpPr>
            <p:nvPr/>
          </p:nvCxnSpPr>
          <p:spPr>
            <a:xfrm>
              <a:off x="4578983" y="2125973"/>
              <a:ext cx="0" cy="1247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9" name="Google Shape;409;p32"/>
            <p:cNvCxnSpPr/>
            <p:nvPr/>
          </p:nvCxnSpPr>
          <p:spPr>
            <a:xfrm>
              <a:off x="4578983" y="4077924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10" name="Google Shape;410;p32"/>
          <p:cNvGrpSpPr/>
          <p:nvPr/>
        </p:nvGrpSpPr>
        <p:grpSpPr>
          <a:xfrm>
            <a:off x="7628620" y="2113795"/>
            <a:ext cx="0" cy="3199343"/>
            <a:chOff x="4578983" y="2125827"/>
            <a:chExt cx="0" cy="3199343"/>
          </a:xfrm>
        </p:grpSpPr>
        <p:cxnSp>
          <p:nvCxnSpPr>
            <p:cNvPr id="411" name="Google Shape;411;p32"/>
            <p:cNvCxnSpPr/>
            <p:nvPr/>
          </p:nvCxnSpPr>
          <p:spPr>
            <a:xfrm>
              <a:off x="4578983" y="2125827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2" name="Google Shape;412;p32"/>
            <p:cNvCxnSpPr/>
            <p:nvPr/>
          </p:nvCxnSpPr>
          <p:spPr>
            <a:xfrm>
              <a:off x="4578983" y="4077924"/>
              <a:ext cx="0" cy="124724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3" name="Google Shape;413;p32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Competitive Pricing Strategy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