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Poppins"/>
      <p:regular r:id="rId28"/>
      <p:bold r:id="rId29"/>
      <p:italic r:id="rId30"/>
      <p:boldItalic r:id="rId31"/>
    </p:embeddedFont>
    <p:embeddedFont>
      <p:font typeface="Poppins Light"/>
      <p:regular r:id="rId32"/>
      <p:bold r:id="rId33"/>
      <p:italic r:id="rId34"/>
      <p:boldItalic r:id="rId35"/>
    </p:embeddedFont>
    <p:embeddedFont>
      <p:font typeface="Helvetica Neue"/>
      <p:regular r:id="rId36"/>
      <p:bold r:id="rId37"/>
      <p:italic r:id="rId38"/>
      <p:boldItalic r:id="rId39"/>
    </p:embeddedFont>
    <p:embeddedFont>
      <p:font typeface="Poppins SemiBold"/>
      <p:regular r:id="rId40"/>
      <p:bold r:id="rId41"/>
      <p:italic r:id="rId42"/>
      <p:boldItalic r:id="rId43"/>
    </p:embeddedFont>
    <p:embeddedFont>
      <p:font typeface="Spectral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20" Type="http://schemas.openxmlformats.org/officeDocument/2006/relationships/slide" Target="slides/slide16.xml"/><Relationship Id="rId42" Type="http://schemas.openxmlformats.org/officeDocument/2006/relationships/font" Target="fonts/PoppinsSemiBold-italic.fntdata"/><Relationship Id="rId41" Type="http://schemas.openxmlformats.org/officeDocument/2006/relationships/font" Target="fonts/PoppinsSemiBold-bold.fntdata"/><Relationship Id="rId22" Type="http://schemas.openxmlformats.org/officeDocument/2006/relationships/slide" Target="slides/slide18.xml"/><Relationship Id="rId44" Type="http://schemas.openxmlformats.org/officeDocument/2006/relationships/font" Target="fonts/SpectralLight-regular.fntdata"/><Relationship Id="rId21" Type="http://schemas.openxmlformats.org/officeDocument/2006/relationships/slide" Target="slides/slide17.xml"/><Relationship Id="rId43" Type="http://schemas.openxmlformats.org/officeDocument/2006/relationships/font" Target="fonts/PoppinsSemiBold-boldItalic.fntdata"/><Relationship Id="rId24" Type="http://schemas.openxmlformats.org/officeDocument/2006/relationships/slide" Target="slides/slide20.xml"/><Relationship Id="rId46" Type="http://schemas.openxmlformats.org/officeDocument/2006/relationships/font" Target="fonts/SpectralLight-italic.fntdata"/><Relationship Id="rId23" Type="http://schemas.openxmlformats.org/officeDocument/2006/relationships/slide" Target="slides/slide19.xml"/><Relationship Id="rId45" Type="http://schemas.openxmlformats.org/officeDocument/2006/relationships/font" Target="fonts/Spectral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SpectralLight-boldItalic.fntdata"/><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PoppinsLight-bold.fntdata"/><Relationship Id="rId10" Type="http://schemas.openxmlformats.org/officeDocument/2006/relationships/slide" Target="slides/slide6.xml"/><Relationship Id="rId32" Type="http://schemas.openxmlformats.org/officeDocument/2006/relationships/font" Target="fonts/PoppinsLight-regular.fntdata"/><Relationship Id="rId13" Type="http://schemas.openxmlformats.org/officeDocument/2006/relationships/slide" Target="slides/slide9.xml"/><Relationship Id="rId35" Type="http://schemas.openxmlformats.org/officeDocument/2006/relationships/font" Target="fonts/PoppinsLight-boldItalic.fntdata"/><Relationship Id="rId12" Type="http://schemas.openxmlformats.org/officeDocument/2006/relationships/slide" Target="slides/slide8.xml"/><Relationship Id="rId34" Type="http://schemas.openxmlformats.org/officeDocument/2006/relationships/font" Target="fonts/PoppinsLight-italic.fntdata"/><Relationship Id="rId15" Type="http://schemas.openxmlformats.org/officeDocument/2006/relationships/slide" Target="slides/slide11.xml"/><Relationship Id="rId37" Type="http://schemas.openxmlformats.org/officeDocument/2006/relationships/font" Target="fonts/HelveticaNeue-bold.fntdata"/><Relationship Id="rId14" Type="http://schemas.openxmlformats.org/officeDocument/2006/relationships/slide" Target="slides/slide10.xml"/><Relationship Id="rId36" Type="http://schemas.openxmlformats.org/officeDocument/2006/relationships/font" Target="fonts/HelveticaNeue-regular.fntdata"/><Relationship Id="rId17" Type="http://schemas.openxmlformats.org/officeDocument/2006/relationships/slide" Target="slides/slide13.xml"/><Relationship Id="rId39" Type="http://schemas.openxmlformats.org/officeDocument/2006/relationships/font" Target="fonts/HelveticaNeue-boldItalic.fntdata"/><Relationship Id="rId16" Type="http://schemas.openxmlformats.org/officeDocument/2006/relationships/slide" Target="slides/slide12.xml"/><Relationship Id="rId38" Type="http://schemas.openxmlformats.org/officeDocument/2006/relationships/font" Target="fonts/HelveticaNeue-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116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56" name="Google Shape;1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3929e53e9_0_1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4" name="Google Shape;244;g73929e53e9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73929e53e9_0_1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1" name="Google Shape;251;g73929e53e9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3929e53e9_0_1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8" name="Google Shape;258;g73929e53e9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3929e53e9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5" name="Google Shape;265;g73929e53e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3929e53e9_0_1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72" name="Google Shape;272;g73929e53e9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73929e53e9_0_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79" name="Google Shape;279;g73929e53e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3929e53e9_0_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86" name="Google Shape;286;g73929e53e9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3929e53e9_0_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3" name="Google Shape;293;g73929e53e9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73929e53e9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0" name="Google Shape;300;g73929e53e9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2bf4a16aa_0_7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8" name="Google Shape;308;g2f2bf4a16aa_0_7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3929e53e9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3" name="Google Shape;163;g73929e53e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f2bf4a16aa_0_7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16" name="Google Shape;316;g2f2bf4a16aa_0_7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2bf4a16aa_0_78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24" name="Google Shape;324;g2f2bf4a16aa_0_7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73929e53e9_0_7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42" name="Google Shape;342;g73929e53e9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73929e53e9_0_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48" name="Google Shape;348;g73929e53e9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9" name="Google Shape;1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0" name="Google Shape;1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73929e53e9_0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6" name="Google Shape;206;g73929e53e9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3929e53e9_0_1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3" name="Google Shape;213;g73929e53e9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73929e53e9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0" name="Google Shape;230;g73929e53e9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73929e53e9_0_1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7" name="Google Shape;237;g73929e53e9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1"/>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What is Product Marketing</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100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1000"/>
              </a:spcBef>
              <a:spcAft>
                <a:spcPts val="100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What is Product Marketing</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1">
  <p:cSld name="TITLE_AND_BODY_1_1">
    <p:spTree>
      <p:nvGrpSpPr>
        <p:cNvPr id="111" name="Shape 111"/>
        <p:cNvGrpSpPr/>
        <p:nvPr/>
      </p:nvGrpSpPr>
      <p:grpSpPr>
        <a:xfrm>
          <a:off x="0" y="0"/>
          <a:ext cx="0" cy="0"/>
          <a:chOff x="0" y="0"/>
          <a:chExt cx="0" cy="0"/>
        </a:xfrm>
      </p:grpSpPr>
      <p:sp>
        <p:nvSpPr>
          <p:cNvPr id="112" name="Google Shape;112;p1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3" name="Google Shape;113;p15"/>
          <p:cNvSpPr txBox="1"/>
          <p:nvPr>
            <p:ph idx="1" type="subTitle"/>
          </p:nvPr>
        </p:nvSpPr>
        <p:spPr>
          <a:xfrm>
            <a:off x="413650" y="1666625"/>
            <a:ext cx="8133600" cy="2386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400"/>
              <a:buNone/>
              <a:defRPr>
                <a:solidFill>
                  <a:srgbClr val="09100F"/>
                </a:solidFill>
              </a:defRPr>
            </a:lvl1pPr>
            <a:lvl2pPr lvl="1" rtl="0">
              <a:lnSpc>
                <a:spcPct val="115000"/>
              </a:lnSpc>
              <a:spcBef>
                <a:spcPts val="1000"/>
              </a:spcBef>
              <a:spcAft>
                <a:spcPts val="0"/>
              </a:spcAft>
              <a:buClr>
                <a:srgbClr val="09100F"/>
              </a:buClr>
              <a:buSzPts val="1400"/>
              <a:buNone/>
              <a:defRPr>
                <a:solidFill>
                  <a:srgbClr val="09100F"/>
                </a:solidFill>
              </a:defRPr>
            </a:lvl2pPr>
            <a:lvl3pPr lvl="2" rtl="0">
              <a:lnSpc>
                <a:spcPct val="115000"/>
              </a:lnSpc>
              <a:spcBef>
                <a:spcPts val="1000"/>
              </a:spcBef>
              <a:spcAft>
                <a:spcPts val="0"/>
              </a:spcAft>
              <a:buClr>
                <a:srgbClr val="09100F"/>
              </a:buClr>
              <a:buSzPts val="1400"/>
              <a:buNone/>
              <a:defRPr>
                <a:solidFill>
                  <a:srgbClr val="09100F"/>
                </a:solidFill>
              </a:defRPr>
            </a:lvl3pPr>
            <a:lvl4pPr lvl="3" rtl="0">
              <a:lnSpc>
                <a:spcPct val="115000"/>
              </a:lnSpc>
              <a:spcBef>
                <a:spcPts val="1000"/>
              </a:spcBef>
              <a:spcAft>
                <a:spcPts val="0"/>
              </a:spcAft>
              <a:buClr>
                <a:srgbClr val="09100F"/>
              </a:buClr>
              <a:buSzPts val="1400"/>
              <a:buNone/>
              <a:defRPr>
                <a:solidFill>
                  <a:srgbClr val="09100F"/>
                </a:solidFill>
              </a:defRPr>
            </a:lvl4pPr>
            <a:lvl5pPr lvl="4" rtl="0">
              <a:lnSpc>
                <a:spcPct val="115000"/>
              </a:lnSpc>
              <a:spcBef>
                <a:spcPts val="1000"/>
              </a:spcBef>
              <a:spcAft>
                <a:spcPts val="0"/>
              </a:spcAft>
              <a:buClr>
                <a:srgbClr val="09100F"/>
              </a:buClr>
              <a:buSzPts val="1400"/>
              <a:buNone/>
              <a:defRPr>
                <a:solidFill>
                  <a:srgbClr val="09100F"/>
                </a:solidFill>
              </a:defRPr>
            </a:lvl5pPr>
            <a:lvl6pPr lvl="5" rtl="0">
              <a:lnSpc>
                <a:spcPct val="115000"/>
              </a:lnSpc>
              <a:spcBef>
                <a:spcPts val="1000"/>
              </a:spcBef>
              <a:spcAft>
                <a:spcPts val="0"/>
              </a:spcAft>
              <a:buClr>
                <a:srgbClr val="09100F"/>
              </a:buClr>
              <a:buSzPts val="1400"/>
              <a:buNone/>
              <a:defRPr>
                <a:solidFill>
                  <a:srgbClr val="09100F"/>
                </a:solidFill>
              </a:defRPr>
            </a:lvl6pPr>
            <a:lvl7pPr lvl="6" rtl="0">
              <a:lnSpc>
                <a:spcPct val="115000"/>
              </a:lnSpc>
              <a:spcBef>
                <a:spcPts val="1000"/>
              </a:spcBef>
              <a:spcAft>
                <a:spcPts val="0"/>
              </a:spcAft>
              <a:buClr>
                <a:srgbClr val="09100F"/>
              </a:buClr>
              <a:buSzPts val="1400"/>
              <a:buNone/>
              <a:defRPr>
                <a:solidFill>
                  <a:srgbClr val="09100F"/>
                </a:solidFill>
              </a:defRPr>
            </a:lvl7pPr>
            <a:lvl8pPr lvl="7" rtl="0">
              <a:lnSpc>
                <a:spcPct val="115000"/>
              </a:lnSpc>
              <a:spcBef>
                <a:spcPts val="1000"/>
              </a:spcBef>
              <a:spcAft>
                <a:spcPts val="0"/>
              </a:spcAft>
              <a:buClr>
                <a:srgbClr val="09100F"/>
              </a:buClr>
              <a:buSzPts val="1400"/>
              <a:buNone/>
              <a:defRPr>
                <a:solidFill>
                  <a:srgbClr val="09100F"/>
                </a:solidFill>
              </a:defRPr>
            </a:lvl8pPr>
            <a:lvl9pPr lvl="8" rtl="0">
              <a:lnSpc>
                <a:spcPct val="115000"/>
              </a:lnSpc>
              <a:spcBef>
                <a:spcPts val="1000"/>
              </a:spcBef>
              <a:spcAft>
                <a:spcPts val="1000"/>
              </a:spcAft>
              <a:buClr>
                <a:srgbClr val="09100F"/>
              </a:buClr>
              <a:buSzPts val="1400"/>
              <a:buNone/>
              <a:defRPr>
                <a:solidFill>
                  <a:srgbClr val="09100F"/>
                </a:solidFill>
              </a:defRPr>
            </a:lvl9pPr>
          </a:lstStyle>
          <a:p/>
        </p:txBody>
      </p:sp>
      <p:sp>
        <p:nvSpPr>
          <p:cNvPr id="114" name="Google Shape;114;p1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15" name="Google Shape;115;p1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6" name="Google Shape;116;p15"/>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7" name="Shape 117"/>
        <p:cNvGrpSpPr/>
        <p:nvPr/>
      </p:nvGrpSpPr>
      <p:grpSpPr>
        <a:xfrm>
          <a:off x="0" y="0"/>
          <a:ext cx="0" cy="0"/>
          <a:chOff x="0" y="0"/>
          <a:chExt cx="0" cy="0"/>
        </a:xfrm>
      </p:grpSpPr>
      <p:sp>
        <p:nvSpPr>
          <p:cNvPr id="118" name="Google Shape;11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16"/>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20" name="Google Shape;120;p16"/>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21" name="Google Shape;121;p16"/>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22" name="Google Shape;122;p16"/>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1">
  <p:cSld name="TITLE_1_3">
    <p:bg>
      <p:bgPr>
        <a:solidFill>
          <a:srgbClr val="09100F"/>
        </a:solidFill>
      </p:bgPr>
    </p:bg>
    <p:spTree>
      <p:nvGrpSpPr>
        <p:cNvPr id="123" name="Shape 123"/>
        <p:cNvGrpSpPr/>
        <p:nvPr/>
      </p:nvGrpSpPr>
      <p:grpSpPr>
        <a:xfrm>
          <a:off x="0" y="0"/>
          <a:ext cx="0" cy="0"/>
          <a:chOff x="0" y="0"/>
          <a:chExt cx="0" cy="0"/>
        </a:xfrm>
      </p:grpSpPr>
      <p:sp>
        <p:nvSpPr>
          <p:cNvPr id="124" name="Google Shape;124;p1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25" name="Google Shape;125;p17"/>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26" name="Google Shape;126;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7" name="Google Shape;127;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7"/>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200">
                <a:solidFill>
                  <a:srgbClr val="F9F8F5"/>
                </a:solidFill>
                <a:latin typeface="Spectral Light"/>
                <a:ea typeface="Spectral Light"/>
                <a:cs typeface="Spectral Light"/>
                <a:sym typeface="Spectral Light"/>
              </a:rPr>
              <a:t>What is Product Marketing</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 name="Shape 129"/>
        <p:cNvGrpSpPr/>
        <p:nvPr/>
      </p:nvGrpSpPr>
      <p:grpSpPr>
        <a:xfrm>
          <a:off x="0" y="0"/>
          <a:ext cx="0" cy="0"/>
          <a:chOff x="0" y="0"/>
          <a:chExt cx="0" cy="0"/>
        </a:xfrm>
      </p:grpSpPr>
      <p:sp>
        <p:nvSpPr>
          <p:cNvPr id="130" name="Google Shape;130;p18"/>
          <p:cNvSpPr txBox="1"/>
          <p:nvPr>
            <p:ph type="title"/>
          </p:nvPr>
        </p:nvSpPr>
        <p:spPr>
          <a:xfrm>
            <a:off x="892969" y="1145232"/>
            <a:ext cx="7358100" cy="1726500"/>
          </a:xfrm>
          <a:prstGeom prst="rect">
            <a:avLst/>
          </a:prstGeom>
          <a:noFill/>
          <a:ln>
            <a:noFill/>
          </a:ln>
        </p:spPr>
        <p:txBody>
          <a:bodyPr anchorCtr="0" anchor="b" bIns="12700" lIns="12700" spcFirstLastPara="1" rIns="12700" wrap="square" tIns="12700">
            <a:normAutofit/>
          </a:bodyPr>
          <a:lstStyle>
            <a:lvl1pPr lvl="0" rtl="0" algn="l">
              <a:lnSpc>
                <a:spcPct val="100000"/>
              </a:lnSpc>
              <a:spcBef>
                <a:spcPts val="0"/>
              </a:spcBef>
              <a:spcAft>
                <a:spcPts val="0"/>
              </a:spcAft>
              <a:buClr>
                <a:srgbClr val="FFFFFF"/>
              </a:buClr>
              <a:buSzPts val="1800"/>
              <a:buNone/>
              <a:defRPr/>
            </a:lvl1pPr>
            <a:lvl2pPr lvl="1" rtl="0" algn="l">
              <a:lnSpc>
                <a:spcPct val="80000"/>
              </a:lnSpc>
              <a:spcBef>
                <a:spcPts val="0"/>
              </a:spcBef>
              <a:spcAft>
                <a:spcPts val="0"/>
              </a:spcAft>
              <a:buClr>
                <a:srgbClr val="FFFFFF"/>
              </a:buClr>
              <a:buSzPts val="1800"/>
              <a:buNone/>
              <a:defRPr/>
            </a:lvl2pPr>
            <a:lvl3pPr lvl="2" rtl="0" algn="l">
              <a:lnSpc>
                <a:spcPct val="80000"/>
              </a:lnSpc>
              <a:spcBef>
                <a:spcPts val="0"/>
              </a:spcBef>
              <a:spcAft>
                <a:spcPts val="0"/>
              </a:spcAft>
              <a:buClr>
                <a:srgbClr val="FFFFFF"/>
              </a:buClr>
              <a:buSzPts val="1800"/>
              <a:buNone/>
              <a:defRPr/>
            </a:lvl3pPr>
            <a:lvl4pPr lvl="3" rtl="0" algn="l">
              <a:lnSpc>
                <a:spcPct val="80000"/>
              </a:lnSpc>
              <a:spcBef>
                <a:spcPts val="0"/>
              </a:spcBef>
              <a:spcAft>
                <a:spcPts val="0"/>
              </a:spcAft>
              <a:buClr>
                <a:srgbClr val="FFFFFF"/>
              </a:buClr>
              <a:buSzPts val="1800"/>
              <a:buNone/>
              <a:defRPr/>
            </a:lvl4pPr>
            <a:lvl5pPr lvl="4" rtl="0" algn="l">
              <a:lnSpc>
                <a:spcPct val="80000"/>
              </a:lnSpc>
              <a:spcBef>
                <a:spcPts val="0"/>
              </a:spcBef>
              <a:spcAft>
                <a:spcPts val="0"/>
              </a:spcAft>
              <a:buClr>
                <a:srgbClr val="FFFFFF"/>
              </a:buClr>
              <a:buSzPts val="1800"/>
              <a:buNone/>
              <a:defRPr/>
            </a:lvl5pPr>
            <a:lvl6pPr lvl="5" rtl="0" algn="l">
              <a:lnSpc>
                <a:spcPct val="80000"/>
              </a:lnSpc>
              <a:spcBef>
                <a:spcPts val="0"/>
              </a:spcBef>
              <a:spcAft>
                <a:spcPts val="0"/>
              </a:spcAft>
              <a:buClr>
                <a:srgbClr val="FFFFFF"/>
              </a:buClr>
              <a:buSzPts val="1800"/>
              <a:buNone/>
              <a:defRPr/>
            </a:lvl6pPr>
            <a:lvl7pPr lvl="6" rtl="0" algn="l">
              <a:lnSpc>
                <a:spcPct val="80000"/>
              </a:lnSpc>
              <a:spcBef>
                <a:spcPts val="0"/>
              </a:spcBef>
              <a:spcAft>
                <a:spcPts val="0"/>
              </a:spcAft>
              <a:buClr>
                <a:srgbClr val="FFFFFF"/>
              </a:buClr>
              <a:buSzPts val="1800"/>
              <a:buNone/>
              <a:defRPr/>
            </a:lvl7pPr>
            <a:lvl8pPr lvl="7" rtl="0" algn="l">
              <a:lnSpc>
                <a:spcPct val="80000"/>
              </a:lnSpc>
              <a:spcBef>
                <a:spcPts val="0"/>
              </a:spcBef>
              <a:spcAft>
                <a:spcPts val="0"/>
              </a:spcAft>
              <a:buClr>
                <a:srgbClr val="FFFFFF"/>
              </a:buClr>
              <a:buSzPts val="1800"/>
              <a:buNone/>
              <a:defRPr/>
            </a:lvl8pPr>
            <a:lvl9pPr lvl="8" rtl="0" algn="l">
              <a:lnSpc>
                <a:spcPct val="80000"/>
              </a:lnSpc>
              <a:spcBef>
                <a:spcPts val="0"/>
              </a:spcBef>
              <a:spcAft>
                <a:spcPts val="0"/>
              </a:spcAft>
              <a:buClr>
                <a:srgbClr val="FFFFFF"/>
              </a:buClr>
              <a:buSzPts val="1800"/>
              <a:buNone/>
              <a:defRPr/>
            </a:lvl9pPr>
          </a:lstStyle>
          <a:p/>
        </p:txBody>
      </p:sp>
      <p:sp>
        <p:nvSpPr>
          <p:cNvPr id="131" name="Google Shape;131;p18"/>
          <p:cNvSpPr txBox="1"/>
          <p:nvPr>
            <p:ph idx="1" type="body"/>
          </p:nvPr>
        </p:nvSpPr>
        <p:spPr>
          <a:xfrm>
            <a:off x="892969" y="2957515"/>
            <a:ext cx="7358100" cy="7554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2004"/>
              <a:buNone/>
              <a:defRPr b="1" sz="2004">
                <a:solidFill>
                  <a:srgbClr val="222222"/>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pic>
        <p:nvPicPr>
          <p:cNvPr descr="logotype_pma_white.png" id="132" name="Google Shape;132;p18"/>
          <p:cNvPicPr preferRelativeResize="0"/>
          <p:nvPr/>
        </p:nvPicPr>
        <p:blipFill rotWithShape="1">
          <a:blip r:embed="rId2">
            <a:alphaModFix/>
          </a:blip>
          <a:srcRect b="0" l="0" r="0" t="0"/>
          <a:stretch/>
        </p:blipFill>
        <p:spPr>
          <a:xfrm>
            <a:off x="5959651" y="382275"/>
            <a:ext cx="2389162" cy="315374"/>
          </a:xfrm>
          <a:prstGeom prst="rect">
            <a:avLst/>
          </a:prstGeom>
          <a:noFill/>
          <a:ln>
            <a:noFill/>
          </a:ln>
        </p:spPr>
      </p:pic>
      <p:pic>
        <p:nvPicPr>
          <p:cNvPr descr="Image" id="133" name="Google Shape;133;p18"/>
          <p:cNvPicPr preferRelativeResize="0"/>
          <p:nvPr/>
        </p:nvPicPr>
        <p:blipFill rotWithShape="1">
          <a:blip r:embed="rId3">
            <a:alphaModFix/>
          </a:blip>
          <a:srcRect b="12221" l="6635" r="2214" t="16972"/>
          <a:stretch/>
        </p:blipFill>
        <p:spPr>
          <a:xfrm>
            <a:off x="0" y="-10391"/>
            <a:ext cx="9183117" cy="5164280"/>
          </a:xfrm>
          <a:prstGeom prst="rect">
            <a:avLst/>
          </a:prstGeom>
          <a:noFill/>
          <a:ln>
            <a:noFill/>
          </a:ln>
        </p:spPr>
      </p:pic>
      <p:pic>
        <p:nvPicPr>
          <p:cNvPr descr="Image" id="134" name="Google Shape;134;p18"/>
          <p:cNvPicPr preferRelativeResize="0"/>
          <p:nvPr/>
        </p:nvPicPr>
        <p:blipFill rotWithShape="1">
          <a:blip r:embed="rId4">
            <a:alphaModFix/>
          </a:blip>
          <a:srcRect b="0" l="0" r="0" t="0"/>
          <a:stretch/>
        </p:blipFill>
        <p:spPr>
          <a:xfrm>
            <a:off x="1618266" y="-4042604"/>
            <a:ext cx="18732409" cy="186624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35" name="Shape 135"/>
        <p:cNvGrpSpPr/>
        <p:nvPr/>
      </p:nvGrpSpPr>
      <p:grpSpPr>
        <a:xfrm>
          <a:off x="0" y="0"/>
          <a:ext cx="0" cy="0"/>
          <a:chOff x="0" y="0"/>
          <a:chExt cx="0" cy="0"/>
        </a:xfrm>
      </p:grpSpPr>
      <p:pic>
        <p:nvPicPr>
          <p:cNvPr descr="Image" id="136" name="Google Shape;136;p19"/>
          <p:cNvPicPr preferRelativeResize="0"/>
          <p:nvPr/>
        </p:nvPicPr>
        <p:blipFill rotWithShape="1">
          <a:blip r:embed="rId2">
            <a:alphaModFix/>
          </a:blip>
          <a:srcRect b="331" l="6638" r="90476" t="5079"/>
          <a:stretch/>
        </p:blipFill>
        <p:spPr>
          <a:xfrm>
            <a:off x="-1" y="-6547"/>
            <a:ext cx="195044" cy="5156657"/>
          </a:xfrm>
          <a:prstGeom prst="rect">
            <a:avLst/>
          </a:prstGeom>
          <a:noFill/>
          <a:ln>
            <a:noFill/>
          </a:ln>
        </p:spPr>
      </p:pic>
      <p:pic>
        <p:nvPicPr>
          <p:cNvPr descr="logotype_pma_color.png" id="137" name="Google Shape;137;p19"/>
          <p:cNvPicPr preferRelativeResize="0"/>
          <p:nvPr/>
        </p:nvPicPr>
        <p:blipFill rotWithShape="1">
          <a:blip r:embed="rId3">
            <a:alphaModFix/>
          </a:blip>
          <a:srcRect b="0" l="0" r="0" t="0"/>
          <a:stretch/>
        </p:blipFill>
        <p:spPr>
          <a:xfrm>
            <a:off x="7040551" y="274771"/>
            <a:ext cx="1610513" cy="212591"/>
          </a:xfrm>
          <a:prstGeom prst="rect">
            <a:avLst/>
          </a:prstGeom>
          <a:noFill/>
          <a:ln>
            <a:noFill/>
          </a:ln>
        </p:spPr>
      </p:pic>
      <p:sp>
        <p:nvSpPr>
          <p:cNvPr id="138" name="Google Shape;138;p19"/>
          <p:cNvSpPr txBox="1"/>
          <p:nvPr>
            <p:ph idx="1" type="body"/>
          </p:nvPr>
        </p:nvSpPr>
        <p:spPr>
          <a:xfrm>
            <a:off x="483782" y="920327"/>
            <a:ext cx="8146800" cy="405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898"/>
              <a:buNone/>
              <a:defRPr b="1" sz="1898">
                <a:solidFill>
                  <a:srgbClr val="222222"/>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39" name="Google Shape;139;p19"/>
          <p:cNvSpPr txBox="1"/>
          <p:nvPr>
            <p:ph idx="2" type="body"/>
          </p:nvPr>
        </p:nvSpPr>
        <p:spPr>
          <a:xfrm>
            <a:off x="483782" y="1325911"/>
            <a:ext cx="8146800" cy="345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371"/>
              <a:buNone/>
              <a:defRPr b="1" sz="1371">
                <a:solidFill>
                  <a:srgbClr val="FF5D4C"/>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40" name="Google Shape;140;p19"/>
          <p:cNvSpPr txBox="1"/>
          <p:nvPr>
            <p:ph idx="3" type="body"/>
          </p:nvPr>
        </p:nvSpPr>
        <p:spPr>
          <a:xfrm>
            <a:off x="483782" y="1804940"/>
            <a:ext cx="8146800" cy="29475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055"/>
              <a:buNone/>
              <a:defRPr b="0" i="0" sz="1055">
                <a:solidFill>
                  <a:srgbClr val="666666"/>
                </a:solidFill>
                <a:latin typeface="Poppins"/>
                <a:ea typeface="Poppins"/>
                <a:cs typeface="Poppins"/>
                <a:sym typeface="Poppins"/>
              </a:defRPr>
            </a:lvl1pPr>
            <a:lvl2pPr indent="-295592" lvl="1" marL="9144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2pPr>
            <a:lvl3pPr indent="-295592" lvl="2" marL="13716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3pPr>
            <a:lvl4pPr indent="-295592" lvl="3" marL="18288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4pPr>
            <a:lvl5pPr indent="-295592" lvl="4" marL="22860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1" name="Shape 141"/>
        <p:cNvGrpSpPr/>
        <p:nvPr/>
      </p:nvGrpSpPr>
      <p:grpSpPr>
        <a:xfrm>
          <a:off x="0" y="0"/>
          <a:ext cx="0" cy="0"/>
          <a:chOff x="0" y="0"/>
          <a:chExt cx="0" cy="0"/>
        </a:xfrm>
      </p:grpSpPr>
      <p:pic>
        <p:nvPicPr>
          <p:cNvPr descr="Image" id="142" name="Google Shape;142;p20"/>
          <p:cNvPicPr preferRelativeResize="0"/>
          <p:nvPr/>
        </p:nvPicPr>
        <p:blipFill rotWithShape="1">
          <a:blip r:embed="rId2">
            <a:alphaModFix/>
          </a:blip>
          <a:srcRect b="331" l="6636" r="48308" t="5079"/>
          <a:stretch/>
        </p:blipFill>
        <p:spPr>
          <a:xfrm>
            <a:off x="0" y="0"/>
            <a:ext cx="3370714" cy="5156657"/>
          </a:xfrm>
          <a:prstGeom prst="rect">
            <a:avLst/>
          </a:prstGeom>
          <a:noFill/>
          <a:ln>
            <a:noFill/>
          </a:ln>
        </p:spPr>
      </p:pic>
      <p:pic>
        <p:nvPicPr>
          <p:cNvPr descr="logotype_pma_color.png" id="143" name="Google Shape;143;p20"/>
          <p:cNvPicPr preferRelativeResize="0"/>
          <p:nvPr/>
        </p:nvPicPr>
        <p:blipFill rotWithShape="1">
          <a:blip r:embed="rId3">
            <a:alphaModFix/>
          </a:blip>
          <a:srcRect b="0" l="0" r="0" t="0"/>
          <a:stretch/>
        </p:blipFill>
        <p:spPr>
          <a:xfrm>
            <a:off x="7040551" y="274771"/>
            <a:ext cx="1610513" cy="212591"/>
          </a:xfrm>
          <a:prstGeom prst="rect">
            <a:avLst/>
          </a:prstGeom>
          <a:noFill/>
          <a:ln>
            <a:noFill/>
          </a:ln>
        </p:spPr>
      </p:pic>
      <p:sp>
        <p:nvSpPr>
          <p:cNvPr id="144" name="Google Shape;144;p20"/>
          <p:cNvSpPr txBox="1"/>
          <p:nvPr>
            <p:ph idx="1" type="body"/>
          </p:nvPr>
        </p:nvSpPr>
        <p:spPr>
          <a:xfrm>
            <a:off x="830462" y="1366243"/>
            <a:ext cx="2354100" cy="30969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0"/>
              </a:spcBef>
              <a:spcAft>
                <a:spcPts val="0"/>
              </a:spcAft>
              <a:buSzPts val="1898"/>
              <a:buNone/>
              <a:defRPr b="1" sz="1898">
                <a:solidFill>
                  <a:schemeClr val="lt1"/>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45" name="Google Shape;145;p20"/>
          <p:cNvSpPr txBox="1"/>
          <p:nvPr>
            <p:ph idx="2" type="body"/>
          </p:nvPr>
        </p:nvSpPr>
        <p:spPr>
          <a:xfrm>
            <a:off x="3584064" y="1435727"/>
            <a:ext cx="4978800" cy="3693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371"/>
              <a:buNone/>
              <a:defRPr b="1" sz="1371">
                <a:solidFill>
                  <a:srgbClr val="222222"/>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46" name="Google Shape;146;p20"/>
          <p:cNvSpPr txBox="1"/>
          <p:nvPr>
            <p:ph idx="3" type="body"/>
          </p:nvPr>
        </p:nvSpPr>
        <p:spPr>
          <a:xfrm>
            <a:off x="3593805" y="1804940"/>
            <a:ext cx="4969200" cy="2658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055"/>
              <a:buNone/>
              <a:defRPr b="0" i="0" sz="1055">
                <a:solidFill>
                  <a:srgbClr val="666666"/>
                </a:solidFill>
                <a:latin typeface="Poppins"/>
                <a:ea typeface="Poppins"/>
                <a:cs typeface="Poppins"/>
                <a:sym typeface="Poppins"/>
              </a:defRPr>
            </a:lvl1pPr>
            <a:lvl2pPr indent="-295592" lvl="1" marL="9144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2pPr>
            <a:lvl3pPr indent="-295592" lvl="2" marL="13716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3pPr>
            <a:lvl4pPr indent="-295592" lvl="3" marL="18288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4pPr>
            <a:lvl5pPr indent="-295592" lvl="4" marL="22860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cxnSp>
        <p:nvCxnSpPr>
          <p:cNvPr id="17" name="Google Shape;17;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 name="Google Shape;18;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
          <p:cNvSpPr txBox="1"/>
          <p:nvPr/>
        </p:nvSpPr>
        <p:spPr>
          <a:xfrm>
            <a:off x="2925450" y="154700"/>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47" name="Shape 147"/>
        <p:cNvGrpSpPr/>
        <p:nvPr/>
      </p:nvGrpSpPr>
      <p:grpSpPr>
        <a:xfrm>
          <a:off x="0" y="0"/>
          <a:ext cx="0" cy="0"/>
          <a:chOff x="0" y="0"/>
          <a:chExt cx="0" cy="0"/>
        </a:xfrm>
      </p:grpSpPr>
      <p:sp>
        <p:nvSpPr>
          <p:cNvPr id="148" name="Google Shape;148;p21"/>
          <p:cNvSpPr txBox="1"/>
          <p:nvPr>
            <p:ph idx="1" type="body"/>
          </p:nvPr>
        </p:nvSpPr>
        <p:spPr>
          <a:xfrm>
            <a:off x="478464" y="920327"/>
            <a:ext cx="8152200" cy="405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898"/>
              <a:buNone/>
              <a:defRPr b="1" sz="1898">
                <a:solidFill>
                  <a:srgbClr val="222222"/>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49" name="Google Shape;149;p21"/>
          <p:cNvSpPr txBox="1"/>
          <p:nvPr>
            <p:ph idx="2" type="body"/>
          </p:nvPr>
        </p:nvSpPr>
        <p:spPr>
          <a:xfrm>
            <a:off x="478464" y="1325911"/>
            <a:ext cx="8152200" cy="345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371"/>
              <a:buNone/>
              <a:defRPr b="1" sz="1371">
                <a:solidFill>
                  <a:srgbClr val="FF5D4C"/>
                </a:solidFill>
                <a:latin typeface="Poppins"/>
                <a:ea typeface="Poppins"/>
                <a:cs typeface="Poppins"/>
                <a:sym typeface="Poppins"/>
              </a:defRPr>
            </a:lvl1pPr>
            <a:lvl2pPr indent="-342900" lvl="1" marL="914400" rtl="0" algn="l">
              <a:lnSpc>
                <a:spcPct val="100000"/>
              </a:lnSpc>
              <a:spcBef>
                <a:spcPts val="316"/>
              </a:spcBef>
              <a:spcAft>
                <a:spcPts val="0"/>
              </a:spcAft>
              <a:buSzPts val="1800"/>
              <a:buChar char="•"/>
              <a:defRPr/>
            </a:lvl2pPr>
            <a:lvl3pPr indent="-342900" lvl="2" marL="1371600" rtl="0" algn="l">
              <a:lnSpc>
                <a:spcPct val="100000"/>
              </a:lnSpc>
              <a:spcBef>
                <a:spcPts val="316"/>
              </a:spcBef>
              <a:spcAft>
                <a:spcPts val="0"/>
              </a:spcAft>
              <a:buSzPts val="1800"/>
              <a:buChar char="•"/>
              <a:defRPr/>
            </a:lvl3pPr>
            <a:lvl4pPr indent="-342900" lvl="3" marL="1828800" rtl="0" algn="l">
              <a:lnSpc>
                <a:spcPct val="100000"/>
              </a:lnSpc>
              <a:spcBef>
                <a:spcPts val="316"/>
              </a:spcBef>
              <a:spcAft>
                <a:spcPts val="0"/>
              </a:spcAft>
              <a:buSzPts val="1800"/>
              <a:buChar char="•"/>
              <a:defRPr/>
            </a:lvl4pPr>
            <a:lvl5pPr indent="-342900" lvl="4" marL="2286000" rtl="0" algn="l">
              <a:lnSpc>
                <a:spcPct val="100000"/>
              </a:lnSpc>
              <a:spcBef>
                <a:spcPts val="316"/>
              </a:spcBef>
              <a:spcAft>
                <a:spcPts val="0"/>
              </a:spcAft>
              <a:buSzPts val="1800"/>
              <a:buChar char="•"/>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sp>
        <p:nvSpPr>
          <p:cNvPr id="150" name="Google Shape;150;p21"/>
          <p:cNvSpPr txBox="1"/>
          <p:nvPr>
            <p:ph idx="3" type="body"/>
          </p:nvPr>
        </p:nvSpPr>
        <p:spPr>
          <a:xfrm>
            <a:off x="478464" y="1804940"/>
            <a:ext cx="8152200" cy="29475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0"/>
              </a:spcBef>
              <a:spcAft>
                <a:spcPts val="0"/>
              </a:spcAft>
              <a:buSzPts val="1055"/>
              <a:buNone/>
              <a:defRPr b="0" i="0" sz="1055">
                <a:solidFill>
                  <a:srgbClr val="666666"/>
                </a:solidFill>
                <a:latin typeface="Poppins"/>
                <a:ea typeface="Poppins"/>
                <a:cs typeface="Poppins"/>
                <a:sym typeface="Poppins"/>
              </a:defRPr>
            </a:lvl1pPr>
            <a:lvl2pPr indent="-295592" lvl="1" marL="9144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2pPr>
            <a:lvl3pPr indent="-295592" lvl="2" marL="13716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3pPr>
            <a:lvl4pPr indent="-295592" lvl="3" marL="18288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4pPr>
            <a:lvl5pPr indent="-295592" lvl="4" marL="2286000" rtl="0" algn="l">
              <a:lnSpc>
                <a:spcPct val="100000"/>
              </a:lnSpc>
              <a:spcBef>
                <a:spcPts val="316"/>
              </a:spcBef>
              <a:spcAft>
                <a:spcPts val="0"/>
              </a:spcAft>
              <a:buSzPts val="1055"/>
              <a:buChar char="•"/>
              <a:defRPr b="0" i="0" sz="1055">
                <a:solidFill>
                  <a:srgbClr val="666666"/>
                </a:solidFill>
                <a:latin typeface="Poppins"/>
                <a:ea typeface="Poppins"/>
                <a:cs typeface="Poppins"/>
                <a:sym typeface="Poppins"/>
              </a:defRPr>
            </a:lvl5pPr>
            <a:lvl6pPr indent="-228600" lvl="5" marL="2743200" rtl="0" algn="l">
              <a:lnSpc>
                <a:spcPct val="80000"/>
              </a:lnSpc>
              <a:spcBef>
                <a:spcPts val="316"/>
              </a:spcBef>
              <a:spcAft>
                <a:spcPts val="0"/>
              </a:spcAft>
              <a:buClr>
                <a:srgbClr val="000000"/>
              </a:buClr>
              <a:buSzPts val="1800"/>
              <a:buNone/>
              <a:defRPr/>
            </a:lvl6pPr>
            <a:lvl7pPr indent="-228600" lvl="6" marL="3200400" rtl="0" algn="l">
              <a:lnSpc>
                <a:spcPct val="80000"/>
              </a:lnSpc>
              <a:spcBef>
                <a:spcPts val="0"/>
              </a:spcBef>
              <a:spcAft>
                <a:spcPts val="0"/>
              </a:spcAft>
              <a:buClr>
                <a:srgbClr val="000000"/>
              </a:buClr>
              <a:buSzPts val="1800"/>
              <a:buNone/>
              <a:defRPr/>
            </a:lvl7pPr>
            <a:lvl8pPr indent="-228600" lvl="7" marL="3657600" rtl="0" algn="l">
              <a:lnSpc>
                <a:spcPct val="80000"/>
              </a:lnSpc>
              <a:spcBef>
                <a:spcPts val="0"/>
              </a:spcBef>
              <a:spcAft>
                <a:spcPts val="0"/>
              </a:spcAft>
              <a:buClr>
                <a:srgbClr val="000000"/>
              </a:buClr>
              <a:buSzPts val="1800"/>
              <a:buNone/>
              <a:defRPr/>
            </a:lvl8pPr>
            <a:lvl9pPr indent="-228600" lvl="8" marL="4114800" rtl="0" algn="l">
              <a:lnSpc>
                <a:spcPct val="80000"/>
              </a:lnSpc>
              <a:spcBef>
                <a:spcPts val="0"/>
              </a:spcBef>
              <a:spcAft>
                <a:spcPts val="0"/>
              </a:spcAft>
              <a:buClr>
                <a:srgbClr val="000000"/>
              </a:buClr>
              <a:buSzPts val="1800"/>
              <a:buNone/>
              <a:defRPr/>
            </a:lvl9pPr>
          </a:lstStyle>
          <a:p/>
        </p:txBody>
      </p:sp>
      <p:pic>
        <p:nvPicPr>
          <p:cNvPr descr="Image" id="151" name="Google Shape;151;p21"/>
          <p:cNvPicPr preferRelativeResize="0"/>
          <p:nvPr/>
        </p:nvPicPr>
        <p:blipFill rotWithShape="1">
          <a:blip r:embed="rId2">
            <a:alphaModFix/>
          </a:blip>
          <a:srcRect b="78815" l="456" r="366" t="11448"/>
          <a:stretch/>
        </p:blipFill>
        <p:spPr>
          <a:xfrm>
            <a:off x="0" y="0"/>
            <a:ext cx="9143999" cy="651858"/>
          </a:xfrm>
          <a:prstGeom prst="rect">
            <a:avLst/>
          </a:prstGeom>
          <a:noFill/>
          <a:ln>
            <a:noFill/>
          </a:ln>
        </p:spPr>
      </p:pic>
      <p:pic>
        <p:nvPicPr>
          <p:cNvPr descr="Image" id="152" name="Google Shape;152;p21"/>
          <p:cNvPicPr preferRelativeResize="0"/>
          <p:nvPr/>
        </p:nvPicPr>
        <p:blipFill rotWithShape="1">
          <a:blip r:embed="rId2">
            <a:alphaModFix/>
          </a:blip>
          <a:srcRect b="76069" l="409" r="2019" t="20735"/>
          <a:stretch/>
        </p:blipFill>
        <p:spPr>
          <a:xfrm>
            <a:off x="1" y="4962479"/>
            <a:ext cx="9143999" cy="181021"/>
          </a:xfrm>
          <a:prstGeom prst="rect">
            <a:avLst/>
          </a:prstGeom>
          <a:noFill/>
          <a:ln>
            <a:noFill/>
          </a:ln>
        </p:spPr>
      </p:pic>
      <p:pic>
        <p:nvPicPr>
          <p:cNvPr descr="logotype_pma_white.png" id="153" name="Google Shape;153;p21"/>
          <p:cNvPicPr preferRelativeResize="0"/>
          <p:nvPr/>
        </p:nvPicPr>
        <p:blipFill rotWithShape="1">
          <a:blip r:embed="rId3">
            <a:alphaModFix/>
          </a:blip>
          <a:srcRect b="0" l="0" r="0" t="0"/>
          <a:stretch/>
        </p:blipFill>
        <p:spPr>
          <a:xfrm>
            <a:off x="7040551" y="274771"/>
            <a:ext cx="1610513" cy="2125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30" name="Google Shape;30;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31" name="Google Shape;31;p5"/>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rtl="0" algn="ctr">
              <a:lnSpc>
                <a:spcPct val="115000"/>
              </a:lnSpc>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rtl="0" algn="ctr">
              <a:lnSpc>
                <a:spcPct val="115000"/>
              </a:lnSpc>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6" name="Google Shape;36;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6"/>
          <p:cNvSpPr txBox="1"/>
          <p:nvPr/>
        </p:nvSpPr>
        <p:spPr>
          <a:xfrm>
            <a:off x="2810850" y="187375"/>
            <a:ext cx="3522300" cy="162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
        <p:nvSpPr>
          <p:cNvPr id="42" name="Google Shape;42;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3" name="Google Shape;43;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15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4" name="Google Shape;44;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5" name="Google Shape;45;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1" name="Google Shape;51;p8"/>
          <p:cNvSpPr txBox="1"/>
          <p:nvPr>
            <p:ph idx="2"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2" name="Google Shape;52;p8"/>
          <p:cNvSpPr txBox="1"/>
          <p:nvPr>
            <p:ph idx="3"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3" name="Google Shape;53;p8"/>
          <p:cNvSpPr txBox="1"/>
          <p:nvPr>
            <p:ph idx="4"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4" name="Google Shape;54;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5" name="Google Shape;55;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8"/>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6C706F"/>
                </a:solidFill>
                <a:latin typeface="Spectral Light"/>
                <a:ea typeface="Spectral Light"/>
                <a:cs typeface="Spectral Light"/>
                <a:sym typeface="Spectral Light"/>
              </a:rPr>
              <a:t>Name of course here</a:t>
            </a:r>
            <a:endParaRPr i="1" sz="1200">
              <a:solidFill>
                <a:srgbClr val="6C706F"/>
              </a:solidFill>
              <a:latin typeface="Spectral Light"/>
              <a:ea typeface="Spectral Light"/>
              <a:cs typeface="Spectral Light"/>
              <a:sym typeface="Spectral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15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F9F8F5"/>
                </a:solidFill>
                <a:latin typeface="Spectral Light"/>
                <a:ea typeface="Spectral Light"/>
                <a:cs typeface="Spectral Light"/>
                <a:sym typeface="Spectral Light"/>
              </a:rPr>
              <a:t>Name of course here</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nvSpPr>
        <p:spPr>
          <a:xfrm>
            <a:off x="5268150" y="187375"/>
            <a:ext cx="3522300" cy="1629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i="1" lang="en-US" sz="1200">
                <a:solidFill>
                  <a:srgbClr val="F9F8F5"/>
                </a:solidFill>
                <a:latin typeface="Spectral Light"/>
                <a:ea typeface="Spectral Light"/>
                <a:cs typeface="Spectral Light"/>
                <a:sym typeface="Spectral Light"/>
              </a:rPr>
              <a:t>What is Product Marketing</a:t>
            </a:r>
            <a:endParaRPr i="1" sz="1200">
              <a:solidFill>
                <a:srgbClr val="F9F8F5"/>
              </a:solidFill>
              <a:latin typeface="Spectral Light"/>
              <a:ea typeface="Spectral Light"/>
              <a:cs typeface="Spectral Light"/>
              <a:sym typeface="Spectral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ctrTitle"/>
          </p:nvPr>
        </p:nvSpPr>
        <p:spPr>
          <a:xfrm>
            <a:off x="413650" y="1814650"/>
            <a:ext cx="8520600" cy="596400"/>
          </a:xfrm>
          <a:prstGeom prst="rect">
            <a:avLst/>
          </a:prstGeom>
          <a:noFill/>
          <a:ln>
            <a:noFill/>
          </a:ln>
        </p:spPr>
        <p:txBody>
          <a:bodyPr anchorCtr="0" anchor="b" bIns="12700" lIns="12700" spcFirstLastPara="1" rIns="12700" wrap="square" tIns="12700">
            <a:noAutofit/>
          </a:bodyPr>
          <a:lstStyle/>
          <a:p>
            <a:pPr indent="0" lvl="0" marL="0" rtl="0" algn="l">
              <a:lnSpc>
                <a:spcPct val="100000"/>
              </a:lnSpc>
              <a:spcBef>
                <a:spcPts val="0"/>
              </a:spcBef>
              <a:spcAft>
                <a:spcPts val="0"/>
              </a:spcAft>
              <a:buClr>
                <a:srgbClr val="FFFFFF"/>
              </a:buClr>
              <a:buSzPts val="3427"/>
              <a:buFont typeface="Poppins"/>
              <a:buNone/>
            </a:pPr>
            <a:r>
              <a:rPr lang="en-US"/>
              <a:t>What is product marketing?</a:t>
            </a:r>
            <a:endParaRPr/>
          </a:p>
        </p:txBody>
      </p:sp>
      <p:sp>
        <p:nvSpPr>
          <p:cNvPr id="159" name="Google Shape;159;p22"/>
          <p:cNvSpPr txBox="1"/>
          <p:nvPr>
            <p:ph idx="1" type="subTitle"/>
          </p:nvPr>
        </p:nvSpPr>
        <p:spPr>
          <a:xfrm>
            <a:off x="413650" y="2782850"/>
            <a:ext cx="8520600" cy="39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4"/>
              <a:buNone/>
            </a:pPr>
            <a:r>
              <a:rPr lang="en-US"/>
              <a:t>The PMA take</a:t>
            </a:r>
            <a:endParaRPr/>
          </a:p>
        </p:txBody>
      </p:sp>
      <p:cxnSp>
        <p:nvCxnSpPr>
          <p:cNvPr id="160" name="Google Shape;160;p22"/>
          <p:cNvCxnSpPr/>
          <p:nvPr/>
        </p:nvCxnSpPr>
        <p:spPr>
          <a:xfrm>
            <a:off x="468350" y="2612825"/>
            <a:ext cx="73290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idx="4294967295" type="body"/>
          </p:nvPr>
        </p:nvSpPr>
        <p:spPr>
          <a:xfrm>
            <a:off x="4280775" y="811800"/>
            <a:ext cx="4412100" cy="43317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Continually tweak, refine and improve what’s already being done in terms of both promotions and the actual product</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During this phase the market, competition and perceptions will change, and PMMs keep a constant pulse on that and make changes/recommendations accordingly</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Key questions the product marketing function answers in this stage include:</a:t>
            </a:r>
            <a:br>
              <a:rPr lang="en-US" sz="1100">
                <a:solidFill>
                  <a:schemeClr val="lt1"/>
                </a:solidFill>
              </a:rPr>
            </a:br>
            <a:endParaRPr sz="1100">
              <a:solidFill>
                <a:schemeClr val="lt1"/>
              </a:solidFill>
            </a:endParaRPr>
          </a:p>
          <a:p>
            <a:pPr indent="-298450" lvl="1" marL="914400" rtl="0" algn="l">
              <a:lnSpc>
                <a:spcPct val="115000"/>
              </a:lnSpc>
              <a:spcBef>
                <a:spcPts val="0"/>
              </a:spcBef>
              <a:spcAft>
                <a:spcPts val="0"/>
              </a:spcAft>
              <a:buClr>
                <a:schemeClr val="lt1"/>
              </a:buClr>
              <a:buSzPts val="1100"/>
              <a:buChar char="○"/>
            </a:pPr>
            <a:r>
              <a:rPr lang="en-US" sz="1100">
                <a:solidFill>
                  <a:schemeClr val="lt1"/>
                </a:solidFill>
              </a:rPr>
              <a:t>Does our messaging still work?</a:t>
            </a:r>
            <a:endParaRPr sz="1100">
              <a:solidFill>
                <a:schemeClr val="lt1"/>
              </a:solidFill>
            </a:endParaRPr>
          </a:p>
          <a:p>
            <a:pPr indent="-298450" lvl="1" marL="914400" rtl="0" algn="l">
              <a:lnSpc>
                <a:spcPct val="115000"/>
              </a:lnSpc>
              <a:spcBef>
                <a:spcPts val="0"/>
              </a:spcBef>
              <a:spcAft>
                <a:spcPts val="0"/>
              </a:spcAft>
              <a:buClr>
                <a:schemeClr val="lt1"/>
              </a:buClr>
              <a:buSzPts val="1100"/>
              <a:buChar char="○"/>
            </a:pPr>
            <a:r>
              <a:rPr lang="en-US" sz="1100">
                <a:solidFill>
                  <a:schemeClr val="lt1"/>
                </a:solidFill>
              </a:rPr>
              <a:t>Are we differentiating ourselves enough from the competition?</a:t>
            </a:r>
            <a:endParaRPr sz="1100">
              <a:solidFill>
                <a:schemeClr val="lt1"/>
              </a:solidFill>
            </a:endParaRPr>
          </a:p>
          <a:p>
            <a:pPr indent="-298450" lvl="1" marL="914400" rtl="0" algn="l">
              <a:lnSpc>
                <a:spcPct val="115000"/>
              </a:lnSpc>
              <a:spcBef>
                <a:spcPts val="0"/>
              </a:spcBef>
              <a:spcAft>
                <a:spcPts val="0"/>
              </a:spcAft>
              <a:buClr>
                <a:schemeClr val="lt1"/>
              </a:buClr>
              <a:buSzPts val="1100"/>
              <a:buChar char="○"/>
            </a:pPr>
            <a:r>
              <a:rPr lang="en-US" sz="1100">
                <a:solidFill>
                  <a:schemeClr val="lt1"/>
                </a:solidFill>
              </a:rPr>
              <a:t>Are our customer using the product?</a:t>
            </a:r>
            <a:endParaRPr sz="1100">
              <a:solidFill>
                <a:schemeClr val="lt1"/>
              </a:solidFill>
            </a:endParaRPr>
          </a:p>
          <a:p>
            <a:pPr indent="-298450" lvl="1" marL="914400" rtl="0" algn="l">
              <a:lnSpc>
                <a:spcPct val="115000"/>
              </a:lnSpc>
              <a:spcBef>
                <a:spcPts val="0"/>
              </a:spcBef>
              <a:spcAft>
                <a:spcPts val="0"/>
              </a:spcAft>
              <a:buClr>
                <a:schemeClr val="lt1"/>
              </a:buClr>
              <a:buSzPts val="1100"/>
              <a:buChar char="○"/>
            </a:pPr>
            <a:r>
              <a:rPr lang="en-US" sz="1100">
                <a:solidFill>
                  <a:schemeClr val="lt1"/>
                </a:solidFill>
              </a:rPr>
              <a:t>Are our customers crying out for new features?</a:t>
            </a:r>
            <a:endParaRPr sz="1100">
              <a:solidFill>
                <a:schemeClr val="lt1"/>
              </a:solidFill>
            </a:endParaRPr>
          </a:p>
          <a:p>
            <a:pPr indent="-298450" lvl="1" marL="914400" rtl="0" algn="l">
              <a:lnSpc>
                <a:spcPct val="115000"/>
              </a:lnSpc>
              <a:spcBef>
                <a:spcPts val="0"/>
              </a:spcBef>
              <a:spcAft>
                <a:spcPts val="0"/>
              </a:spcAft>
              <a:buClr>
                <a:schemeClr val="lt1"/>
              </a:buClr>
              <a:buSzPts val="1100"/>
              <a:buChar char="○"/>
            </a:pPr>
            <a:r>
              <a:rPr lang="en-US" sz="1100">
                <a:solidFill>
                  <a:schemeClr val="lt1"/>
                </a:solidFill>
              </a:rPr>
              <a:t>Are we looking for customers in the right places?</a:t>
            </a:r>
            <a:endParaRPr sz="1100">
              <a:solidFill>
                <a:schemeClr val="lt1"/>
              </a:solidFill>
            </a:endParaRPr>
          </a:p>
        </p:txBody>
      </p:sp>
      <p:sp>
        <p:nvSpPr>
          <p:cNvPr id="247" name="Google Shape;247;p31"/>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The growth stage</a:t>
            </a:r>
            <a:endParaRPr/>
          </a:p>
        </p:txBody>
      </p:sp>
      <p:sp>
        <p:nvSpPr>
          <p:cNvPr id="248" name="Google Shape;248;p31"/>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idx="4294967295" type="body"/>
          </p:nvPr>
        </p:nvSpPr>
        <p:spPr>
          <a:xfrm>
            <a:off x="4264350" y="811800"/>
            <a:ext cx="4527300" cy="43317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The focus shifts to maintaining industry authority and market share</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By this point, the market will have probably flooded with competitors which can make differentiation even harder and because of this, the maturity phase is often a time for PMMs to look for ways to reinvent the business model and do something others aren’t</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PMM:customer conversations are critical during this phase because customers’ wants </a:t>
            </a:r>
            <a:r>
              <a:rPr b="1" lang="en-US" sz="1100">
                <a:solidFill>
                  <a:schemeClr val="lt1"/>
                </a:solidFill>
              </a:rPr>
              <a:t>will </a:t>
            </a:r>
            <a:r>
              <a:rPr lang="en-US" sz="1100">
                <a:solidFill>
                  <a:schemeClr val="lt1"/>
                </a:solidFill>
              </a:rPr>
              <a:t>have changed since the introductory phase - and these insights should feed into future plans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This stage is all about seizing opportunities and taking calculated risks to do something that’ll make the product really stand out from the crowd</a:t>
            </a:r>
            <a:endParaRPr sz="1100">
              <a:solidFill>
                <a:schemeClr val="lt1"/>
              </a:solidFill>
            </a:endParaRPr>
          </a:p>
        </p:txBody>
      </p:sp>
      <p:sp>
        <p:nvSpPr>
          <p:cNvPr id="254" name="Google Shape;254;p32"/>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The maturity phase</a:t>
            </a:r>
            <a:endParaRPr/>
          </a:p>
        </p:txBody>
      </p:sp>
      <p:sp>
        <p:nvSpPr>
          <p:cNvPr id="255" name="Google Shape;255;p32"/>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4294967295" type="body"/>
          </p:nvPr>
        </p:nvSpPr>
        <p:spPr>
          <a:xfrm>
            <a:off x="4231475" y="811800"/>
            <a:ext cx="4331400" cy="43317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A product marketer’s job is to prevent this phase being reached in the first place but if that isn’t humanly possible, they will:</a:t>
            </a:r>
            <a:br>
              <a:rPr lang="en-US" sz="1100">
                <a:solidFill>
                  <a:schemeClr val="lt1"/>
                </a:solidFill>
              </a:rPr>
            </a:br>
            <a:endParaRPr sz="1100">
              <a:solidFill>
                <a:schemeClr val="lt1"/>
              </a:solidFill>
            </a:endParaRPr>
          </a:p>
          <a:p>
            <a:pPr indent="-241300" lvl="1" marL="857250" rtl="0" algn="l">
              <a:lnSpc>
                <a:spcPct val="115000"/>
              </a:lnSpc>
              <a:spcBef>
                <a:spcPts val="0"/>
              </a:spcBef>
              <a:spcAft>
                <a:spcPts val="0"/>
              </a:spcAft>
              <a:buClr>
                <a:schemeClr val="lt1"/>
              </a:buClr>
              <a:buSzPts val="1100"/>
              <a:buChar char="○"/>
            </a:pPr>
            <a:r>
              <a:rPr lang="en-US" sz="1100">
                <a:solidFill>
                  <a:schemeClr val="lt1"/>
                </a:solidFill>
              </a:rPr>
              <a:t>Find another use for the product - which relies on a positioning and messaging overhaul, plus a whole new set of customer and market research</a:t>
            </a:r>
            <a:br>
              <a:rPr lang="en-US" sz="1100">
                <a:solidFill>
                  <a:schemeClr val="lt1"/>
                </a:solidFill>
              </a:rPr>
            </a:br>
            <a:endParaRPr sz="1100">
              <a:solidFill>
                <a:schemeClr val="lt1"/>
              </a:solidFill>
            </a:endParaRPr>
          </a:p>
          <a:p>
            <a:pPr indent="-241300" lvl="1" marL="857250" rtl="0" algn="l">
              <a:lnSpc>
                <a:spcPct val="115000"/>
              </a:lnSpc>
              <a:spcBef>
                <a:spcPts val="0"/>
              </a:spcBef>
              <a:spcAft>
                <a:spcPts val="0"/>
              </a:spcAft>
              <a:buClr>
                <a:schemeClr val="lt1"/>
              </a:buClr>
              <a:buSzPts val="1100"/>
              <a:buChar char="○"/>
            </a:pPr>
            <a:r>
              <a:rPr lang="en-US" sz="1100">
                <a:solidFill>
                  <a:schemeClr val="lt1"/>
                </a:solidFill>
              </a:rPr>
              <a:t>Introduce a new product, or suite of products, to replace the declined one</a:t>
            </a:r>
            <a:endParaRPr sz="1100">
              <a:solidFill>
                <a:schemeClr val="lt1"/>
              </a:solidFill>
            </a:endParaRPr>
          </a:p>
        </p:txBody>
      </p:sp>
      <p:sp>
        <p:nvSpPr>
          <p:cNvPr id="261" name="Google Shape;261;p33"/>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The decline phase</a:t>
            </a:r>
            <a:endParaRPr/>
          </a:p>
        </p:txBody>
      </p:sp>
      <p:sp>
        <p:nvSpPr>
          <p:cNvPr id="262" name="Google Shape;262;p33"/>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type="ctrTitle"/>
          </p:nvPr>
        </p:nvSpPr>
        <p:spPr>
          <a:xfrm>
            <a:off x="311700" y="2090300"/>
            <a:ext cx="8436900" cy="596400"/>
          </a:xfrm>
          <a:prstGeom prst="rect">
            <a:avLst/>
          </a:prstGeom>
          <a:noFill/>
          <a:ln>
            <a:noFill/>
          </a:ln>
        </p:spPr>
        <p:txBody>
          <a:bodyPr anchorCtr="0" anchor="b" bIns="12700" lIns="12700" spcFirstLastPara="1" rIns="12700" wrap="square" tIns="12700">
            <a:noAutofit/>
          </a:bodyPr>
          <a:lstStyle/>
          <a:p>
            <a:pPr indent="0" lvl="0" marL="0" rtl="0" algn="ctr">
              <a:lnSpc>
                <a:spcPct val="100000"/>
              </a:lnSpc>
              <a:spcBef>
                <a:spcPts val="0"/>
              </a:spcBef>
              <a:spcAft>
                <a:spcPts val="0"/>
              </a:spcAft>
              <a:buClr>
                <a:srgbClr val="FFFFFF"/>
              </a:buClr>
              <a:buSzPts val="3427"/>
              <a:buFont typeface="Poppins"/>
              <a:buNone/>
            </a:pPr>
            <a:r>
              <a:rPr lang="en-US" sz="2700"/>
              <a:t>Next, let’s take a look at product marketing benefits by department</a:t>
            </a:r>
            <a:endParaRPr sz="2700"/>
          </a:p>
        </p:txBody>
      </p:sp>
      <p:sp>
        <p:nvSpPr>
          <p:cNvPr id="268" name="Google Shape;268;p34"/>
          <p:cNvSpPr txBox="1"/>
          <p:nvPr>
            <p:ph idx="1" type="subTitle"/>
          </p:nvPr>
        </p:nvSpPr>
        <p:spPr>
          <a:xfrm>
            <a:off x="311700" y="2782850"/>
            <a:ext cx="8520600" cy="39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4"/>
              <a:buNone/>
            </a:pPr>
            <a:r>
              <a:rPr lang="en-US" sz="2200"/>
              <a:t>Sales | Product | Customer success | Marketing</a:t>
            </a:r>
            <a:endParaRPr sz="2200"/>
          </a:p>
          <a:p>
            <a:pPr indent="0" lvl="0" marL="0" rtl="0" algn="ctr">
              <a:lnSpc>
                <a:spcPct val="100000"/>
              </a:lnSpc>
              <a:spcBef>
                <a:spcPts val="0"/>
              </a:spcBef>
              <a:spcAft>
                <a:spcPts val="0"/>
              </a:spcAft>
              <a:buSzPts val="2004"/>
              <a:buNone/>
            </a:pPr>
            <a:r>
              <a:t/>
            </a:r>
            <a:endParaRPr/>
          </a:p>
          <a:p>
            <a:pPr indent="0" lvl="0" marL="0" rtl="0" algn="ctr">
              <a:lnSpc>
                <a:spcPct val="100000"/>
              </a:lnSpc>
              <a:spcBef>
                <a:spcPts val="0"/>
              </a:spcBef>
              <a:spcAft>
                <a:spcPts val="0"/>
              </a:spcAft>
              <a:buSzPts val="2004"/>
              <a:buNone/>
            </a:pPr>
            <a:r>
              <a:t/>
            </a:r>
            <a:endParaRPr/>
          </a:p>
          <a:p>
            <a:pPr indent="0" lvl="0" marL="0" rtl="0" algn="ctr">
              <a:lnSpc>
                <a:spcPct val="100000"/>
              </a:lnSpc>
              <a:spcBef>
                <a:spcPts val="0"/>
              </a:spcBef>
              <a:spcAft>
                <a:spcPts val="0"/>
              </a:spcAft>
              <a:buSzPts val="2004"/>
              <a:buNone/>
            </a:pPr>
            <a:r>
              <a:rPr b="0" lang="en-US" sz="1100">
                <a:solidFill>
                  <a:srgbClr val="FFFFFF"/>
                </a:solidFill>
              </a:rPr>
              <a:t>*While their benefits span far further than these four, for now, we’ve decided to focus our attention on the main business areas product marketing interacts with.</a:t>
            </a:r>
            <a:endParaRPr b="0" sz="1100">
              <a:solidFill>
                <a:srgbClr val="FFFFFF"/>
              </a:solidFill>
            </a:endParaRPr>
          </a:p>
        </p:txBody>
      </p:sp>
      <p:sp>
        <p:nvSpPr>
          <p:cNvPr id="269" name="Google Shape;269;p3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Product marketers help scales teams </a:t>
            </a:r>
            <a:r>
              <a:rPr lang="en-US"/>
              <a:t>close</a:t>
            </a:r>
            <a:r>
              <a:rPr lang="en-US"/>
              <a:t> more deals by:</a:t>
            </a:r>
            <a:endParaRPr/>
          </a:p>
        </p:txBody>
      </p:sp>
      <p:sp>
        <p:nvSpPr>
          <p:cNvPr id="275" name="Google Shape;275;p35"/>
          <p:cNvSpPr txBox="1"/>
          <p:nvPr>
            <p:ph idx="4294967295" type="body"/>
          </p:nvPr>
        </p:nvSpPr>
        <p:spPr>
          <a:xfrm>
            <a:off x="4233727" y="893425"/>
            <a:ext cx="4512300" cy="38856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Equipping reps with sales collateral (like battlecards, product sheets and sales scripts) so they’re able to deliver stronger pitches with shorter sales cycles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Ensuring reps aren’t over or under-selling your products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Delivering product training - including the product’s specifications, positioning, pricing, benefits, etc.</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Providing key learnings and feedback to help make </a:t>
            </a:r>
            <a:r>
              <a:rPr b="1" lang="en-US" sz="1100">
                <a:solidFill>
                  <a:schemeClr val="lt1"/>
                </a:solidFill>
              </a:rPr>
              <a:t>all </a:t>
            </a:r>
            <a:r>
              <a:rPr lang="en-US" sz="1100">
                <a:solidFill>
                  <a:schemeClr val="lt1"/>
                </a:solidFill>
              </a:rPr>
              <a:t>sales reps top performers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Optimizing the buying funnel and providing more, high quality leads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Helping them personalize their pitches to various personas, segments and markets, so </a:t>
            </a:r>
            <a:r>
              <a:rPr b="1" lang="en-US" sz="1100">
                <a:solidFill>
                  <a:schemeClr val="lt1"/>
                </a:solidFill>
              </a:rPr>
              <a:t>every</a:t>
            </a:r>
            <a:r>
              <a:rPr lang="en-US" sz="1100">
                <a:solidFill>
                  <a:schemeClr val="lt1"/>
                </a:solidFill>
              </a:rPr>
              <a:t> sales conversation is relevant</a:t>
            </a:r>
            <a:endParaRPr sz="1100">
              <a:solidFill>
                <a:schemeClr val="lt1"/>
              </a:solidFill>
            </a:endParaRPr>
          </a:p>
        </p:txBody>
      </p:sp>
      <p:sp>
        <p:nvSpPr>
          <p:cNvPr id="276" name="Google Shape;276;p35"/>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Product marketers help product teams deliver better products by:</a:t>
            </a:r>
            <a:endParaRPr/>
          </a:p>
        </p:txBody>
      </p:sp>
      <p:sp>
        <p:nvSpPr>
          <p:cNvPr id="282" name="Google Shape;282;p36"/>
          <p:cNvSpPr txBox="1"/>
          <p:nvPr>
            <p:ph idx="4294967295" type="body"/>
          </p:nvPr>
        </p:nvSpPr>
        <p:spPr>
          <a:xfrm>
            <a:off x="4233725" y="893425"/>
            <a:ext cx="4512300" cy="38856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Fuelling them with </a:t>
            </a:r>
            <a:r>
              <a:rPr b="1" lang="en-US" sz="1100">
                <a:solidFill>
                  <a:schemeClr val="lt1"/>
                </a:solidFill>
              </a:rPr>
              <a:t>real </a:t>
            </a:r>
            <a:r>
              <a:rPr lang="en-US" sz="1100">
                <a:solidFill>
                  <a:schemeClr val="lt1"/>
                </a:solidFill>
              </a:rPr>
              <a:t>prospect and customer insights so they know what people do and don’t like, what there’s demand for, how users are using the product, and more</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Ensuring all releases are tied to organizational goals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Fine-tuning existing products based on customer feedback to ensure ongoing usage and revenue</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Helping to build out product roadmaps and bringing fresh ideas to the table</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Ensuring other internal business areas are positioning products correctly</a:t>
            </a:r>
            <a:endParaRPr sz="1100">
              <a:solidFill>
                <a:schemeClr val="lt1"/>
              </a:solidFill>
            </a:endParaRPr>
          </a:p>
        </p:txBody>
      </p:sp>
      <p:sp>
        <p:nvSpPr>
          <p:cNvPr id="283" name="Google Shape;283;p36"/>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413650" y="2004600"/>
            <a:ext cx="31803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Product marketers help customer success deliver better experiences by:</a:t>
            </a:r>
            <a:endParaRPr/>
          </a:p>
        </p:txBody>
      </p:sp>
      <p:sp>
        <p:nvSpPr>
          <p:cNvPr id="289" name="Google Shape;289;p37"/>
          <p:cNvSpPr txBox="1"/>
          <p:nvPr>
            <p:ph idx="4294967295" type="body"/>
          </p:nvPr>
        </p:nvSpPr>
        <p:spPr>
          <a:xfrm>
            <a:off x="4233700" y="893425"/>
            <a:ext cx="4512300" cy="38856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Providing in-depth data on things like a customer’s goals, pain-points, drivers, traits, and so on, so they can provide tailored conversations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Ensuring their Customer Success colleagues are armed with everything they need to successfully handle complaints and objections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Reducing the number of complaints received by </a:t>
            </a:r>
            <a:r>
              <a:rPr b="1" lang="en-US" sz="1100">
                <a:solidFill>
                  <a:schemeClr val="lt1"/>
                </a:solidFill>
              </a:rPr>
              <a:t>a) </a:t>
            </a:r>
            <a:r>
              <a:rPr lang="en-US" sz="1100">
                <a:solidFill>
                  <a:schemeClr val="lt1"/>
                </a:solidFill>
              </a:rPr>
              <a:t>ensuring sales aren’t overselling the product, and </a:t>
            </a:r>
            <a:r>
              <a:rPr b="1" lang="en-US" sz="1100">
                <a:solidFill>
                  <a:schemeClr val="lt1"/>
                </a:solidFill>
              </a:rPr>
              <a:t>b) </a:t>
            </a:r>
            <a:r>
              <a:rPr lang="en-US" sz="1100">
                <a:solidFill>
                  <a:schemeClr val="lt1"/>
                </a:solidFill>
              </a:rPr>
              <a:t>taking feedback on board and making changes based on customer requests/demand</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Equipping customer success with the collateral and training need to up or cross-sell products</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Providing customer-driven feedback on how their processes can be improved</a:t>
            </a:r>
            <a:endParaRPr sz="1100">
              <a:solidFill>
                <a:schemeClr val="lt1"/>
              </a:solidFill>
            </a:endParaRPr>
          </a:p>
        </p:txBody>
      </p:sp>
      <p:sp>
        <p:nvSpPr>
          <p:cNvPr id="290" name="Google Shape;290;p37"/>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idx="4294967295" type="body"/>
          </p:nvPr>
        </p:nvSpPr>
        <p:spPr>
          <a:xfrm>
            <a:off x="4233700" y="1238825"/>
            <a:ext cx="4512300" cy="30969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0"/>
              </a:spcBef>
              <a:spcAft>
                <a:spcPts val="0"/>
              </a:spcAft>
              <a:buClr>
                <a:schemeClr val="lt1"/>
              </a:buClr>
              <a:buSzPts val="1100"/>
              <a:buChar char="●"/>
            </a:pPr>
            <a:r>
              <a:rPr lang="en-US" sz="1100">
                <a:solidFill>
                  <a:schemeClr val="lt1"/>
                </a:solidFill>
              </a:rPr>
              <a:t>Arming them with key market, persona and segmentation data so they can deliver highly targeted campaigns that convert</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Providing mission-critical positioning, messaging and storytelling information to improve the impact of campaigns - email, PPC, social, PR, or otherwise</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Supplying customer case studies for use across the board to add credibility to any campaign</a:t>
            </a:r>
            <a:br>
              <a:rPr lang="en-US" sz="1100">
                <a:solidFill>
                  <a:schemeClr val="lt1"/>
                </a:solidFill>
              </a:rPr>
            </a:b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n-US" sz="1100">
                <a:solidFill>
                  <a:schemeClr val="lt1"/>
                </a:solidFill>
              </a:rPr>
              <a:t>Providing customer-driven feedback on how their marketing activity can be improved</a:t>
            </a:r>
            <a:br>
              <a:rPr lang="en-US" sz="1100">
                <a:solidFill>
                  <a:schemeClr val="lt1"/>
                </a:solidFill>
              </a:rPr>
            </a:br>
            <a:endParaRPr sz="1100">
              <a:solidFill>
                <a:schemeClr val="lt1"/>
              </a:solidFill>
            </a:endParaRPr>
          </a:p>
        </p:txBody>
      </p:sp>
      <p:sp>
        <p:nvSpPr>
          <p:cNvPr id="296" name="Google Shape;296;p38"/>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Product marketers help marketing bring in more leads by:</a:t>
            </a:r>
            <a:endParaRPr/>
          </a:p>
        </p:txBody>
      </p:sp>
      <p:sp>
        <p:nvSpPr>
          <p:cNvPr id="297" name="Google Shape;297;p38"/>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idx="4294967295" type="body"/>
          </p:nvPr>
        </p:nvSpPr>
        <p:spPr>
          <a:xfrm>
            <a:off x="478464" y="1804940"/>
            <a:ext cx="8152200" cy="29475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1000"/>
              </a:spcBef>
              <a:spcAft>
                <a:spcPts val="0"/>
              </a:spcAft>
              <a:buSzPts val="1100"/>
              <a:buChar char="●"/>
            </a:pPr>
            <a:r>
              <a:rPr lang="en-US" sz="1100"/>
              <a:t>Being the voice of the customer, PMMs ensure every output is in-line what customers want - happy customers stay longer and buy more, and that increases their CLTV</a:t>
            </a:r>
            <a:endParaRPr sz="1100"/>
          </a:p>
          <a:p>
            <a:pPr indent="-298450" lvl="0" marL="457200" rtl="0" algn="l">
              <a:lnSpc>
                <a:spcPct val="115000"/>
              </a:lnSpc>
              <a:spcBef>
                <a:spcPts val="1000"/>
              </a:spcBef>
              <a:spcAft>
                <a:spcPts val="0"/>
              </a:spcAft>
              <a:buSzPts val="1100"/>
              <a:buChar char="●"/>
            </a:pPr>
            <a:r>
              <a:rPr lang="en-US" sz="1100"/>
              <a:t>Driving adoption leads to loyalty, loyalty leads to referrals, and referrals lead to sales</a:t>
            </a:r>
            <a:endParaRPr sz="1100"/>
          </a:p>
          <a:p>
            <a:pPr indent="-298450" lvl="0" marL="457200" rtl="0" algn="l">
              <a:lnSpc>
                <a:spcPct val="115000"/>
              </a:lnSpc>
              <a:spcBef>
                <a:spcPts val="1000"/>
              </a:spcBef>
              <a:spcAft>
                <a:spcPts val="0"/>
              </a:spcAft>
              <a:buSzPts val="1100"/>
              <a:buChar char="●"/>
            </a:pPr>
            <a:r>
              <a:rPr lang="en-US" sz="1100"/>
              <a:t>More confident sales reps, shorter sales cycles and better, sales-qualified leads means reps can </a:t>
            </a:r>
            <a:r>
              <a:rPr b="1" lang="en-US" sz="1100"/>
              <a:t>a)</a:t>
            </a:r>
            <a:r>
              <a:rPr lang="en-US" sz="1100"/>
              <a:t> increase their win-rate, and </a:t>
            </a:r>
            <a:r>
              <a:rPr b="1" lang="en-US" sz="1100"/>
              <a:t>b) </a:t>
            </a:r>
            <a:r>
              <a:rPr lang="en-US" sz="1100"/>
              <a:t>spend more time selling, and less time convincing</a:t>
            </a:r>
            <a:endParaRPr sz="1100"/>
          </a:p>
          <a:p>
            <a:pPr indent="-298450" lvl="0" marL="457200" rtl="0" algn="l">
              <a:lnSpc>
                <a:spcPct val="115000"/>
              </a:lnSpc>
              <a:spcBef>
                <a:spcPts val="1000"/>
              </a:spcBef>
              <a:spcAft>
                <a:spcPts val="0"/>
              </a:spcAft>
              <a:buSzPts val="1100"/>
              <a:buChar char="●"/>
            </a:pPr>
            <a:r>
              <a:rPr lang="en-US" sz="1100"/>
              <a:t>Data-driven product and feature decisions means money isn’t wasted on unsuccessful releases</a:t>
            </a:r>
            <a:endParaRPr sz="1100"/>
          </a:p>
          <a:p>
            <a:pPr indent="-298450" lvl="0" marL="457200" rtl="0" algn="l">
              <a:lnSpc>
                <a:spcPct val="115000"/>
              </a:lnSpc>
              <a:spcBef>
                <a:spcPts val="1000"/>
              </a:spcBef>
              <a:spcAft>
                <a:spcPts val="0"/>
              </a:spcAft>
              <a:buSzPts val="1100"/>
              <a:buChar char="●"/>
            </a:pPr>
            <a:r>
              <a:rPr lang="en-US" sz="1100"/>
              <a:t>Better </a:t>
            </a:r>
            <a:r>
              <a:rPr lang="en-US" sz="1100"/>
              <a:t>optimized</a:t>
            </a:r>
            <a:r>
              <a:rPr lang="en-US" sz="1100"/>
              <a:t> marketing campaigns = more deals closed</a:t>
            </a:r>
            <a:endParaRPr sz="1100"/>
          </a:p>
          <a:p>
            <a:pPr indent="-298450" lvl="0" marL="457200" rtl="0" algn="l">
              <a:lnSpc>
                <a:spcPct val="115000"/>
              </a:lnSpc>
              <a:spcBef>
                <a:spcPts val="1000"/>
              </a:spcBef>
              <a:spcAft>
                <a:spcPts val="1000"/>
              </a:spcAft>
              <a:buSzPts val="1100"/>
              <a:buChar char="●"/>
            </a:pPr>
            <a:r>
              <a:rPr lang="en-US" sz="1100"/>
              <a:t>When prospects understand the true value of your product, they’re willing to pay more for it - and that’s a direct result of product marketing’s positioning work and will lead to an uplift in deal sizes</a:t>
            </a:r>
            <a:endParaRPr sz="1100"/>
          </a:p>
        </p:txBody>
      </p:sp>
      <p:sp>
        <p:nvSpPr>
          <p:cNvPr id="303" name="Google Shape;303;p3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Let’s take a look at $$$$</a:t>
            </a:r>
            <a:endParaRPr/>
          </a:p>
        </p:txBody>
      </p:sp>
      <p:sp>
        <p:nvSpPr>
          <p:cNvPr id="304" name="Google Shape;304;p39"/>
          <p:cNvSpPr txBox="1"/>
          <p:nvPr>
            <p:ph idx="1" type="subTitle"/>
          </p:nvPr>
        </p:nvSpPr>
        <p:spPr>
          <a:xfrm>
            <a:off x="413650" y="1378500"/>
            <a:ext cx="7743300" cy="354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How product marketing contributes to the business’ bottom line.</a:t>
            </a:r>
            <a:endParaRPr/>
          </a:p>
        </p:txBody>
      </p:sp>
      <p:sp>
        <p:nvSpPr>
          <p:cNvPr id="305" name="Google Shape;305;p3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idx="4294967295" type="body"/>
          </p:nvPr>
        </p:nvSpPr>
        <p:spPr>
          <a:xfrm>
            <a:off x="478464" y="1804940"/>
            <a:ext cx="8152200" cy="2947500"/>
          </a:xfrm>
          <a:prstGeom prst="rect">
            <a:avLst/>
          </a:prstGeom>
          <a:noFill/>
          <a:ln>
            <a:noFill/>
          </a:ln>
        </p:spPr>
        <p:txBody>
          <a:bodyPr anchorCtr="0" anchor="t" bIns="45700" lIns="91425" spcFirstLastPara="1" rIns="91425" wrap="square" tIns="45700">
            <a:normAutofit/>
          </a:bodyPr>
          <a:lstStyle/>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Brought into into the product roadmap and key business decisions from the very beginning</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Given a voice across the company - PMMs listen to customers, you need to listen to PMMs</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Be trusted to do their job - product marketing is strategic </a:t>
            </a:r>
            <a:r>
              <a:rPr i="1" lang="en-US" sz="1100">
                <a:solidFill>
                  <a:schemeClr val="accent6"/>
                </a:solidFill>
              </a:rPr>
              <a:t>and </a:t>
            </a:r>
            <a:r>
              <a:rPr lang="en-US" sz="1100">
                <a:solidFill>
                  <a:schemeClr val="accent6"/>
                </a:solidFill>
              </a:rPr>
              <a:t>tactical, and being agile is essential</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Able to access knowledge and data from around the organization - especially from other customer-facing teams, like Sales and Customer Success</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Co-operated with - product marketing is a highly cross-functional role and to execute their objectives, they will almost always need support from other, internal teams</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Buy-in from senior leadership and alignment across the company</a:t>
            </a:r>
            <a:endParaRPr sz="1100">
              <a:solidFill>
                <a:schemeClr val="accent6"/>
              </a:solidFill>
            </a:endParaRPr>
          </a:p>
          <a:p>
            <a:pPr indent="-298450" lvl="0" marL="457200" rtl="0" algn="l">
              <a:lnSpc>
                <a:spcPct val="115000"/>
              </a:lnSpc>
              <a:spcBef>
                <a:spcPts val="1000"/>
              </a:spcBef>
              <a:spcAft>
                <a:spcPts val="0"/>
              </a:spcAft>
              <a:buClr>
                <a:schemeClr val="accent6"/>
              </a:buClr>
              <a:buSzPts val="1100"/>
              <a:buChar char="●"/>
            </a:pPr>
            <a:r>
              <a:rPr lang="en-US" sz="1100">
                <a:solidFill>
                  <a:schemeClr val="accent6"/>
                </a:solidFill>
              </a:rPr>
              <a:t>Communicated to clearly and involved in discussions that </a:t>
            </a:r>
            <a:r>
              <a:rPr b="1" lang="en-US" sz="1100">
                <a:solidFill>
                  <a:schemeClr val="accent6"/>
                </a:solidFill>
              </a:rPr>
              <a:t>a)</a:t>
            </a:r>
            <a:r>
              <a:rPr lang="en-US" sz="1100">
                <a:solidFill>
                  <a:schemeClr val="accent6"/>
                </a:solidFill>
              </a:rPr>
              <a:t> impact them, and </a:t>
            </a:r>
            <a:r>
              <a:rPr b="1" lang="en-US" sz="1100">
                <a:solidFill>
                  <a:schemeClr val="accent6"/>
                </a:solidFill>
              </a:rPr>
              <a:t>b)</a:t>
            </a:r>
            <a:r>
              <a:rPr lang="en-US" sz="1100">
                <a:solidFill>
                  <a:schemeClr val="accent6"/>
                </a:solidFill>
              </a:rPr>
              <a:t> they can add value to</a:t>
            </a:r>
            <a:endParaRPr sz="1100">
              <a:solidFill>
                <a:schemeClr val="accent6"/>
              </a:solidFill>
            </a:endParaRPr>
          </a:p>
          <a:p>
            <a:pPr indent="-298450" lvl="0" marL="457200" rtl="0" algn="l">
              <a:lnSpc>
                <a:spcPct val="115000"/>
              </a:lnSpc>
              <a:spcBef>
                <a:spcPts val="1000"/>
              </a:spcBef>
              <a:spcAft>
                <a:spcPts val="1000"/>
              </a:spcAft>
              <a:buClr>
                <a:schemeClr val="accent6"/>
              </a:buClr>
              <a:buSzPts val="1100"/>
              <a:buChar char="●"/>
            </a:pPr>
            <a:r>
              <a:rPr lang="en-US" sz="1100">
                <a:solidFill>
                  <a:schemeClr val="accent6"/>
                </a:solidFill>
              </a:rPr>
              <a:t>Valued and understood by everyone in the organization</a:t>
            </a:r>
            <a:endParaRPr sz="1100">
              <a:solidFill>
                <a:schemeClr val="accent6"/>
              </a:solidFill>
            </a:endParaRPr>
          </a:p>
        </p:txBody>
      </p:sp>
      <p:sp>
        <p:nvSpPr>
          <p:cNvPr id="311" name="Google Shape;311;p4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Product marketers don’t work in a vacuum…</a:t>
            </a:r>
            <a:endParaRPr/>
          </a:p>
        </p:txBody>
      </p:sp>
      <p:sp>
        <p:nvSpPr>
          <p:cNvPr id="312" name="Google Shape;312;p40"/>
          <p:cNvSpPr txBox="1"/>
          <p:nvPr>
            <p:ph idx="1" type="subTitle"/>
          </p:nvPr>
        </p:nvSpPr>
        <p:spPr>
          <a:xfrm>
            <a:off x="413650" y="1378500"/>
            <a:ext cx="7743300" cy="354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And to be successful, they need to be:</a:t>
            </a:r>
            <a:endParaRPr/>
          </a:p>
        </p:txBody>
      </p:sp>
      <p:sp>
        <p:nvSpPr>
          <p:cNvPr id="313" name="Google Shape;313;p4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idx="1" type="subTitle"/>
          </p:nvPr>
        </p:nvSpPr>
        <p:spPr>
          <a:xfrm>
            <a:off x="629550" y="1698275"/>
            <a:ext cx="7884900" cy="393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004"/>
              <a:buNone/>
            </a:pPr>
            <a:r>
              <a:rPr b="0" lang="en-US" sz="2000">
                <a:solidFill>
                  <a:srgbClr val="FFFFFF"/>
                </a:solidFill>
              </a:rPr>
              <a:t>“</a:t>
            </a:r>
            <a:r>
              <a:rPr b="0" lang="en-US" sz="2000">
                <a:solidFill>
                  <a:srgbClr val="FFFFFF"/>
                </a:solidFill>
              </a:rPr>
              <a:t>P</a:t>
            </a:r>
            <a:r>
              <a:rPr b="0" lang="en-US" sz="2000">
                <a:solidFill>
                  <a:srgbClr val="FFFFFF"/>
                </a:solidFill>
              </a:rPr>
              <a:t>roduct marketing can be summed up as the driving force behind getting products to market - and keeping them there. Product marketers are the overarching voices of the customer, masterminds of messaging, enablers of sales, and accelerators of adoption. All at the same time.”</a:t>
            </a:r>
            <a:br>
              <a:rPr b="0" lang="en-US" sz="2000">
                <a:solidFill>
                  <a:srgbClr val="FFFFFF"/>
                </a:solidFill>
              </a:rPr>
            </a:br>
            <a:endParaRPr b="0" sz="2000">
              <a:solidFill>
                <a:srgbClr val="FFFFFF"/>
              </a:solidFill>
            </a:endParaRPr>
          </a:p>
          <a:p>
            <a:pPr indent="0" lvl="0" marL="0" rtl="0" algn="ctr">
              <a:lnSpc>
                <a:spcPct val="115000"/>
              </a:lnSpc>
              <a:spcBef>
                <a:spcPts val="0"/>
              </a:spcBef>
              <a:spcAft>
                <a:spcPts val="0"/>
              </a:spcAft>
              <a:buSzPts val="2004"/>
              <a:buNone/>
            </a:pPr>
            <a:r>
              <a:rPr b="1" lang="en-US" sz="2000">
                <a:solidFill>
                  <a:schemeClr val="lt1"/>
                </a:solidFill>
                <a:latin typeface="Poppins"/>
                <a:ea typeface="Poppins"/>
                <a:cs typeface="Poppins"/>
                <a:sym typeface="Poppins"/>
              </a:rPr>
              <a:t>- PMA</a:t>
            </a:r>
            <a:endParaRPr b="1" sz="2000">
              <a:solidFill>
                <a:schemeClr val="lt1"/>
              </a:solidFill>
              <a:latin typeface="Poppins"/>
              <a:ea typeface="Poppins"/>
              <a:cs typeface="Poppins"/>
              <a:sym typeface="Poppins"/>
            </a:endParaRPr>
          </a:p>
        </p:txBody>
      </p:sp>
      <p:sp>
        <p:nvSpPr>
          <p:cNvPr id="166" name="Google Shape;166;p2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1"/>
          <p:cNvSpPr txBox="1"/>
          <p:nvPr>
            <p:ph idx="4294967295" type="body"/>
          </p:nvPr>
        </p:nvSpPr>
        <p:spPr>
          <a:xfrm>
            <a:off x="372589" y="1804940"/>
            <a:ext cx="8152200" cy="29475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1100">
                <a:solidFill>
                  <a:schemeClr val="accent6"/>
                </a:solidFill>
              </a:rPr>
              <a:t>In a nutshell, product managers are the people who create and define products and features. They work closely with developers, designers and engineers to build and refine a product based on what’s most valuable to their market. Just some of their core responsibilities include defining customer needs, translating customer requirements into tangible products or features, prioritising requests, and conducting research into competitors’ products.</a:t>
            </a:r>
            <a:endParaRPr sz="1100">
              <a:solidFill>
                <a:schemeClr val="accent6"/>
              </a:solidFill>
            </a:endParaRPr>
          </a:p>
          <a:p>
            <a:pPr indent="0" lvl="0" marL="0" rtl="0" algn="l">
              <a:lnSpc>
                <a:spcPct val="115000"/>
              </a:lnSpc>
              <a:spcBef>
                <a:spcPts val="0"/>
              </a:spcBef>
              <a:spcAft>
                <a:spcPts val="0"/>
              </a:spcAft>
              <a:buNone/>
            </a:pPr>
            <a:r>
              <a:t/>
            </a:r>
            <a:endParaRPr sz="1100">
              <a:solidFill>
                <a:schemeClr val="accent6"/>
              </a:solidFill>
            </a:endParaRPr>
          </a:p>
          <a:p>
            <a:pPr indent="0" lvl="0" marL="0" rtl="0" algn="l">
              <a:lnSpc>
                <a:spcPct val="115000"/>
              </a:lnSpc>
              <a:spcBef>
                <a:spcPts val="0"/>
              </a:spcBef>
              <a:spcAft>
                <a:spcPts val="0"/>
              </a:spcAft>
              <a:buNone/>
            </a:pPr>
            <a:r>
              <a:rPr lang="en-US" sz="1100">
                <a:solidFill>
                  <a:schemeClr val="accent6"/>
                </a:solidFill>
              </a:rPr>
              <a:t>This is where the confusion can come in, because, like product managers, product marketers are also responsible for things like understanding customers’ needs and the competitive landscape, however, although they too need to know the product inside and out and be a subject matter expertise on it, they don’t always have the same level of technical insight as product managers. And, as we touched on earlier, product marketers are also responsible for things like go-to-market strategies, positioning, messaging, sales enablement, and so on, and these are all activities product management doesn’t touch - except for perhaps fact-checking the technical accuracy of what’s been written in internal and external-facing documents.</a:t>
            </a:r>
            <a:endParaRPr sz="1100">
              <a:solidFill>
                <a:schemeClr val="accent6"/>
              </a:solidFill>
            </a:endParaRPr>
          </a:p>
          <a:p>
            <a:pPr indent="0" lvl="0" marL="0" rtl="0" algn="l">
              <a:lnSpc>
                <a:spcPct val="115000"/>
              </a:lnSpc>
              <a:spcBef>
                <a:spcPts val="1000"/>
              </a:spcBef>
              <a:spcAft>
                <a:spcPts val="1000"/>
              </a:spcAft>
              <a:buNone/>
            </a:pPr>
            <a:r>
              <a:t/>
            </a:r>
            <a:endParaRPr sz="1100">
              <a:solidFill>
                <a:schemeClr val="accent6"/>
              </a:solidFill>
            </a:endParaRPr>
          </a:p>
        </p:txBody>
      </p:sp>
      <p:sp>
        <p:nvSpPr>
          <p:cNvPr id="319" name="Google Shape;319;p4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Quashing a common confusion…</a:t>
            </a:r>
            <a:endParaRPr/>
          </a:p>
        </p:txBody>
      </p:sp>
      <p:sp>
        <p:nvSpPr>
          <p:cNvPr id="320" name="Google Shape;320;p41"/>
          <p:cNvSpPr txBox="1"/>
          <p:nvPr>
            <p:ph idx="1" type="subTitle"/>
          </p:nvPr>
        </p:nvSpPr>
        <p:spPr>
          <a:xfrm>
            <a:off x="413650" y="1378500"/>
            <a:ext cx="8217000" cy="354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What’s the difference between product marketing and product management?</a:t>
            </a:r>
            <a:endParaRPr/>
          </a:p>
        </p:txBody>
      </p:sp>
      <p:sp>
        <p:nvSpPr>
          <p:cNvPr id="321" name="Google Shape;321;p4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The key to success</a:t>
            </a:r>
            <a:endParaRPr/>
          </a:p>
        </p:txBody>
      </p:sp>
      <p:sp>
        <p:nvSpPr>
          <p:cNvPr id="327" name="Google Shape;327;p42"/>
          <p:cNvSpPr txBox="1"/>
          <p:nvPr>
            <p:ph idx="1" type="subTitle"/>
          </p:nvPr>
        </p:nvSpPr>
        <p:spPr>
          <a:xfrm>
            <a:off x="413650" y="1378500"/>
            <a:ext cx="6719100" cy="3543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Product managers and product marketers are most valuable when they work like this:</a:t>
            </a:r>
            <a:endParaRPr/>
          </a:p>
        </p:txBody>
      </p:sp>
      <p:sp>
        <p:nvSpPr>
          <p:cNvPr id="328" name="Google Shape;328;p4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
        <p:nvSpPr>
          <p:cNvPr id="329" name="Google Shape;329;p42"/>
          <p:cNvSpPr/>
          <p:nvPr/>
        </p:nvSpPr>
        <p:spPr>
          <a:xfrm>
            <a:off x="1981637" y="2320425"/>
            <a:ext cx="2005500" cy="2005800"/>
          </a:xfrm>
          <a:prstGeom prst="ellipse">
            <a:avLst/>
          </a:prstGeom>
          <a:solidFill>
            <a:srgbClr val="9E9E9E">
              <a:alpha val="607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0" name="Google Shape;330;p42"/>
          <p:cNvSpPr/>
          <p:nvPr/>
        </p:nvSpPr>
        <p:spPr>
          <a:xfrm>
            <a:off x="413650" y="2320425"/>
            <a:ext cx="2005500" cy="2005800"/>
          </a:xfrm>
          <a:prstGeom prst="ellipse">
            <a:avLst/>
          </a:prstGeom>
          <a:solidFill>
            <a:srgbClr val="4B4D4C">
              <a:alpha val="873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1" name="Google Shape;331;p42"/>
          <p:cNvSpPr txBox="1"/>
          <p:nvPr/>
        </p:nvSpPr>
        <p:spPr>
          <a:xfrm>
            <a:off x="637748" y="3088279"/>
            <a:ext cx="1557300" cy="470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b="1" lang="en-US" sz="1300">
                <a:solidFill>
                  <a:srgbClr val="F9F8F5"/>
                </a:solidFill>
                <a:latin typeface="Poppins"/>
                <a:ea typeface="Poppins"/>
                <a:cs typeface="Poppins"/>
                <a:sym typeface="Poppins"/>
              </a:rPr>
              <a:t>Product Management</a:t>
            </a:r>
            <a:endParaRPr b="1" sz="1300">
              <a:solidFill>
                <a:srgbClr val="F9F8F5"/>
              </a:solidFill>
              <a:latin typeface="Poppins"/>
              <a:ea typeface="Poppins"/>
              <a:cs typeface="Poppins"/>
              <a:sym typeface="Poppins"/>
            </a:endParaRPr>
          </a:p>
        </p:txBody>
      </p:sp>
      <p:sp>
        <p:nvSpPr>
          <p:cNvPr id="332" name="Google Shape;332;p42"/>
          <p:cNvSpPr txBox="1"/>
          <p:nvPr/>
        </p:nvSpPr>
        <p:spPr>
          <a:xfrm>
            <a:off x="2307432" y="3088279"/>
            <a:ext cx="1353900" cy="470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b="1" lang="en-US" sz="1300">
                <a:solidFill>
                  <a:schemeClr val="dk1"/>
                </a:solidFill>
                <a:latin typeface="Poppins"/>
                <a:ea typeface="Poppins"/>
                <a:cs typeface="Poppins"/>
                <a:sym typeface="Poppins"/>
              </a:rPr>
              <a:t>Product Marketing</a:t>
            </a:r>
            <a:endParaRPr b="1" sz="1300">
              <a:solidFill>
                <a:schemeClr val="dk1"/>
              </a:solidFill>
              <a:latin typeface="Poppins"/>
              <a:ea typeface="Poppins"/>
              <a:cs typeface="Poppins"/>
              <a:sym typeface="Poppins"/>
            </a:endParaRPr>
          </a:p>
        </p:txBody>
      </p:sp>
      <p:sp>
        <p:nvSpPr>
          <p:cNvPr id="333" name="Google Shape;333;p42"/>
          <p:cNvSpPr/>
          <p:nvPr/>
        </p:nvSpPr>
        <p:spPr>
          <a:xfrm>
            <a:off x="6921262" y="2657425"/>
            <a:ext cx="2005500" cy="2005800"/>
          </a:xfrm>
          <a:prstGeom prst="ellipse">
            <a:avLst/>
          </a:prstGeom>
          <a:solidFill>
            <a:srgbClr val="9E9E9E">
              <a:alpha val="6075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4" name="Google Shape;334;p42"/>
          <p:cNvSpPr/>
          <p:nvPr/>
        </p:nvSpPr>
        <p:spPr>
          <a:xfrm>
            <a:off x="4586963" y="2657425"/>
            <a:ext cx="2005500" cy="2005800"/>
          </a:xfrm>
          <a:prstGeom prst="ellipse">
            <a:avLst/>
          </a:prstGeom>
          <a:solidFill>
            <a:srgbClr val="4B4D4C">
              <a:alpha val="873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5" name="Google Shape;335;p42"/>
          <p:cNvSpPr txBox="1"/>
          <p:nvPr/>
        </p:nvSpPr>
        <p:spPr>
          <a:xfrm>
            <a:off x="4811061" y="3425279"/>
            <a:ext cx="1557300" cy="470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b="1" lang="en-US" sz="1300">
                <a:solidFill>
                  <a:srgbClr val="F9F8F5"/>
                </a:solidFill>
                <a:latin typeface="Poppins"/>
                <a:ea typeface="Poppins"/>
                <a:cs typeface="Poppins"/>
                <a:sym typeface="Poppins"/>
              </a:rPr>
              <a:t>Product Management</a:t>
            </a:r>
            <a:endParaRPr b="1" sz="1300">
              <a:solidFill>
                <a:srgbClr val="F9F8F5"/>
              </a:solidFill>
              <a:latin typeface="Poppins"/>
              <a:ea typeface="Poppins"/>
              <a:cs typeface="Poppins"/>
              <a:sym typeface="Poppins"/>
            </a:endParaRPr>
          </a:p>
        </p:txBody>
      </p:sp>
      <p:sp>
        <p:nvSpPr>
          <p:cNvPr id="336" name="Google Shape;336;p42"/>
          <p:cNvSpPr txBox="1"/>
          <p:nvPr/>
        </p:nvSpPr>
        <p:spPr>
          <a:xfrm>
            <a:off x="7247057" y="3425279"/>
            <a:ext cx="1353900" cy="470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000"/>
              </a:spcAft>
              <a:buNone/>
            </a:pPr>
            <a:r>
              <a:rPr b="1" lang="en-US" sz="1300">
                <a:solidFill>
                  <a:schemeClr val="dk1"/>
                </a:solidFill>
                <a:latin typeface="Poppins"/>
                <a:ea typeface="Poppins"/>
                <a:cs typeface="Poppins"/>
                <a:sym typeface="Poppins"/>
              </a:rPr>
              <a:t>Product Marketing</a:t>
            </a:r>
            <a:endParaRPr b="1" sz="1300">
              <a:solidFill>
                <a:schemeClr val="dk1"/>
              </a:solidFill>
              <a:latin typeface="Poppins"/>
              <a:ea typeface="Poppins"/>
              <a:cs typeface="Poppins"/>
              <a:sym typeface="Poppins"/>
            </a:endParaRPr>
          </a:p>
        </p:txBody>
      </p:sp>
      <p:sp>
        <p:nvSpPr>
          <p:cNvPr id="337" name="Google Shape;337;p42"/>
          <p:cNvSpPr txBox="1"/>
          <p:nvPr>
            <p:ph idx="1" type="subTitle"/>
          </p:nvPr>
        </p:nvSpPr>
        <p:spPr>
          <a:xfrm>
            <a:off x="5778850" y="2150388"/>
            <a:ext cx="1353900" cy="305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US"/>
              <a:t>Not this</a:t>
            </a:r>
            <a:endParaRPr/>
          </a:p>
        </p:txBody>
      </p:sp>
      <p:cxnSp>
        <p:nvCxnSpPr>
          <p:cNvPr id="338" name="Google Shape;338;p42"/>
          <p:cNvCxnSpPr>
            <a:stCxn id="337" idx="2"/>
          </p:cNvCxnSpPr>
          <p:nvPr/>
        </p:nvCxnSpPr>
        <p:spPr>
          <a:xfrm>
            <a:off x="6455800" y="2455788"/>
            <a:ext cx="308700" cy="387900"/>
          </a:xfrm>
          <a:prstGeom prst="straightConnector1">
            <a:avLst/>
          </a:prstGeom>
          <a:noFill/>
          <a:ln cap="flat" cmpd="sng" w="9525">
            <a:solidFill>
              <a:schemeClr val="dk2"/>
            </a:solidFill>
            <a:prstDash val="solid"/>
            <a:round/>
            <a:headEnd len="med" w="med" type="none"/>
            <a:tailEnd len="med" w="med" type="triangle"/>
          </a:ln>
        </p:spPr>
      </p:cxnSp>
      <p:cxnSp>
        <p:nvCxnSpPr>
          <p:cNvPr id="339" name="Google Shape;339;p42"/>
          <p:cNvCxnSpPr/>
          <p:nvPr/>
        </p:nvCxnSpPr>
        <p:spPr>
          <a:xfrm>
            <a:off x="6767175" y="2873375"/>
            <a:ext cx="0" cy="1789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idx="1" type="subTitle"/>
          </p:nvPr>
        </p:nvSpPr>
        <p:spPr>
          <a:xfrm>
            <a:off x="575250" y="1587375"/>
            <a:ext cx="7993500" cy="393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004"/>
              <a:buNone/>
            </a:pPr>
            <a:r>
              <a:rPr b="0" lang="en-US" sz="2000">
                <a:solidFill>
                  <a:schemeClr val="lt1"/>
                </a:solidFill>
              </a:rPr>
              <a:t>“Good product marketing is invaluable. At many of the early-stage start-ups I have personally worked with, this has been a hole and the pain is felt throughout the company. Good product marketing is mission-critical, and good product marketing people are extremely valuable.”</a:t>
            </a:r>
            <a:br>
              <a:rPr b="0" lang="en-US" sz="2000">
                <a:solidFill>
                  <a:schemeClr val="lt1"/>
                </a:solidFill>
              </a:rPr>
            </a:br>
            <a:endParaRPr b="0" sz="2000">
              <a:solidFill>
                <a:schemeClr val="lt1"/>
              </a:solidFill>
            </a:endParaRPr>
          </a:p>
          <a:p>
            <a:pPr indent="0" lvl="0" marL="0" rtl="0" algn="ctr">
              <a:lnSpc>
                <a:spcPct val="115000"/>
              </a:lnSpc>
              <a:spcBef>
                <a:spcPts val="0"/>
              </a:spcBef>
              <a:spcAft>
                <a:spcPts val="0"/>
              </a:spcAft>
              <a:buSzPts val="2004"/>
              <a:buNone/>
            </a:pPr>
            <a:r>
              <a:rPr b="1" lang="en-US" sz="2000">
                <a:solidFill>
                  <a:schemeClr val="lt1"/>
                </a:solidFill>
                <a:latin typeface="Poppins"/>
                <a:ea typeface="Poppins"/>
                <a:cs typeface="Poppins"/>
                <a:sym typeface="Poppins"/>
              </a:rPr>
              <a:t>- Anonymous C-suiter</a:t>
            </a:r>
            <a:endParaRPr b="1" sz="2000">
              <a:solidFill>
                <a:schemeClr val="lt1"/>
              </a:solidFill>
              <a:latin typeface="Poppins"/>
              <a:ea typeface="Poppins"/>
              <a:cs typeface="Poppins"/>
              <a:sym typeface="Poppins"/>
            </a:endParaRPr>
          </a:p>
        </p:txBody>
      </p:sp>
      <p:sp>
        <p:nvSpPr>
          <p:cNvPr id="345" name="Google Shape;345;p4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txBox="1"/>
          <p:nvPr>
            <p:ph idx="4294967295" type="body"/>
          </p:nvPr>
        </p:nvSpPr>
        <p:spPr>
          <a:xfrm>
            <a:off x="2082589" y="3128877"/>
            <a:ext cx="4978800" cy="369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371"/>
              <a:buNone/>
            </a:pPr>
            <a:r>
              <a:rPr lang="en-US" sz="2000">
                <a:solidFill>
                  <a:schemeClr val="lt1"/>
                </a:solidFill>
              </a:rPr>
              <a:t>youremailgoeshere@you.com</a:t>
            </a:r>
            <a:endParaRPr sz="2000">
              <a:solidFill>
                <a:schemeClr val="lt1"/>
              </a:solidFill>
            </a:endParaRPr>
          </a:p>
        </p:txBody>
      </p:sp>
      <p:sp>
        <p:nvSpPr>
          <p:cNvPr id="351" name="Google Shape;351;p44"/>
          <p:cNvSpPr txBox="1"/>
          <p:nvPr>
            <p:ph idx="4294967295" type="body"/>
          </p:nvPr>
        </p:nvSpPr>
        <p:spPr>
          <a:xfrm>
            <a:off x="1069900" y="3626550"/>
            <a:ext cx="7124400" cy="698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055"/>
              <a:buNone/>
            </a:pPr>
            <a:r>
              <a:rPr lang="en-US" sz="1200">
                <a:solidFill>
                  <a:schemeClr val="lt1"/>
                </a:solidFill>
              </a:rPr>
              <a:t>We’re all ears. Just drop me a line or come drop by my desk and I’d love to chat about all things product marketing in more detail.</a:t>
            </a:r>
            <a:endParaRPr sz="1200">
              <a:solidFill>
                <a:schemeClr val="lt1"/>
              </a:solidFill>
            </a:endParaRPr>
          </a:p>
        </p:txBody>
      </p:sp>
      <p:sp>
        <p:nvSpPr>
          <p:cNvPr id="352" name="Google Shape;352;p44"/>
          <p:cNvSpPr txBox="1"/>
          <p:nvPr>
            <p:ph type="ctrTitle"/>
          </p:nvPr>
        </p:nvSpPr>
        <p:spPr>
          <a:xfrm>
            <a:off x="413650" y="1967050"/>
            <a:ext cx="8436900" cy="596400"/>
          </a:xfrm>
          <a:prstGeom prst="rect">
            <a:avLst/>
          </a:prstGeom>
        </p:spPr>
        <p:txBody>
          <a:bodyPr anchorCtr="0" anchor="b" bIns="0" lIns="0" spcFirstLastPara="1" rIns="0" wrap="square" tIns="0">
            <a:noAutofit/>
          </a:bodyPr>
          <a:lstStyle/>
          <a:p>
            <a:pPr indent="0" lvl="0" marL="0" rtl="0" algn="ctr">
              <a:spcBef>
                <a:spcPts val="0"/>
              </a:spcBef>
              <a:spcAft>
                <a:spcPts val="1000"/>
              </a:spcAft>
              <a:buNone/>
            </a:pPr>
            <a:r>
              <a:rPr lang="en-US"/>
              <a:t>Got a question?</a:t>
            </a:r>
            <a:endParaRPr/>
          </a:p>
        </p:txBody>
      </p:sp>
      <p:cxnSp>
        <p:nvCxnSpPr>
          <p:cNvPr id="353" name="Google Shape;353;p44"/>
          <p:cNvCxnSpPr/>
          <p:nvPr/>
        </p:nvCxnSpPr>
        <p:spPr>
          <a:xfrm>
            <a:off x="3636700" y="2865525"/>
            <a:ext cx="1990800" cy="18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idx="4294967295" type="body"/>
          </p:nvPr>
        </p:nvSpPr>
        <p:spPr>
          <a:xfrm>
            <a:off x="5537382" y="1098000"/>
            <a:ext cx="3093300" cy="2947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SzPts val="897"/>
              <a:buNone/>
            </a:pPr>
            <a:r>
              <a:rPr lang="en-US" sz="1220"/>
              <a:t>Product marketers sit at the intersection of several functions. </a:t>
            </a:r>
            <a:br>
              <a:rPr lang="en-US" sz="1220"/>
            </a:br>
            <a:br>
              <a:rPr lang="en-US" sz="1220"/>
            </a:br>
            <a:r>
              <a:rPr lang="en-US" sz="1220"/>
              <a:t>As well as the core departments outlined here, they’re a regular point of contact and guidance for other internal teams, like:</a:t>
            </a:r>
            <a:br>
              <a:rPr lang="en-US" sz="1220"/>
            </a:br>
            <a:endParaRPr sz="1220"/>
          </a:p>
          <a:p>
            <a:pPr indent="-306070" lvl="0" marL="457200" rtl="0" algn="l">
              <a:lnSpc>
                <a:spcPct val="115000"/>
              </a:lnSpc>
              <a:spcBef>
                <a:spcPts val="600"/>
              </a:spcBef>
              <a:spcAft>
                <a:spcPts val="0"/>
              </a:spcAft>
              <a:buSzPts val="1220"/>
              <a:buChar char="●"/>
            </a:pPr>
            <a:r>
              <a:rPr lang="en-US" sz="1220"/>
              <a:t>Sales enablement</a:t>
            </a:r>
            <a:endParaRPr sz="1220"/>
          </a:p>
          <a:p>
            <a:pPr indent="-306070" lvl="0" marL="457200" rtl="0" algn="l">
              <a:lnSpc>
                <a:spcPct val="115000"/>
              </a:lnSpc>
              <a:spcBef>
                <a:spcPts val="0"/>
              </a:spcBef>
              <a:spcAft>
                <a:spcPts val="0"/>
              </a:spcAft>
              <a:buSzPts val="1220"/>
              <a:buChar char="●"/>
            </a:pPr>
            <a:r>
              <a:rPr lang="en-US" sz="1220"/>
              <a:t>Finance</a:t>
            </a:r>
            <a:endParaRPr sz="1220"/>
          </a:p>
          <a:p>
            <a:pPr indent="-306070" lvl="0" marL="457200" rtl="0" algn="l">
              <a:lnSpc>
                <a:spcPct val="115000"/>
              </a:lnSpc>
              <a:spcBef>
                <a:spcPts val="0"/>
              </a:spcBef>
              <a:spcAft>
                <a:spcPts val="0"/>
              </a:spcAft>
              <a:buSzPts val="1220"/>
              <a:buChar char="●"/>
            </a:pPr>
            <a:r>
              <a:rPr lang="en-US" sz="1220"/>
              <a:t>Engineering</a:t>
            </a:r>
            <a:endParaRPr sz="1220"/>
          </a:p>
          <a:p>
            <a:pPr indent="-306070" lvl="0" marL="457200" rtl="0" algn="l">
              <a:lnSpc>
                <a:spcPct val="115000"/>
              </a:lnSpc>
              <a:spcBef>
                <a:spcPts val="0"/>
              </a:spcBef>
              <a:spcAft>
                <a:spcPts val="0"/>
              </a:spcAft>
              <a:buSzPts val="1220"/>
              <a:buChar char="●"/>
            </a:pPr>
            <a:r>
              <a:rPr lang="en-US" sz="1220"/>
              <a:t>IT</a:t>
            </a:r>
            <a:endParaRPr sz="1220"/>
          </a:p>
          <a:p>
            <a:pPr indent="-306070" lvl="0" marL="457200" rtl="0" algn="l">
              <a:lnSpc>
                <a:spcPct val="115000"/>
              </a:lnSpc>
              <a:spcBef>
                <a:spcPts val="0"/>
              </a:spcBef>
              <a:spcAft>
                <a:spcPts val="0"/>
              </a:spcAft>
              <a:buSzPts val="1220"/>
              <a:buChar char="●"/>
            </a:pPr>
            <a:r>
              <a:rPr lang="en-US" sz="1220"/>
              <a:t>Senior leadership</a:t>
            </a:r>
            <a:endParaRPr sz="1220"/>
          </a:p>
          <a:p>
            <a:pPr indent="0" lvl="0" marL="0" rtl="0" algn="l">
              <a:lnSpc>
                <a:spcPct val="115000"/>
              </a:lnSpc>
              <a:spcBef>
                <a:spcPts val="600"/>
              </a:spcBef>
              <a:spcAft>
                <a:spcPts val="0"/>
              </a:spcAft>
              <a:buSzPts val="935"/>
              <a:buNone/>
            </a:pPr>
            <a:r>
              <a:t/>
            </a:r>
            <a:endParaRPr sz="1220"/>
          </a:p>
          <a:p>
            <a:pPr indent="0" lvl="0" marL="0" rtl="0" algn="l">
              <a:lnSpc>
                <a:spcPct val="115000"/>
              </a:lnSpc>
              <a:spcBef>
                <a:spcPts val="600"/>
              </a:spcBef>
              <a:spcAft>
                <a:spcPts val="600"/>
              </a:spcAft>
              <a:buSzPts val="935"/>
              <a:buNone/>
            </a:pPr>
            <a:r>
              <a:rPr lang="en-US" sz="1220"/>
              <a:t>...and more.</a:t>
            </a:r>
            <a:endParaRPr sz="1220"/>
          </a:p>
        </p:txBody>
      </p:sp>
      <p:sp>
        <p:nvSpPr>
          <p:cNvPr id="172" name="Google Shape;172;p24"/>
          <p:cNvSpPr/>
          <p:nvPr/>
        </p:nvSpPr>
        <p:spPr>
          <a:xfrm>
            <a:off x="729243" y="907138"/>
            <a:ext cx="3628800" cy="3628800"/>
          </a:xfrm>
          <a:prstGeom prst="ellipse">
            <a:avLst/>
          </a:prstGeom>
          <a:solidFill>
            <a:srgbClr val="F9F8F5"/>
          </a:solidFill>
          <a:ln cap="flat" cmpd="sng" w="9525">
            <a:solidFill>
              <a:srgbClr val="6C70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24"/>
          <p:cNvGrpSpPr/>
          <p:nvPr/>
        </p:nvGrpSpPr>
        <p:grpSpPr>
          <a:xfrm>
            <a:off x="1530395" y="711731"/>
            <a:ext cx="2026076" cy="2026076"/>
            <a:chOff x="3614360" y="410488"/>
            <a:chExt cx="2166000" cy="2166000"/>
          </a:xfrm>
        </p:grpSpPr>
        <p:sp>
          <p:nvSpPr>
            <p:cNvPr id="174" name="Google Shape;174;p24"/>
            <p:cNvSpPr/>
            <p:nvPr/>
          </p:nvSpPr>
          <p:spPr>
            <a:xfrm>
              <a:off x="3614360" y="410488"/>
              <a:ext cx="2166000" cy="21660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3961563" y="924350"/>
              <a:ext cx="1496100" cy="702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FFF"/>
                  </a:solidFill>
                  <a:latin typeface="Poppins"/>
                  <a:ea typeface="Poppins"/>
                  <a:cs typeface="Poppins"/>
                  <a:sym typeface="Poppins"/>
                </a:rPr>
                <a:t>Product</a:t>
              </a:r>
              <a:endParaRPr sz="1300">
                <a:solidFill>
                  <a:srgbClr val="FFFFFF"/>
                </a:solidFill>
                <a:latin typeface="Poppins"/>
                <a:ea typeface="Poppins"/>
                <a:cs typeface="Poppins"/>
                <a:sym typeface="Poppins"/>
              </a:endParaRPr>
            </a:p>
          </p:txBody>
        </p:sp>
      </p:grpSp>
      <p:sp>
        <p:nvSpPr>
          <p:cNvPr id="176" name="Google Shape;176;p24"/>
          <p:cNvSpPr/>
          <p:nvPr/>
        </p:nvSpPr>
        <p:spPr>
          <a:xfrm>
            <a:off x="1530561" y="2728970"/>
            <a:ext cx="2026200" cy="20262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1855355" y="3639130"/>
            <a:ext cx="1399500" cy="657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chemeClr val="accent6"/>
                </a:solidFill>
                <a:latin typeface="Poppins"/>
                <a:ea typeface="Poppins"/>
                <a:cs typeface="Poppins"/>
                <a:sym typeface="Poppins"/>
              </a:rPr>
              <a:t>Sales</a:t>
            </a:r>
            <a:endParaRPr sz="1300">
              <a:solidFill>
                <a:schemeClr val="accent6"/>
              </a:solidFill>
              <a:latin typeface="Poppins"/>
              <a:ea typeface="Poppins"/>
              <a:cs typeface="Poppins"/>
              <a:sym typeface="Poppins"/>
            </a:endParaRPr>
          </a:p>
        </p:txBody>
      </p:sp>
      <p:grpSp>
        <p:nvGrpSpPr>
          <p:cNvPr id="178" name="Google Shape;178;p24"/>
          <p:cNvGrpSpPr/>
          <p:nvPr/>
        </p:nvGrpSpPr>
        <p:grpSpPr>
          <a:xfrm>
            <a:off x="506231" y="1725161"/>
            <a:ext cx="2026076" cy="2026076"/>
            <a:chOff x="2519466" y="1493908"/>
            <a:chExt cx="2166000" cy="2166000"/>
          </a:xfrm>
        </p:grpSpPr>
        <p:sp>
          <p:nvSpPr>
            <p:cNvPr id="179" name="Google Shape;179;p24"/>
            <p:cNvSpPr/>
            <p:nvPr/>
          </p:nvSpPr>
          <p:spPr>
            <a:xfrm>
              <a:off x="2519466" y="1493908"/>
              <a:ext cx="2166000" cy="2166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txBox="1"/>
            <p:nvPr/>
          </p:nvSpPr>
          <p:spPr>
            <a:xfrm>
              <a:off x="2601163" y="2232100"/>
              <a:ext cx="1496100" cy="702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FFF"/>
                  </a:solidFill>
                  <a:latin typeface="Poppins"/>
                  <a:ea typeface="Poppins"/>
                  <a:cs typeface="Poppins"/>
                  <a:sym typeface="Poppins"/>
                </a:rPr>
                <a:t>Marketing</a:t>
              </a:r>
              <a:endParaRPr sz="1300">
                <a:solidFill>
                  <a:srgbClr val="FFFFFF"/>
                </a:solidFill>
                <a:latin typeface="Poppins"/>
                <a:ea typeface="Poppins"/>
                <a:cs typeface="Poppins"/>
                <a:sym typeface="Poppins"/>
              </a:endParaRPr>
            </a:p>
          </p:txBody>
        </p:sp>
      </p:grpSp>
      <p:grpSp>
        <p:nvGrpSpPr>
          <p:cNvPr id="181" name="Google Shape;181;p24"/>
          <p:cNvGrpSpPr/>
          <p:nvPr/>
        </p:nvGrpSpPr>
        <p:grpSpPr>
          <a:xfrm>
            <a:off x="2547674" y="1725130"/>
            <a:ext cx="2026076" cy="2026076"/>
            <a:chOff x="4701894" y="1493874"/>
            <a:chExt cx="2166000" cy="2166000"/>
          </a:xfrm>
        </p:grpSpPr>
        <p:sp>
          <p:nvSpPr>
            <p:cNvPr id="182" name="Google Shape;182;p24"/>
            <p:cNvSpPr/>
            <p:nvPr/>
          </p:nvSpPr>
          <p:spPr>
            <a:xfrm>
              <a:off x="4701894" y="1493874"/>
              <a:ext cx="2166000" cy="2166000"/>
            </a:xfrm>
            <a:prstGeom prst="ellipse">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solidFill>
                    <a:srgbClr val="FFFFFF"/>
                  </a:solidFill>
                  <a:latin typeface="Poppins"/>
                  <a:ea typeface="Poppins"/>
                  <a:cs typeface="Poppins"/>
                  <a:sym typeface="Poppins"/>
                </a:rPr>
                <a:t>Customer Success</a:t>
              </a:r>
              <a:endParaRPr sz="1300">
                <a:solidFill>
                  <a:srgbClr val="FFFFFF"/>
                </a:solidFill>
                <a:latin typeface="Poppins"/>
                <a:ea typeface="Poppins"/>
                <a:cs typeface="Poppins"/>
                <a:sym typeface="Poppins"/>
              </a:endParaRPr>
            </a:p>
          </p:txBody>
        </p:sp>
      </p:grpSp>
      <p:sp>
        <p:nvSpPr>
          <p:cNvPr id="184" name="Google Shape;184;p24"/>
          <p:cNvSpPr/>
          <p:nvPr/>
        </p:nvSpPr>
        <p:spPr>
          <a:xfrm>
            <a:off x="1855350" y="2021801"/>
            <a:ext cx="1399500" cy="1399500"/>
          </a:xfrm>
          <a:prstGeom prst="ellipse">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latin typeface="Poppins"/>
                <a:ea typeface="Poppins"/>
                <a:cs typeface="Poppins"/>
                <a:sym typeface="Poppins"/>
              </a:rPr>
              <a:t>Product Marketing</a:t>
            </a:r>
            <a:endParaRPr b="1" sz="1100">
              <a:latin typeface="Poppins"/>
              <a:ea typeface="Poppins"/>
              <a:cs typeface="Poppins"/>
              <a:sym typeface="Poppins"/>
            </a:endParaRPr>
          </a:p>
        </p:txBody>
      </p:sp>
      <p:sp>
        <p:nvSpPr>
          <p:cNvPr id="185" name="Google Shape;185;p24"/>
          <p:cNvSpPr txBox="1"/>
          <p:nvPr/>
        </p:nvSpPr>
        <p:spPr>
          <a:xfrm rot="-2698777">
            <a:off x="160160" y="1039925"/>
            <a:ext cx="1788485" cy="47602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09100F"/>
                </a:solidFill>
                <a:latin typeface="Poppins"/>
                <a:ea typeface="Poppins"/>
                <a:cs typeface="Poppins"/>
                <a:sym typeface="Poppins"/>
              </a:rPr>
              <a:t>Customers</a:t>
            </a:r>
            <a:endParaRPr b="1">
              <a:solidFill>
                <a:srgbClr val="09100F"/>
              </a:solidFill>
              <a:latin typeface="Poppins"/>
              <a:ea typeface="Poppins"/>
              <a:cs typeface="Poppins"/>
              <a:sym typeface="Poppins"/>
            </a:endParaRPr>
          </a:p>
        </p:txBody>
      </p:sp>
      <p:sp>
        <p:nvSpPr>
          <p:cNvPr id="186" name="Google Shape;186;p24"/>
          <p:cNvSpPr txBox="1"/>
          <p:nvPr/>
        </p:nvSpPr>
        <p:spPr>
          <a:xfrm rot="8100408">
            <a:off x="3114763" y="3858473"/>
            <a:ext cx="1788485" cy="47602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rgbClr val="09100F"/>
                </a:solidFill>
                <a:latin typeface="Poppins"/>
                <a:ea typeface="Poppins"/>
                <a:cs typeface="Poppins"/>
                <a:sym typeface="Poppins"/>
              </a:rPr>
              <a:t>Customers</a:t>
            </a:r>
            <a:endParaRPr b="1">
              <a:solidFill>
                <a:srgbClr val="09100F"/>
              </a:solidFill>
              <a:latin typeface="Poppins"/>
              <a:ea typeface="Poppins"/>
              <a:cs typeface="Poppins"/>
              <a:sym typeface="Poppins"/>
            </a:endParaRPr>
          </a:p>
        </p:txBody>
      </p:sp>
      <p:sp>
        <p:nvSpPr>
          <p:cNvPr id="187" name="Google Shape;187;p2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idx="1" type="body"/>
          </p:nvPr>
        </p:nvSpPr>
        <p:spPr>
          <a:xfrm>
            <a:off x="4642150" y="1538825"/>
            <a:ext cx="4148400" cy="228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98"/>
              <a:buNone/>
            </a:pPr>
            <a:r>
              <a:rPr lang="en-US" sz="2400">
                <a:solidFill>
                  <a:schemeClr val="accent1"/>
                </a:solidFill>
                <a:latin typeface="Poppins Light"/>
                <a:ea typeface="Poppins Light"/>
                <a:cs typeface="Poppins Light"/>
                <a:sym typeface="Poppins Light"/>
              </a:rPr>
              <a:t>When product marketers are set-up for success, they:</a:t>
            </a:r>
            <a:endParaRPr sz="2400">
              <a:solidFill>
                <a:schemeClr val="accent1"/>
              </a:solidFill>
              <a:latin typeface="Poppins Light"/>
              <a:ea typeface="Poppins Light"/>
              <a:cs typeface="Poppins Light"/>
              <a:sym typeface="Poppins Light"/>
            </a:endParaRPr>
          </a:p>
        </p:txBody>
      </p:sp>
      <p:sp>
        <p:nvSpPr>
          <p:cNvPr id="193" name="Google Shape;193;p25"/>
          <p:cNvSpPr txBox="1"/>
          <p:nvPr>
            <p:ph idx="4294967295" type="body"/>
          </p:nvPr>
        </p:nvSpPr>
        <p:spPr>
          <a:xfrm>
            <a:off x="4273400" y="1208550"/>
            <a:ext cx="4575600" cy="3176400"/>
          </a:xfrm>
          <a:prstGeom prst="rect">
            <a:avLst/>
          </a:prstGeom>
          <a:noFill/>
          <a:ln>
            <a:noFill/>
          </a:ln>
        </p:spPr>
        <p:txBody>
          <a:bodyPr anchorCtr="0" anchor="t" bIns="45700" lIns="91425" spcFirstLastPara="1" rIns="91425" wrap="square" tIns="45700">
            <a:normAutofit/>
          </a:bodyPr>
          <a:lstStyle/>
          <a:p>
            <a:pPr indent="-304800" lvl="0" marL="457200" rtl="0" algn="l">
              <a:lnSpc>
                <a:spcPct val="100000"/>
              </a:lnSpc>
              <a:spcBef>
                <a:spcPts val="0"/>
              </a:spcBef>
              <a:spcAft>
                <a:spcPts val="0"/>
              </a:spcAft>
              <a:buClr>
                <a:schemeClr val="lt1"/>
              </a:buClr>
              <a:buSzPts val="1200"/>
              <a:buChar char="●"/>
            </a:pPr>
            <a:r>
              <a:rPr lang="en-US" sz="1200">
                <a:solidFill>
                  <a:schemeClr val="lt1"/>
                </a:solidFill>
              </a:rPr>
              <a:t>Represent the voice of the customer - before, during and after launch</a:t>
            </a:r>
            <a:br>
              <a:rPr lang="en-US" sz="1200">
                <a:solidFill>
                  <a:schemeClr val="lt1"/>
                </a:solidFill>
              </a:rPr>
            </a:br>
            <a:endParaRPr sz="1200">
              <a:solidFill>
                <a:schemeClr val="lt1"/>
              </a:solidFill>
            </a:endParaRPr>
          </a:p>
          <a:p>
            <a:pPr indent="-304800" lvl="0" marL="457200" rtl="0" algn="l">
              <a:lnSpc>
                <a:spcPct val="100000"/>
              </a:lnSpc>
              <a:spcBef>
                <a:spcPts val="0"/>
              </a:spcBef>
              <a:spcAft>
                <a:spcPts val="0"/>
              </a:spcAft>
              <a:buClr>
                <a:schemeClr val="lt1"/>
              </a:buClr>
              <a:buSzPts val="1200"/>
              <a:buChar char="●"/>
            </a:pPr>
            <a:r>
              <a:rPr lang="en-US" sz="1200">
                <a:solidFill>
                  <a:schemeClr val="lt1"/>
                </a:solidFill>
              </a:rPr>
              <a:t>Unlock new opportunities and tee marketing and sales teams up for success</a:t>
            </a:r>
            <a:br>
              <a:rPr lang="en-US" sz="1200">
                <a:solidFill>
                  <a:schemeClr val="lt1"/>
                </a:solidFill>
              </a:rPr>
            </a:br>
            <a:endParaRPr sz="1200">
              <a:solidFill>
                <a:schemeClr val="lt1"/>
              </a:solidFill>
            </a:endParaRPr>
          </a:p>
          <a:p>
            <a:pPr indent="-304800" lvl="0" marL="457200" rtl="0" algn="l">
              <a:lnSpc>
                <a:spcPct val="100000"/>
              </a:lnSpc>
              <a:spcBef>
                <a:spcPts val="0"/>
              </a:spcBef>
              <a:spcAft>
                <a:spcPts val="0"/>
              </a:spcAft>
              <a:buClr>
                <a:schemeClr val="lt1"/>
              </a:buClr>
              <a:buSzPts val="1200"/>
              <a:buChar char="●"/>
            </a:pPr>
            <a:r>
              <a:rPr lang="en-US" sz="1200">
                <a:solidFill>
                  <a:schemeClr val="lt1"/>
                </a:solidFill>
              </a:rPr>
              <a:t>Ensure what companies deliver is what people actually </a:t>
            </a:r>
            <a:r>
              <a:rPr b="1" lang="en-US" sz="1200">
                <a:solidFill>
                  <a:schemeClr val="lt1"/>
                </a:solidFill>
              </a:rPr>
              <a:t>want </a:t>
            </a:r>
            <a:r>
              <a:rPr lang="en-US" sz="1200">
                <a:solidFill>
                  <a:schemeClr val="lt1"/>
                </a:solidFill>
              </a:rPr>
              <a:t>- and are willing to pay for</a:t>
            </a:r>
            <a:br>
              <a:rPr lang="en-US" sz="1200">
                <a:solidFill>
                  <a:schemeClr val="lt1"/>
                </a:solidFill>
              </a:rPr>
            </a:br>
            <a:endParaRPr sz="1200">
              <a:solidFill>
                <a:schemeClr val="lt1"/>
              </a:solidFill>
            </a:endParaRPr>
          </a:p>
          <a:p>
            <a:pPr indent="-304800" lvl="0" marL="457200" rtl="0" algn="l">
              <a:lnSpc>
                <a:spcPct val="100000"/>
              </a:lnSpc>
              <a:spcBef>
                <a:spcPts val="0"/>
              </a:spcBef>
              <a:spcAft>
                <a:spcPts val="0"/>
              </a:spcAft>
              <a:buClr>
                <a:schemeClr val="lt1"/>
              </a:buClr>
              <a:buSzPts val="1200"/>
              <a:buChar char="●"/>
            </a:pPr>
            <a:r>
              <a:rPr lang="en-US" sz="1200">
                <a:solidFill>
                  <a:schemeClr val="lt1"/>
                </a:solidFill>
              </a:rPr>
              <a:t>Clearly articulate a product’s value in a way that resonates with the market</a:t>
            </a:r>
            <a:br>
              <a:rPr lang="en-US" sz="1200">
                <a:solidFill>
                  <a:schemeClr val="lt1"/>
                </a:solidFill>
              </a:rPr>
            </a:br>
            <a:endParaRPr sz="1200">
              <a:solidFill>
                <a:schemeClr val="lt1"/>
              </a:solidFill>
            </a:endParaRPr>
          </a:p>
          <a:p>
            <a:pPr indent="-304800" lvl="0" marL="457200" rtl="0" algn="l">
              <a:lnSpc>
                <a:spcPct val="100000"/>
              </a:lnSpc>
              <a:spcBef>
                <a:spcPts val="0"/>
              </a:spcBef>
              <a:spcAft>
                <a:spcPts val="0"/>
              </a:spcAft>
              <a:buClr>
                <a:schemeClr val="lt1"/>
              </a:buClr>
              <a:buSzPts val="1200"/>
              <a:buChar char="●"/>
            </a:pPr>
            <a:r>
              <a:rPr lang="en-US" sz="1200">
                <a:solidFill>
                  <a:schemeClr val="lt1"/>
                </a:solidFill>
              </a:rPr>
              <a:t>Drive customer adoption and advocacy - and therefore the business’ bottomline</a:t>
            </a:r>
            <a:br>
              <a:rPr lang="en-US" sz="1200">
                <a:solidFill>
                  <a:schemeClr val="lt1"/>
                </a:solidFill>
              </a:rPr>
            </a:br>
            <a:endParaRPr sz="1200">
              <a:solidFill>
                <a:schemeClr val="lt1"/>
              </a:solidFill>
            </a:endParaRPr>
          </a:p>
          <a:p>
            <a:pPr indent="-304800" lvl="0" marL="457200" rtl="0" algn="l">
              <a:lnSpc>
                <a:spcPct val="100000"/>
              </a:lnSpc>
              <a:spcBef>
                <a:spcPts val="0"/>
              </a:spcBef>
              <a:spcAft>
                <a:spcPts val="0"/>
              </a:spcAft>
              <a:buClr>
                <a:schemeClr val="lt1"/>
              </a:buClr>
              <a:buSzPts val="1200"/>
              <a:buChar char="●"/>
            </a:pPr>
            <a:r>
              <a:rPr lang="en-US" sz="1200">
                <a:solidFill>
                  <a:schemeClr val="lt1"/>
                </a:solidFill>
              </a:rPr>
              <a:t>Ensure company-wide alignment</a:t>
            </a:r>
            <a:endParaRPr sz="1200">
              <a:solidFill>
                <a:schemeClr val="lt1"/>
              </a:solidFill>
            </a:endParaRPr>
          </a:p>
        </p:txBody>
      </p:sp>
      <p:sp>
        <p:nvSpPr>
          <p:cNvPr id="194" name="Google Shape;194;p25"/>
          <p:cNvSpPr txBox="1"/>
          <p:nvPr>
            <p:ph type="title"/>
          </p:nvPr>
        </p:nvSpPr>
        <p:spPr>
          <a:xfrm>
            <a:off x="413650" y="2004600"/>
            <a:ext cx="24702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When product marketers are set-up for success, they:</a:t>
            </a:r>
            <a:endParaRPr/>
          </a:p>
        </p:txBody>
      </p:sp>
      <p:sp>
        <p:nvSpPr>
          <p:cNvPr id="195" name="Google Shape;195;p25"/>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idx="4294967295" type="body"/>
          </p:nvPr>
        </p:nvSpPr>
        <p:spPr>
          <a:xfrm>
            <a:off x="408239" y="1399848"/>
            <a:ext cx="7606500" cy="34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960"/>
              <a:buNone/>
            </a:pPr>
            <a:r>
              <a:rPr lang="en-US" sz="1180">
                <a:latin typeface="Poppins SemiBold"/>
                <a:ea typeface="Poppins SemiBold"/>
                <a:cs typeface="Poppins SemiBold"/>
                <a:sym typeface="Poppins SemiBold"/>
              </a:rPr>
              <a:t>The role of product marketing is varied and day-to-day, you’ll find them doing any number of these core activities:</a:t>
            </a:r>
            <a:endParaRPr sz="1180">
              <a:latin typeface="Poppins SemiBold"/>
              <a:ea typeface="Poppins SemiBold"/>
              <a:cs typeface="Poppins SemiBold"/>
              <a:sym typeface="Poppins SemiBold"/>
            </a:endParaRPr>
          </a:p>
        </p:txBody>
      </p:sp>
      <p:sp>
        <p:nvSpPr>
          <p:cNvPr id="201" name="Google Shape;201;p26"/>
          <p:cNvSpPr txBox="1"/>
          <p:nvPr>
            <p:ph idx="4294967295" type="body"/>
          </p:nvPr>
        </p:nvSpPr>
        <p:spPr>
          <a:xfrm>
            <a:off x="328324" y="1936225"/>
            <a:ext cx="8152200" cy="2985600"/>
          </a:xfrm>
          <a:prstGeom prst="rect">
            <a:avLst/>
          </a:prstGeom>
          <a:noFill/>
          <a:ln>
            <a:noFill/>
          </a:ln>
        </p:spPr>
        <p:txBody>
          <a:bodyPr anchorCtr="0" anchor="t" bIns="45700" lIns="91425" spcFirstLastPara="1" rIns="91425" wrap="square" tIns="45700">
            <a:noAutofit/>
          </a:bodyPr>
          <a:lstStyle/>
          <a:p>
            <a:pPr indent="-288290" lvl="0" marL="457200" rtl="0" algn="l">
              <a:lnSpc>
                <a:spcPct val="115000"/>
              </a:lnSpc>
              <a:spcBef>
                <a:spcPts val="600"/>
              </a:spcBef>
              <a:spcAft>
                <a:spcPts val="0"/>
              </a:spcAft>
              <a:buSzPts val="940"/>
              <a:buChar char="●"/>
            </a:pPr>
            <a:r>
              <a:rPr lang="en-US" sz="939"/>
              <a:t>Mastering p</a:t>
            </a:r>
            <a:r>
              <a:rPr lang="en-US" sz="939"/>
              <a:t>roduct positioning &amp; messaging</a:t>
            </a:r>
            <a:endParaRPr sz="939"/>
          </a:p>
          <a:p>
            <a:pPr indent="-288290" lvl="0" marL="457200" rtl="0" algn="l">
              <a:lnSpc>
                <a:spcPct val="115000"/>
              </a:lnSpc>
              <a:spcBef>
                <a:spcPts val="600"/>
              </a:spcBef>
              <a:spcAft>
                <a:spcPts val="0"/>
              </a:spcAft>
              <a:buSzPts val="940"/>
              <a:buChar char="●"/>
            </a:pPr>
            <a:r>
              <a:rPr lang="en-US" sz="939"/>
              <a:t>Crafting your product’s story</a:t>
            </a:r>
            <a:endParaRPr sz="939"/>
          </a:p>
          <a:p>
            <a:pPr indent="-288290" lvl="0" marL="457200" rtl="0" algn="l">
              <a:lnSpc>
                <a:spcPct val="115000"/>
              </a:lnSpc>
              <a:spcBef>
                <a:spcPts val="600"/>
              </a:spcBef>
              <a:spcAft>
                <a:spcPts val="0"/>
              </a:spcAft>
              <a:buSzPts val="940"/>
              <a:buChar char="●"/>
            </a:pPr>
            <a:r>
              <a:rPr lang="en-US" sz="939"/>
              <a:t>Managing product launches</a:t>
            </a:r>
            <a:endParaRPr sz="939"/>
          </a:p>
          <a:p>
            <a:pPr indent="-288290" lvl="0" marL="457200" rtl="0" algn="l">
              <a:lnSpc>
                <a:spcPct val="115000"/>
              </a:lnSpc>
              <a:spcBef>
                <a:spcPts val="600"/>
              </a:spcBef>
              <a:spcAft>
                <a:spcPts val="0"/>
              </a:spcAft>
              <a:buSzPts val="940"/>
              <a:buChar char="●"/>
            </a:pPr>
            <a:r>
              <a:rPr lang="en-US" sz="939"/>
              <a:t>Driving alignment across the organization</a:t>
            </a:r>
            <a:endParaRPr sz="939"/>
          </a:p>
          <a:p>
            <a:pPr indent="-288290" lvl="0" marL="457200" rtl="0" algn="l">
              <a:lnSpc>
                <a:spcPct val="115000"/>
              </a:lnSpc>
              <a:spcBef>
                <a:spcPts val="600"/>
              </a:spcBef>
              <a:spcAft>
                <a:spcPts val="0"/>
              </a:spcAft>
              <a:buSzPts val="940"/>
              <a:buChar char="●"/>
            </a:pPr>
            <a:r>
              <a:rPr lang="en-US" sz="939"/>
              <a:t>Creating and delivering sales collateral</a:t>
            </a:r>
            <a:endParaRPr sz="939"/>
          </a:p>
          <a:p>
            <a:pPr indent="-288290" lvl="0" marL="457200" rtl="0" algn="l">
              <a:lnSpc>
                <a:spcPct val="115000"/>
              </a:lnSpc>
              <a:spcBef>
                <a:spcPts val="600"/>
              </a:spcBef>
              <a:spcAft>
                <a:spcPts val="0"/>
              </a:spcAft>
              <a:buSzPts val="940"/>
              <a:buChar char="●"/>
            </a:pPr>
            <a:r>
              <a:rPr lang="en-US" sz="939"/>
              <a:t>Conducting customer and market research</a:t>
            </a:r>
            <a:endParaRPr sz="939"/>
          </a:p>
          <a:p>
            <a:pPr indent="-288290" lvl="0" marL="457200" rtl="0" algn="l">
              <a:lnSpc>
                <a:spcPct val="115000"/>
              </a:lnSpc>
              <a:spcBef>
                <a:spcPts val="600"/>
              </a:spcBef>
              <a:spcAft>
                <a:spcPts val="0"/>
              </a:spcAft>
              <a:buSzPts val="940"/>
              <a:buChar char="●"/>
            </a:pPr>
            <a:r>
              <a:rPr lang="en-US" sz="939"/>
              <a:t>Analyzing and optimizing campaigns and products</a:t>
            </a:r>
            <a:endParaRPr sz="939"/>
          </a:p>
          <a:p>
            <a:pPr indent="-288290" lvl="0" marL="457200" rtl="0" algn="l">
              <a:lnSpc>
                <a:spcPct val="115000"/>
              </a:lnSpc>
              <a:spcBef>
                <a:spcPts val="600"/>
              </a:spcBef>
              <a:spcAft>
                <a:spcPts val="0"/>
              </a:spcAft>
              <a:buSzPts val="940"/>
              <a:buChar char="●"/>
            </a:pPr>
            <a:r>
              <a:rPr lang="en-US" sz="939"/>
              <a:t>Reporting on product marketing metrics</a:t>
            </a:r>
            <a:endParaRPr sz="939"/>
          </a:p>
          <a:p>
            <a:pPr indent="-288290" lvl="0" marL="457200" rtl="0" algn="l">
              <a:lnSpc>
                <a:spcPct val="115000"/>
              </a:lnSpc>
              <a:spcBef>
                <a:spcPts val="600"/>
              </a:spcBef>
              <a:spcAft>
                <a:spcPts val="0"/>
              </a:spcAft>
              <a:buSzPts val="940"/>
              <a:buChar char="●"/>
            </a:pPr>
            <a:r>
              <a:rPr lang="en-US" sz="939"/>
              <a:t>Working on the product roadmap</a:t>
            </a:r>
            <a:endParaRPr sz="939"/>
          </a:p>
          <a:p>
            <a:pPr indent="-288290" lvl="0" marL="457200" rtl="0" algn="l">
              <a:lnSpc>
                <a:spcPct val="115000"/>
              </a:lnSpc>
              <a:spcBef>
                <a:spcPts val="600"/>
              </a:spcBef>
              <a:spcAft>
                <a:spcPts val="0"/>
              </a:spcAft>
              <a:buSzPts val="940"/>
              <a:buChar char="●"/>
            </a:pPr>
            <a:r>
              <a:rPr lang="en-US" sz="939"/>
              <a:t>Onboarding customers and ensuring they’re set-up for success with your product</a:t>
            </a:r>
            <a:endParaRPr sz="939"/>
          </a:p>
          <a:p>
            <a:pPr indent="-288290" lvl="0" marL="457200" rtl="0" algn="l">
              <a:lnSpc>
                <a:spcPct val="115000"/>
              </a:lnSpc>
              <a:spcBef>
                <a:spcPts val="600"/>
              </a:spcBef>
              <a:spcAft>
                <a:spcPts val="0"/>
              </a:spcAft>
              <a:buSzPts val="940"/>
              <a:buChar char="●"/>
            </a:pPr>
            <a:r>
              <a:rPr lang="en-US" sz="939"/>
              <a:t>Content marketing initiatives - such as blog posts, landing pages, email copy, etc.</a:t>
            </a:r>
            <a:endParaRPr sz="939"/>
          </a:p>
          <a:p>
            <a:pPr indent="-288290" lvl="0" marL="457200" rtl="0" algn="l">
              <a:lnSpc>
                <a:spcPct val="115000"/>
              </a:lnSpc>
              <a:spcBef>
                <a:spcPts val="600"/>
              </a:spcBef>
              <a:spcAft>
                <a:spcPts val="600"/>
              </a:spcAft>
              <a:buSzPts val="940"/>
              <a:buChar char="●"/>
            </a:pPr>
            <a:r>
              <a:rPr lang="en-US" sz="939"/>
              <a:t>Managing the website</a:t>
            </a:r>
            <a:endParaRPr sz="939"/>
          </a:p>
        </p:txBody>
      </p:sp>
      <p:sp>
        <p:nvSpPr>
          <p:cNvPr id="202" name="Google Shape;202;p26"/>
          <p:cNvSpPr txBox="1"/>
          <p:nvPr>
            <p:ph type="title"/>
          </p:nvPr>
        </p:nvSpPr>
        <p:spPr>
          <a:xfrm>
            <a:off x="478475" y="932463"/>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US"/>
              <a:t>Roles &amp; responsibilities</a:t>
            </a:r>
            <a:endParaRPr/>
          </a:p>
        </p:txBody>
      </p:sp>
      <p:sp>
        <p:nvSpPr>
          <p:cNvPr id="203" name="Google Shape;203;p2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idx="4294967295" type="subTitle"/>
          </p:nvPr>
        </p:nvSpPr>
        <p:spPr>
          <a:xfrm>
            <a:off x="5176975" y="1055000"/>
            <a:ext cx="3253800" cy="22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055"/>
              <a:buNone/>
            </a:pPr>
            <a:r>
              <a:rPr lang="en-US" sz="1200"/>
              <a:t>The depth of the role doesn’t stop there though, and there’s </a:t>
            </a:r>
            <a:r>
              <a:rPr b="1" lang="en-US" sz="1200"/>
              <a:t>a lot </a:t>
            </a:r>
            <a:r>
              <a:rPr lang="en-US" sz="1200"/>
              <a:t>of work involved in successfully launching a product - and making sure it </a:t>
            </a:r>
            <a:r>
              <a:rPr b="1" lang="en-US" sz="1200"/>
              <a:t>continues</a:t>
            </a:r>
            <a:r>
              <a:rPr lang="en-US" sz="1200"/>
              <a:t> to be successful overtime. Here’s a visual representation of the steps product marketers take when growing a product.</a:t>
            </a:r>
            <a:endParaRPr sz="1200"/>
          </a:p>
        </p:txBody>
      </p:sp>
      <p:pic>
        <p:nvPicPr>
          <p:cNvPr id="209" name="Google Shape;209;p27"/>
          <p:cNvPicPr preferRelativeResize="0"/>
          <p:nvPr/>
        </p:nvPicPr>
        <p:blipFill rotWithShape="1">
          <a:blip r:embed="rId3">
            <a:alphaModFix/>
          </a:blip>
          <a:srcRect b="0" l="0" r="0" t="-877"/>
          <a:stretch/>
        </p:blipFill>
        <p:spPr>
          <a:xfrm>
            <a:off x="424325" y="583350"/>
            <a:ext cx="4104873" cy="4141102"/>
          </a:xfrm>
          <a:prstGeom prst="rect">
            <a:avLst/>
          </a:prstGeom>
          <a:noFill/>
          <a:ln>
            <a:noFill/>
          </a:ln>
        </p:spPr>
      </p:pic>
      <p:sp>
        <p:nvSpPr>
          <p:cNvPr id="210" name="Google Shape;210;p2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idx="4294967295" type="body"/>
          </p:nvPr>
        </p:nvSpPr>
        <p:spPr>
          <a:xfrm>
            <a:off x="434975" y="653900"/>
            <a:ext cx="5294100" cy="1112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1200"/>
              <a:t>While a product marketer’s skill set should be utilized during </a:t>
            </a:r>
            <a:r>
              <a:rPr b="1" lang="en-US" sz="1200"/>
              <a:t>every</a:t>
            </a:r>
            <a:r>
              <a:rPr lang="en-US" sz="1200"/>
              <a:t> stage of the cycle, the tasks they undertake will vary slightly depending on which phase the product’s in - let’s take a top line look at each of those phases in isolation.</a:t>
            </a:r>
            <a:endParaRPr sz="1200"/>
          </a:p>
        </p:txBody>
      </p:sp>
      <p:pic>
        <p:nvPicPr>
          <p:cNvPr id="216" name="Google Shape;216;p28"/>
          <p:cNvPicPr preferRelativeResize="0"/>
          <p:nvPr/>
        </p:nvPicPr>
        <p:blipFill>
          <a:blip r:embed="rId3">
            <a:alphaModFix/>
          </a:blip>
          <a:stretch>
            <a:fillRect/>
          </a:stretch>
        </p:blipFill>
        <p:spPr>
          <a:xfrm>
            <a:off x="1802325" y="2438400"/>
            <a:ext cx="6330209" cy="2494374"/>
          </a:xfrm>
          <a:prstGeom prst="rect">
            <a:avLst/>
          </a:prstGeom>
          <a:noFill/>
          <a:ln>
            <a:noFill/>
          </a:ln>
        </p:spPr>
      </p:pic>
      <p:sp>
        <p:nvSpPr>
          <p:cNvPr id="217" name="Google Shape;217;p28"/>
          <p:cNvSpPr/>
          <p:nvPr/>
        </p:nvSpPr>
        <p:spPr>
          <a:xfrm>
            <a:off x="2184475" y="4344575"/>
            <a:ext cx="456900" cy="456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Poppins"/>
                <a:ea typeface="Poppins"/>
                <a:cs typeface="Poppins"/>
                <a:sym typeface="Poppins"/>
              </a:rPr>
              <a:t>1</a:t>
            </a:r>
            <a:endParaRPr b="1">
              <a:latin typeface="Poppins"/>
              <a:ea typeface="Poppins"/>
              <a:cs typeface="Poppins"/>
              <a:sym typeface="Poppins"/>
            </a:endParaRPr>
          </a:p>
        </p:txBody>
      </p:sp>
      <p:sp>
        <p:nvSpPr>
          <p:cNvPr id="218" name="Google Shape;218;p28"/>
          <p:cNvSpPr/>
          <p:nvPr/>
        </p:nvSpPr>
        <p:spPr>
          <a:xfrm>
            <a:off x="3512925" y="3683650"/>
            <a:ext cx="456900" cy="456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Poppins"/>
                <a:ea typeface="Poppins"/>
                <a:cs typeface="Poppins"/>
                <a:sym typeface="Poppins"/>
              </a:rPr>
              <a:t>2</a:t>
            </a:r>
            <a:endParaRPr b="1">
              <a:latin typeface="Poppins"/>
              <a:ea typeface="Poppins"/>
              <a:cs typeface="Poppins"/>
              <a:sym typeface="Poppins"/>
            </a:endParaRPr>
          </a:p>
        </p:txBody>
      </p:sp>
      <p:sp>
        <p:nvSpPr>
          <p:cNvPr id="219" name="Google Shape;219;p28"/>
          <p:cNvSpPr/>
          <p:nvPr/>
        </p:nvSpPr>
        <p:spPr>
          <a:xfrm>
            <a:off x="4651750" y="2682575"/>
            <a:ext cx="456900" cy="456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Poppins"/>
                <a:ea typeface="Poppins"/>
                <a:cs typeface="Poppins"/>
                <a:sym typeface="Poppins"/>
              </a:rPr>
              <a:t>3</a:t>
            </a:r>
            <a:endParaRPr b="1">
              <a:latin typeface="Poppins"/>
              <a:ea typeface="Poppins"/>
              <a:cs typeface="Poppins"/>
              <a:sym typeface="Poppins"/>
            </a:endParaRPr>
          </a:p>
        </p:txBody>
      </p:sp>
      <p:sp>
        <p:nvSpPr>
          <p:cNvPr id="220" name="Google Shape;220;p28"/>
          <p:cNvSpPr/>
          <p:nvPr/>
        </p:nvSpPr>
        <p:spPr>
          <a:xfrm>
            <a:off x="5993025" y="2225675"/>
            <a:ext cx="456900" cy="456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Poppins"/>
                <a:ea typeface="Poppins"/>
                <a:cs typeface="Poppins"/>
                <a:sym typeface="Poppins"/>
              </a:rPr>
              <a:t>4</a:t>
            </a:r>
            <a:endParaRPr b="1">
              <a:latin typeface="Poppins"/>
              <a:ea typeface="Poppins"/>
              <a:cs typeface="Poppins"/>
              <a:sym typeface="Poppins"/>
            </a:endParaRPr>
          </a:p>
        </p:txBody>
      </p:sp>
      <p:sp>
        <p:nvSpPr>
          <p:cNvPr id="221" name="Google Shape;221;p28"/>
          <p:cNvSpPr/>
          <p:nvPr/>
        </p:nvSpPr>
        <p:spPr>
          <a:xfrm>
            <a:off x="7324575" y="3100597"/>
            <a:ext cx="456900" cy="4569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Poppins"/>
                <a:ea typeface="Poppins"/>
                <a:cs typeface="Poppins"/>
                <a:sym typeface="Poppins"/>
              </a:rPr>
              <a:t>5</a:t>
            </a:r>
            <a:endParaRPr b="1">
              <a:latin typeface="Poppins"/>
              <a:ea typeface="Poppins"/>
              <a:cs typeface="Poppins"/>
              <a:sym typeface="Poppins"/>
            </a:endParaRPr>
          </a:p>
        </p:txBody>
      </p:sp>
      <p:sp>
        <p:nvSpPr>
          <p:cNvPr id="222" name="Google Shape;222;p28"/>
          <p:cNvSpPr txBox="1"/>
          <p:nvPr/>
        </p:nvSpPr>
        <p:spPr>
          <a:xfrm>
            <a:off x="434975" y="4344575"/>
            <a:ext cx="19341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9100F"/>
                </a:solidFill>
                <a:latin typeface="Poppins"/>
                <a:ea typeface="Poppins"/>
                <a:cs typeface="Poppins"/>
                <a:sym typeface="Poppins"/>
              </a:rPr>
              <a:t>Development</a:t>
            </a:r>
            <a:endParaRPr>
              <a:solidFill>
                <a:srgbClr val="09100F"/>
              </a:solidFill>
              <a:latin typeface="Poppins"/>
              <a:ea typeface="Poppins"/>
              <a:cs typeface="Poppins"/>
              <a:sym typeface="Poppins"/>
            </a:endParaRPr>
          </a:p>
        </p:txBody>
      </p:sp>
      <p:sp>
        <p:nvSpPr>
          <p:cNvPr id="223" name="Google Shape;223;p28"/>
          <p:cNvSpPr txBox="1"/>
          <p:nvPr/>
        </p:nvSpPr>
        <p:spPr>
          <a:xfrm>
            <a:off x="1802325" y="3683638"/>
            <a:ext cx="19341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9100F"/>
                </a:solidFill>
                <a:latin typeface="Poppins"/>
                <a:ea typeface="Poppins"/>
                <a:cs typeface="Poppins"/>
                <a:sym typeface="Poppins"/>
              </a:rPr>
              <a:t>Introduction</a:t>
            </a:r>
            <a:endParaRPr>
              <a:solidFill>
                <a:srgbClr val="09100F"/>
              </a:solidFill>
              <a:latin typeface="Poppins"/>
              <a:ea typeface="Poppins"/>
              <a:cs typeface="Poppins"/>
              <a:sym typeface="Poppins"/>
            </a:endParaRPr>
          </a:p>
        </p:txBody>
      </p:sp>
      <p:sp>
        <p:nvSpPr>
          <p:cNvPr id="224" name="Google Shape;224;p28"/>
          <p:cNvSpPr txBox="1"/>
          <p:nvPr/>
        </p:nvSpPr>
        <p:spPr>
          <a:xfrm>
            <a:off x="3913150" y="2200275"/>
            <a:ext cx="19341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9100F"/>
                </a:solidFill>
                <a:latin typeface="Poppins"/>
                <a:ea typeface="Poppins"/>
                <a:cs typeface="Poppins"/>
                <a:sym typeface="Poppins"/>
              </a:rPr>
              <a:t>Growth</a:t>
            </a:r>
            <a:endParaRPr>
              <a:solidFill>
                <a:srgbClr val="09100F"/>
              </a:solidFill>
              <a:latin typeface="Poppins"/>
              <a:ea typeface="Poppins"/>
              <a:cs typeface="Poppins"/>
              <a:sym typeface="Poppins"/>
            </a:endParaRPr>
          </a:p>
        </p:txBody>
      </p:sp>
      <p:sp>
        <p:nvSpPr>
          <p:cNvPr id="225" name="Google Shape;225;p28"/>
          <p:cNvSpPr txBox="1"/>
          <p:nvPr/>
        </p:nvSpPr>
        <p:spPr>
          <a:xfrm>
            <a:off x="5254425" y="1717988"/>
            <a:ext cx="19341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9100F"/>
                </a:solidFill>
                <a:latin typeface="Poppins"/>
                <a:ea typeface="Poppins"/>
                <a:cs typeface="Poppins"/>
                <a:sym typeface="Poppins"/>
              </a:rPr>
              <a:t>Maturity</a:t>
            </a:r>
            <a:endParaRPr>
              <a:solidFill>
                <a:srgbClr val="09100F"/>
              </a:solidFill>
              <a:latin typeface="Poppins"/>
              <a:ea typeface="Poppins"/>
              <a:cs typeface="Poppins"/>
              <a:sym typeface="Poppins"/>
            </a:endParaRPr>
          </a:p>
        </p:txBody>
      </p:sp>
      <p:sp>
        <p:nvSpPr>
          <p:cNvPr id="226" name="Google Shape;226;p28"/>
          <p:cNvSpPr txBox="1"/>
          <p:nvPr/>
        </p:nvSpPr>
        <p:spPr>
          <a:xfrm>
            <a:off x="6585975" y="2623638"/>
            <a:ext cx="1934100" cy="3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9100F"/>
                </a:solidFill>
                <a:latin typeface="Poppins"/>
                <a:ea typeface="Poppins"/>
                <a:cs typeface="Poppins"/>
                <a:sym typeface="Poppins"/>
              </a:rPr>
              <a:t>Decline</a:t>
            </a:r>
            <a:endParaRPr>
              <a:solidFill>
                <a:srgbClr val="09100F"/>
              </a:solidFill>
              <a:latin typeface="Poppins"/>
              <a:ea typeface="Poppins"/>
              <a:cs typeface="Poppins"/>
              <a:sym typeface="Poppins"/>
            </a:endParaRPr>
          </a:p>
        </p:txBody>
      </p:sp>
      <p:sp>
        <p:nvSpPr>
          <p:cNvPr id="227" name="Google Shape;227;p2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6C706F"/>
                </a:solidFill>
                <a:latin typeface="Spectral Light"/>
                <a:ea typeface="Spectral Light"/>
                <a:cs typeface="Spectral Light"/>
                <a:sym typeface="Spectral Light"/>
              </a:rPr>
              <a:t>‹#›</a:t>
            </a:fld>
            <a:endParaRPr i="1" sz="1200">
              <a:solidFill>
                <a:srgbClr val="6C706F"/>
              </a:solidFill>
              <a:latin typeface="Spectral Light"/>
              <a:ea typeface="Spectral Light"/>
              <a:cs typeface="Spectral Light"/>
              <a:sym typeface="Spectral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t>The development phase</a:t>
            </a:r>
            <a:endParaRPr/>
          </a:p>
        </p:txBody>
      </p:sp>
      <p:sp>
        <p:nvSpPr>
          <p:cNvPr id="233" name="Google Shape;233;p29"/>
          <p:cNvSpPr txBox="1"/>
          <p:nvPr>
            <p:ph idx="4294967295" type="body"/>
          </p:nvPr>
        </p:nvSpPr>
        <p:spPr>
          <a:xfrm>
            <a:off x="4257375" y="1208550"/>
            <a:ext cx="4517700" cy="2854800"/>
          </a:xfrm>
          <a:prstGeom prst="rect">
            <a:avLst/>
          </a:prstGeom>
          <a:noFill/>
          <a:ln>
            <a:noFill/>
          </a:ln>
        </p:spPr>
        <p:txBody>
          <a:bodyPr anchorCtr="0" anchor="t" bIns="45700" lIns="91425" spcFirstLastPara="1" rIns="91425" wrap="square" tIns="45700">
            <a:normAutofit/>
          </a:bodyPr>
          <a:lstStyle/>
          <a:p>
            <a:pPr indent="-298450" lvl="0" marL="457200" rtl="0" algn="l">
              <a:lnSpc>
                <a:spcPct val="105000"/>
              </a:lnSpc>
              <a:spcBef>
                <a:spcPts val="0"/>
              </a:spcBef>
              <a:spcAft>
                <a:spcPts val="0"/>
              </a:spcAft>
              <a:buClr>
                <a:schemeClr val="accent2"/>
              </a:buClr>
              <a:buSzPts val="1100"/>
              <a:buChar char="●"/>
            </a:pPr>
            <a:r>
              <a:rPr lang="en-US" sz="1100">
                <a:solidFill>
                  <a:schemeClr val="accent2"/>
                </a:solidFill>
              </a:rPr>
              <a:t>Along with other internal teams, product marketing will go heavy on research in this phase - and that includes competitor, prospect, customer and market research</a:t>
            </a:r>
            <a:br>
              <a:rPr lang="en-US" sz="1100">
                <a:solidFill>
                  <a:schemeClr val="accent2"/>
                </a:solidFill>
              </a:rPr>
            </a:br>
            <a:endParaRPr sz="1100">
              <a:solidFill>
                <a:schemeClr val="accent2"/>
              </a:solidFill>
            </a:endParaRPr>
          </a:p>
          <a:p>
            <a:pPr indent="-298450" lvl="0" marL="457200" rtl="0" algn="l">
              <a:lnSpc>
                <a:spcPct val="105000"/>
              </a:lnSpc>
              <a:spcBef>
                <a:spcPts val="0"/>
              </a:spcBef>
              <a:spcAft>
                <a:spcPts val="0"/>
              </a:spcAft>
              <a:buClr>
                <a:schemeClr val="accent2"/>
              </a:buClr>
              <a:buSzPts val="1100"/>
              <a:buChar char="●"/>
            </a:pPr>
            <a:r>
              <a:rPr lang="en-US" sz="1100">
                <a:solidFill>
                  <a:schemeClr val="accent2"/>
                </a:solidFill>
              </a:rPr>
              <a:t>The core focus here is speaking to the market, understanding what they want, and defining those must-have requirements</a:t>
            </a:r>
            <a:br>
              <a:rPr lang="en-US" sz="1100">
                <a:solidFill>
                  <a:schemeClr val="accent2"/>
                </a:solidFill>
              </a:rPr>
            </a:br>
            <a:endParaRPr sz="1100">
              <a:solidFill>
                <a:schemeClr val="accent2"/>
              </a:solidFill>
            </a:endParaRPr>
          </a:p>
          <a:p>
            <a:pPr indent="-298450" lvl="0" marL="457200" rtl="0" algn="l">
              <a:lnSpc>
                <a:spcPct val="105000"/>
              </a:lnSpc>
              <a:spcBef>
                <a:spcPts val="0"/>
              </a:spcBef>
              <a:spcAft>
                <a:spcPts val="0"/>
              </a:spcAft>
              <a:buClr>
                <a:schemeClr val="accent2"/>
              </a:buClr>
              <a:buSzPts val="1100"/>
              <a:buChar char="●"/>
            </a:pPr>
            <a:r>
              <a:rPr lang="en-US" sz="1100">
                <a:solidFill>
                  <a:schemeClr val="accent2"/>
                </a:solidFill>
              </a:rPr>
              <a:t>PMMs will spend a lot of time immersing themselves in the product during this phase to ensure they understand it inside and out and, as well as the Product team, are subject matter experts in it</a:t>
            </a:r>
            <a:endParaRPr sz="1100"/>
          </a:p>
        </p:txBody>
      </p:sp>
      <p:sp>
        <p:nvSpPr>
          <p:cNvPr id="234" name="Google Shape;234;p29"/>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idx="4294967295" type="body"/>
          </p:nvPr>
        </p:nvSpPr>
        <p:spPr>
          <a:xfrm>
            <a:off x="4280775" y="811800"/>
            <a:ext cx="4545300" cy="4331700"/>
          </a:xfrm>
          <a:prstGeom prst="rect">
            <a:avLst/>
          </a:prstGeom>
          <a:noFill/>
          <a:ln>
            <a:noFill/>
          </a:ln>
        </p:spPr>
        <p:txBody>
          <a:bodyPr anchorCtr="0" anchor="t" bIns="45700" lIns="91425" spcFirstLastPara="1" rIns="91425" wrap="square" tIns="45700">
            <a:normAutofit/>
          </a:bodyPr>
          <a:lstStyle/>
          <a:p>
            <a:pPr indent="-298450" lvl="0" marL="457200" rtl="0" algn="l">
              <a:lnSpc>
                <a:spcPct val="105000"/>
              </a:lnSpc>
              <a:spcBef>
                <a:spcPts val="0"/>
              </a:spcBef>
              <a:spcAft>
                <a:spcPts val="0"/>
              </a:spcAft>
              <a:buClr>
                <a:schemeClr val="lt2"/>
              </a:buClr>
              <a:buSzPts val="1100"/>
              <a:buChar char="●"/>
            </a:pPr>
            <a:r>
              <a:rPr lang="en-US" sz="1100">
                <a:solidFill>
                  <a:schemeClr val="lt2"/>
                </a:solidFill>
              </a:rPr>
              <a:t>Testing is key in the introduction phase - as well as testing new products and features themselves, PMMs will beta test upcoming releases and gather invaluable feedback that feeds into future, improved iterations</a:t>
            </a:r>
            <a:br>
              <a:rPr lang="en-US" sz="1100">
                <a:solidFill>
                  <a:schemeClr val="lt2"/>
                </a:solidFill>
              </a:rPr>
            </a:br>
            <a:endParaRPr sz="1100">
              <a:solidFill>
                <a:schemeClr val="lt2"/>
              </a:solidFill>
            </a:endParaRPr>
          </a:p>
          <a:p>
            <a:pPr indent="-298450" lvl="0" marL="457200" rtl="0" algn="l">
              <a:lnSpc>
                <a:spcPct val="105000"/>
              </a:lnSpc>
              <a:spcBef>
                <a:spcPts val="0"/>
              </a:spcBef>
              <a:spcAft>
                <a:spcPts val="0"/>
              </a:spcAft>
              <a:buClr>
                <a:schemeClr val="lt2"/>
              </a:buClr>
              <a:buSzPts val="1100"/>
              <a:buChar char="●"/>
            </a:pPr>
            <a:r>
              <a:rPr lang="en-US" sz="1100">
                <a:solidFill>
                  <a:schemeClr val="lt2"/>
                </a:solidFill>
              </a:rPr>
              <a:t>As well as testing the product itself, PMMs will test things like the product’s positioning, messaging, onboarding, and so on</a:t>
            </a:r>
            <a:br>
              <a:rPr lang="en-US" sz="1100">
                <a:solidFill>
                  <a:schemeClr val="lt2"/>
                </a:solidFill>
              </a:rPr>
            </a:br>
            <a:endParaRPr sz="1100">
              <a:solidFill>
                <a:schemeClr val="lt2"/>
              </a:solidFill>
            </a:endParaRPr>
          </a:p>
          <a:p>
            <a:pPr indent="-298450" lvl="0" marL="457200" rtl="0" algn="l">
              <a:lnSpc>
                <a:spcPct val="105000"/>
              </a:lnSpc>
              <a:spcBef>
                <a:spcPts val="0"/>
              </a:spcBef>
              <a:spcAft>
                <a:spcPts val="0"/>
              </a:spcAft>
              <a:buClr>
                <a:schemeClr val="lt2"/>
              </a:buClr>
              <a:buSzPts val="1100"/>
              <a:buChar char="●"/>
            </a:pPr>
            <a:r>
              <a:rPr lang="en-US" sz="1100">
                <a:solidFill>
                  <a:schemeClr val="lt2"/>
                </a:solidFill>
              </a:rPr>
              <a:t>The result of this is a more polished off product so that when marketing starts to go hard on their activity, they’re set-up for success</a:t>
            </a:r>
            <a:endParaRPr sz="1100">
              <a:solidFill>
                <a:schemeClr val="lt2"/>
              </a:solidFill>
            </a:endParaRPr>
          </a:p>
          <a:p>
            <a:pPr indent="0" lvl="0" marL="457200" rtl="0" algn="l">
              <a:lnSpc>
                <a:spcPct val="105000"/>
              </a:lnSpc>
              <a:spcBef>
                <a:spcPts val="1000"/>
              </a:spcBef>
              <a:spcAft>
                <a:spcPts val="0"/>
              </a:spcAft>
              <a:buNone/>
            </a:pPr>
            <a:r>
              <a:t/>
            </a:r>
            <a:endParaRPr sz="1100">
              <a:solidFill>
                <a:schemeClr val="lt2"/>
              </a:solidFill>
            </a:endParaRPr>
          </a:p>
          <a:p>
            <a:pPr indent="-298450" lvl="0" marL="457200" rtl="0" algn="l">
              <a:lnSpc>
                <a:spcPct val="105000"/>
              </a:lnSpc>
              <a:spcBef>
                <a:spcPts val="0"/>
              </a:spcBef>
              <a:spcAft>
                <a:spcPts val="0"/>
              </a:spcAft>
              <a:buClr>
                <a:schemeClr val="lt2"/>
              </a:buClr>
              <a:buSzPts val="1100"/>
              <a:buChar char="●"/>
            </a:pPr>
            <a:r>
              <a:rPr lang="en-US" sz="1100">
                <a:solidFill>
                  <a:schemeClr val="lt2"/>
                </a:solidFill>
              </a:rPr>
              <a:t>Key questions PMMs find answers to in this stage include: how are people reacting to our product? What do they like and dislike? How do they feel about us against our competitors? Do they have any reservations about our product? Are there any needs our market has that we’re not addressing?</a:t>
            </a:r>
            <a:endParaRPr sz="1100">
              <a:solidFill>
                <a:schemeClr val="lt2"/>
              </a:solidFill>
            </a:endParaRPr>
          </a:p>
        </p:txBody>
      </p:sp>
      <p:sp>
        <p:nvSpPr>
          <p:cNvPr id="240" name="Google Shape;240;p30"/>
          <p:cNvSpPr txBox="1"/>
          <p:nvPr>
            <p:ph type="title"/>
          </p:nvPr>
        </p:nvSpPr>
        <p:spPr>
          <a:xfrm>
            <a:off x="413650" y="2004600"/>
            <a:ext cx="2712600" cy="1134300"/>
          </a:xfrm>
          <a:prstGeom prst="rect">
            <a:avLst/>
          </a:prstGeom>
        </p:spPr>
        <p:txBody>
          <a:bodyPr anchorCtr="0" anchor="ctr" bIns="0" lIns="0" spcFirstLastPara="1" rIns="0" wrap="square" tIns="0">
            <a:noAutofit/>
          </a:bodyPr>
          <a:lstStyle/>
          <a:p>
            <a:pPr indent="0" lvl="0" marL="0" rtl="0" algn="l">
              <a:spcBef>
                <a:spcPts val="0"/>
              </a:spcBef>
              <a:spcAft>
                <a:spcPts val="1000"/>
              </a:spcAft>
              <a:buNone/>
            </a:pPr>
            <a:r>
              <a:rPr lang="en-US">
                <a:solidFill>
                  <a:schemeClr val="dk1"/>
                </a:solidFill>
              </a:rPr>
              <a:t>The introduction phase</a:t>
            </a:r>
            <a:endParaRPr/>
          </a:p>
        </p:txBody>
      </p:sp>
      <p:sp>
        <p:nvSpPr>
          <p:cNvPr id="241" name="Google Shape;241;p30"/>
          <p:cNvSpPr txBox="1"/>
          <p:nvPr>
            <p:ph idx="4294967295"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i="1" lang="en-US" sz="1200">
                <a:solidFill>
                  <a:srgbClr val="F9F8F5"/>
                </a:solidFill>
                <a:latin typeface="Spectral Light"/>
                <a:ea typeface="Spectral Light"/>
                <a:cs typeface="Spectral Light"/>
                <a:sym typeface="Spectral Light"/>
              </a:rPr>
              <a:t>‹#›</a:t>
            </a:fld>
            <a:endParaRPr i="1" sz="1200">
              <a:solidFill>
                <a:srgbClr val="F9F8F5"/>
              </a:solidFill>
              <a:latin typeface="Spectral Light"/>
              <a:ea typeface="Spectral Light"/>
              <a:cs typeface="Spectral Light"/>
              <a:sym typeface="Spectral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