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Poppins"/>
      <p:regular r:id="rId27"/>
      <p:bold r:id="rId28"/>
      <p:italic r:id="rId29"/>
      <p:boldItalic r:id="rId30"/>
    </p:embeddedFont>
    <p:embeddedFont>
      <p:font typeface="Poppins Light"/>
      <p:regular r:id="rId31"/>
      <p:bold r:id="rId32"/>
      <p:italic r:id="rId33"/>
      <p:boldItalic r:id="rId34"/>
    </p:embeddedFont>
    <p:embeddedFont>
      <p:font typeface="Poppins SemiBold"/>
      <p:regular r:id="rId35"/>
      <p:bold r:id="rId36"/>
      <p:italic r:id="rId37"/>
      <p:boldItalic r:id="rId38"/>
    </p:embeddedFont>
    <p:embeddedFont>
      <p:font typeface="Spectral Ligh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pectralLight-bold.fntdata"/><Relationship Id="rId20" Type="http://schemas.openxmlformats.org/officeDocument/2006/relationships/slide" Target="slides/slide15.xml"/><Relationship Id="rId42" Type="http://schemas.openxmlformats.org/officeDocument/2006/relationships/font" Target="fonts/SpectralLight-boldItalic.fntdata"/><Relationship Id="rId41" Type="http://schemas.openxmlformats.org/officeDocument/2006/relationships/font" Target="fonts/SpectralLight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oppins-bold.fntdata"/><Relationship Id="rId27" Type="http://schemas.openxmlformats.org/officeDocument/2006/relationships/font" Target="fonts/Poppi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Light-regular.fntdata"/><Relationship Id="rId30" Type="http://schemas.openxmlformats.org/officeDocument/2006/relationships/font" Target="fonts/Poppins-boldItalic.fntdata"/><Relationship Id="rId11" Type="http://schemas.openxmlformats.org/officeDocument/2006/relationships/slide" Target="slides/slide6.xml"/><Relationship Id="rId33" Type="http://schemas.openxmlformats.org/officeDocument/2006/relationships/font" Target="fonts/PoppinsLight-italic.fntdata"/><Relationship Id="rId10" Type="http://schemas.openxmlformats.org/officeDocument/2006/relationships/slide" Target="slides/slide5.xml"/><Relationship Id="rId32" Type="http://schemas.openxmlformats.org/officeDocument/2006/relationships/font" Target="fonts/PoppinsLight-bold.fntdata"/><Relationship Id="rId13" Type="http://schemas.openxmlformats.org/officeDocument/2006/relationships/slide" Target="slides/slide8.xml"/><Relationship Id="rId35" Type="http://schemas.openxmlformats.org/officeDocument/2006/relationships/font" Target="fonts/PoppinsSemiBold-regular.fntdata"/><Relationship Id="rId12" Type="http://schemas.openxmlformats.org/officeDocument/2006/relationships/slide" Target="slides/slide7.xml"/><Relationship Id="rId34" Type="http://schemas.openxmlformats.org/officeDocument/2006/relationships/font" Target="fonts/PoppinsLight-boldItalic.fntdata"/><Relationship Id="rId15" Type="http://schemas.openxmlformats.org/officeDocument/2006/relationships/slide" Target="slides/slide10.xml"/><Relationship Id="rId37" Type="http://schemas.openxmlformats.org/officeDocument/2006/relationships/font" Target="fonts/PoppinsSemiBold-italic.fntdata"/><Relationship Id="rId14" Type="http://schemas.openxmlformats.org/officeDocument/2006/relationships/slide" Target="slides/slide9.xml"/><Relationship Id="rId36" Type="http://schemas.openxmlformats.org/officeDocument/2006/relationships/font" Target="fonts/PoppinsSemiBold-bold.fntdata"/><Relationship Id="rId17" Type="http://schemas.openxmlformats.org/officeDocument/2006/relationships/slide" Target="slides/slide12.xml"/><Relationship Id="rId39" Type="http://schemas.openxmlformats.org/officeDocument/2006/relationships/font" Target="fonts/SpectralLight-regular.fntdata"/><Relationship Id="rId16" Type="http://schemas.openxmlformats.org/officeDocument/2006/relationships/slide" Target="slides/slide11.xml"/><Relationship Id="rId38" Type="http://schemas.openxmlformats.org/officeDocument/2006/relationships/font" Target="fonts/PoppinsSemiBold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827dd853d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e827dd853d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bf7167e25a_0_18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6" name="Google Shape;516;gbf7167e25a_0_18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gbf7167e25a_0_18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bf7167e25a_0_19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3" name="Google Shape;553;gbf7167e25a_0_19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gbf7167e25a_0_19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bf7167e25a_0_19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1" name="Google Shape;591;gbf7167e25a_0_19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gbf7167e25a_0_19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bf7167e25a_0_20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5" name="Google Shape;645;gbf7167e25a_0_20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gbf7167e25a_0_20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bf7167e25a_0_20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3" name="Google Shape;713;gbf7167e25a_0_20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gbf7167e25a_0_20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bf7167e25a_0_2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1" name="Google Shape;751;gbf7167e25a_0_2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gbf7167e25a_0_21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bf7167e25a_0_21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gbf7167e25a_0_21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bf7167e25a_0_22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gbf7167e25a_0_22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bf7167e25a_0_23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gbf7167e25a_0_23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bf7167e25a_0_24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gbf7167e25a_0_24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8586f71a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e8586f71a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bf7167e25a_0_28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3" name="Google Shape;1453;gbf7167e25a_0_28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bf7167e25a_0_28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0" name="Google Shape;1500;gbf7167e25a_0_28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f7167e25a_0_14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bf7167e25a_0_14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bf7167e25a_0_14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f7167e25a_0_15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bf7167e25a_0_15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bf7167e25a_0_15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bf7167e25a_0_16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bf7167e25a_0_16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bf7167e25a_0_16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bf7167e25a_0_16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gbf7167e25a_0_16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bf7167e25a_0_16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bf7167e25a_0_17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gbf7167e25a_0_17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bf7167e25a_0_17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bf7167e25a_0_18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gbf7167e25a_0_18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gbf7167e25a_0_18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bf7167e25a_0_18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gbf7167e25a_0_18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gbf7167e25a_0_18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iance - 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80" name="Google Shape;80;p11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1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83" name="Google Shape;83;p11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1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86" name="Google Shape;86;p11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1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9" name="Google Shape;89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1"/>
          <p:cNvSpPr txBox="1"/>
          <p:nvPr>
            <p:ph idx="7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5" name="Google Shape;95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Google Shape;96;p12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2" name="Google Shape;102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13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iance - First Slide 1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19" name="Google Shape;19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iance - First Slide 1 1">
  <p:cSld name="TITLE_1_1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iance - First Slide 1 1 1">
  <p:cSld name="TITLE_1_1_1">
    <p:bg>
      <p:bgPr>
        <a:solidFill>
          <a:srgbClr val="F9F8F5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9" name="Google Shape;29;p5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Google Shape;30;p5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2" name="Google Shape;32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iance - Plain Text Page 1" type="secHead">
  <p:cSld name="SECTION_HEADER">
    <p:bg>
      <p:bgPr>
        <a:solidFill>
          <a:srgbClr val="F9F8F5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8" name="Google Shape;38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6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iance - Plain Text Page 2">
  <p:cSld name="SECTION_HEADER_1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2" name="Google Shape;42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4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5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48" name="Google Shape;48;p7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iance - Plain Text Page 2 1">
  <p:cSld name="SECTION_HEADER_1_1">
    <p:bg>
      <p:bgPr>
        <a:solidFill>
          <a:srgbClr val="F9F8F5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8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6" name="Google Shape;56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" name="Google Shape;57;p8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iance - Plain Text Page 2 1 2">
  <p:cSld name="SECTION_HEADER_1_1_2">
    <p:bg>
      <p:bgPr>
        <a:solidFill>
          <a:srgbClr val="F9F8F5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2" name="Google Shape;62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Google Shape;63;p9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iance - Plain Text Page 2 1 1">
  <p:cSld name="SECTION_HEADER_1_1_1">
    <p:bg>
      <p:bgPr>
        <a:solidFill>
          <a:srgbClr val="F9F8F5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0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0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75" name="Google Shape;75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" name="Google Shape;76;p10"/>
          <p:cNvSpPr txBox="1"/>
          <p:nvPr>
            <p:ph idx="6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Ultimate product marketing 30-60-90 day plan </a:t>
            </a:r>
            <a:endParaRPr/>
          </a:p>
        </p:txBody>
      </p:sp>
      <p:sp>
        <p:nvSpPr>
          <p:cNvPr id="111" name="Google Shape;111;p15"/>
          <p:cNvSpPr txBox="1"/>
          <p:nvPr>
            <p:ph idx="1" type="subTitle"/>
          </p:nvPr>
        </p:nvSpPr>
        <p:spPr>
          <a:xfrm>
            <a:off x="413650" y="2782850"/>
            <a:ext cx="69315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We’ve put together a 30-60-90 day plan to help you structure those crucial first months. 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4"/>
          <p:cNvSpPr/>
          <p:nvPr/>
        </p:nvSpPr>
        <p:spPr>
          <a:xfrm>
            <a:off x="6219450" y="1165688"/>
            <a:ext cx="1608300" cy="4287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810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90 DAYS</a:t>
            </a:r>
            <a:endParaRPr sz="1100"/>
          </a:p>
        </p:txBody>
      </p:sp>
      <p:sp>
        <p:nvSpPr>
          <p:cNvPr id="520" name="Google Shape;520;p24"/>
          <p:cNvSpPr/>
          <p:nvPr/>
        </p:nvSpPr>
        <p:spPr>
          <a:xfrm>
            <a:off x="4471387" y="1165688"/>
            <a:ext cx="1608300" cy="4287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3810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60 DAYS</a:t>
            </a:r>
            <a:endParaRPr sz="1100"/>
          </a:p>
        </p:txBody>
      </p:sp>
      <p:sp>
        <p:nvSpPr>
          <p:cNvPr id="521" name="Google Shape;521;p24"/>
          <p:cNvSpPr/>
          <p:nvPr/>
        </p:nvSpPr>
        <p:spPr>
          <a:xfrm>
            <a:off x="1115017" y="1594554"/>
            <a:ext cx="6914100" cy="2746500"/>
          </a:xfrm>
          <a:prstGeom prst="roundRect">
            <a:avLst>
              <a:gd fmla="val 7992" name="adj"/>
            </a:avLst>
          </a:prstGeom>
          <a:solidFill>
            <a:srgbClr val="FFFFFF"/>
          </a:solidFill>
          <a:ln>
            <a:noFill/>
          </a:ln>
          <a:effectLst>
            <a:outerShdw blurRad="292100" rotWithShape="0" dir="3600000" dist="76200">
              <a:srgbClr val="475D84">
                <a:alpha val="3373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2" name="Google Shape;522;p24"/>
          <p:cNvSpPr txBox="1"/>
          <p:nvPr/>
        </p:nvSpPr>
        <p:spPr>
          <a:xfrm>
            <a:off x="1388256" y="1950374"/>
            <a:ext cx="1098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Overall Approach</a:t>
            </a:r>
            <a:endParaRPr sz="1100">
              <a:solidFill>
                <a:schemeClr val="accent6"/>
              </a:solidFill>
            </a:endParaRPr>
          </a:p>
        </p:txBody>
      </p:sp>
      <p:sp>
        <p:nvSpPr>
          <p:cNvPr id="523" name="Google Shape;523;p24"/>
          <p:cNvSpPr txBox="1"/>
          <p:nvPr/>
        </p:nvSpPr>
        <p:spPr>
          <a:xfrm>
            <a:off x="1388256" y="2563247"/>
            <a:ext cx="6123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Strategy</a:t>
            </a:r>
            <a:endParaRPr sz="1100">
              <a:solidFill>
                <a:schemeClr val="accent6"/>
              </a:solidFill>
            </a:endParaRPr>
          </a:p>
        </p:txBody>
      </p:sp>
      <p:sp>
        <p:nvSpPr>
          <p:cNvPr id="524" name="Google Shape;524;p24"/>
          <p:cNvSpPr txBox="1"/>
          <p:nvPr/>
        </p:nvSpPr>
        <p:spPr>
          <a:xfrm>
            <a:off x="1388256" y="3176120"/>
            <a:ext cx="9606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People/Culture</a:t>
            </a:r>
            <a:endParaRPr sz="1100">
              <a:solidFill>
                <a:schemeClr val="accent6"/>
              </a:solidFill>
            </a:endParaRPr>
          </a:p>
        </p:txBody>
      </p:sp>
      <p:sp>
        <p:nvSpPr>
          <p:cNvPr id="525" name="Google Shape;525;p24"/>
          <p:cNvSpPr txBox="1"/>
          <p:nvPr/>
        </p:nvSpPr>
        <p:spPr>
          <a:xfrm>
            <a:off x="1388256" y="3788992"/>
            <a:ext cx="10017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Functional Area</a:t>
            </a:r>
            <a:endParaRPr sz="1100">
              <a:solidFill>
                <a:schemeClr val="accent6"/>
              </a:solidFill>
            </a:endParaRPr>
          </a:p>
        </p:txBody>
      </p:sp>
      <p:grpSp>
        <p:nvGrpSpPr>
          <p:cNvPr id="526" name="Google Shape;526;p24"/>
          <p:cNvGrpSpPr/>
          <p:nvPr/>
        </p:nvGrpSpPr>
        <p:grpSpPr>
          <a:xfrm>
            <a:off x="1115017" y="2354914"/>
            <a:ext cx="6914025" cy="1225746"/>
            <a:chOff x="1486689" y="3343086"/>
            <a:chExt cx="9218700" cy="1634328"/>
          </a:xfrm>
        </p:grpSpPr>
        <p:cxnSp>
          <p:nvCxnSpPr>
            <p:cNvPr id="527" name="Google Shape;527;p24"/>
            <p:cNvCxnSpPr/>
            <p:nvPr/>
          </p:nvCxnSpPr>
          <p:spPr>
            <a:xfrm>
              <a:off x="1486689" y="3343086"/>
              <a:ext cx="9218700" cy="0"/>
            </a:xfrm>
            <a:prstGeom prst="straightConnector1">
              <a:avLst/>
            </a:prstGeom>
            <a:noFill/>
            <a:ln cap="rnd" cmpd="sng" w="12700">
              <a:solidFill>
                <a:srgbClr val="9EAABE">
                  <a:alpha val="24710"/>
                </a:srgbClr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528" name="Google Shape;528;p24"/>
            <p:cNvCxnSpPr/>
            <p:nvPr/>
          </p:nvCxnSpPr>
          <p:spPr>
            <a:xfrm>
              <a:off x="1486689" y="4160250"/>
              <a:ext cx="9218700" cy="0"/>
            </a:xfrm>
            <a:prstGeom prst="straightConnector1">
              <a:avLst/>
            </a:prstGeom>
            <a:noFill/>
            <a:ln cap="rnd" cmpd="sng" w="12700">
              <a:solidFill>
                <a:srgbClr val="9EAABE">
                  <a:alpha val="24710"/>
                </a:srgbClr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529" name="Google Shape;529;p24"/>
            <p:cNvCxnSpPr/>
            <p:nvPr/>
          </p:nvCxnSpPr>
          <p:spPr>
            <a:xfrm>
              <a:off x="1486689" y="4977414"/>
              <a:ext cx="9218700" cy="0"/>
            </a:xfrm>
            <a:prstGeom prst="straightConnector1">
              <a:avLst/>
            </a:prstGeom>
            <a:noFill/>
            <a:ln cap="rnd" cmpd="sng" w="12700">
              <a:solidFill>
                <a:srgbClr val="9EAABE">
                  <a:alpha val="24710"/>
                </a:srgbClr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sp>
        <p:nvSpPr>
          <p:cNvPr id="530" name="Google Shape;530;p24"/>
          <p:cNvSpPr/>
          <p:nvPr/>
        </p:nvSpPr>
        <p:spPr>
          <a:xfrm>
            <a:off x="6219450" y="1165625"/>
            <a:ext cx="1608300" cy="3175500"/>
          </a:xfrm>
          <a:prstGeom prst="roundRect">
            <a:avLst>
              <a:gd fmla="val 13900" name="adj"/>
            </a:avLst>
          </a:prstGeom>
          <a:noFill/>
          <a:ln cap="flat" cmpd="sng" w="127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1" name="Google Shape;531;p24"/>
          <p:cNvSpPr/>
          <p:nvPr/>
        </p:nvSpPr>
        <p:spPr>
          <a:xfrm>
            <a:off x="4471375" y="1165800"/>
            <a:ext cx="1608300" cy="3175500"/>
          </a:xfrm>
          <a:prstGeom prst="roundRect">
            <a:avLst>
              <a:gd fmla="val 13900" name="adj"/>
            </a:avLst>
          </a:prstGeom>
          <a:noFill/>
          <a:ln cap="flat" cmpd="sng" w="12700">
            <a:solidFill>
              <a:schemeClr val="accent5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2" name="Google Shape;532;p24"/>
          <p:cNvSpPr/>
          <p:nvPr/>
        </p:nvSpPr>
        <p:spPr>
          <a:xfrm>
            <a:off x="2723324" y="1165688"/>
            <a:ext cx="1608300" cy="3175500"/>
          </a:xfrm>
          <a:prstGeom prst="roundRect">
            <a:avLst>
              <a:gd fmla="val 13900" name="adj"/>
            </a:avLst>
          </a:prstGeom>
          <a:noFill/>
          <a:ln cap="flat" cmpd="sng" w="12700">
            <a:solidFill>
              <a:schemeClr val="accent6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33" name="Google Shape;533;p24"/>
          <p:cNvGrpSpPr/>
          <p:nvPr/>
        </p:nvGrpSpPr>
        <p:grpSpPr>
          <a:xfrm>
            <a:off x="2837817" y="1886439"/>
            <a:ext cx="4899312" cy="330750"/>
            <a:chOff x="3783756" y="2718452"/>
            <a:chExt cx="6532416" cy="441000"/>
          </a:xfrm>
        </p:grpSpPr>
        <p:sp>
          <p:nvSpPr>
            <p:cNvPr id="534" name="Google Shape;534;p24"/>
            <p:cNvSpPr txBox="1"/>
            <p:nvPr/>
          </p:nvSpPr>
          <p:spPr>
            <a:xfrm>
              <a:off x="3783756" y="2718452"/>
              <a:ext cx="16290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Onboarding </a:t>
              </a:r>
              <a:endParaRPr sz="1100"/>
            </a:p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Presentation Etiquette</a:t>
              </a:r>
              <a:endParaRPr sz="1100"/>
            </a:p>
          </p:txBody>
        </p:sp>
        <p:sp>
          <p:nvSpPr>
            <p:cNvPr id="535" name="Google Shape;535;p24"/>
            <p:cNvSpPr txBox="1"/>
            <p:nvPr/>
          </p:nvSpPr>
          <p:spPr>
            <a:xfrm>
              <a:off x="6210321" y="2718452"/>
              <a:ext cx="16707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Understanding company goals </a:t>
              </a:r>
              <a:endParaRPr sz="1100"/>
            </a:p>
          </p:txBody>
        </p:sp>
        <p:sp>
          <p:nvSpPr>
            <p:cNvPr id="536" name="Google Shape;536;p24"/>
            <p:cNvSpPr txBox="1"/>
            <p:nvPr/>
          </p:nvSpPr>
          <p:spPr>
            <a:xfrm>
              <a:off x="8541072" y="2718452"/>
              <a:ext cx="17751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Contribution to long-term success</a:t>
              </a:r>
              <a:endParaRPr sz="1100"/>
            </a:p>
          </p:txBody>
        </p:sp>
      </p:grpSp>
      <p:grpSp>
        <p:nvGrpSpPr>
          <p:cNvPr id="537" name="Google Shape;537;p24"/>
          <p:cNvGrpSpPr/>
          <p:nvPr/>
        </p:nvGrpSpPr>
        <p:grpSpPr>
          <a:xfrm>
            <a:off x="2837817" y="2499311"/>
            <a:ext cx="4842612" cy="330750"/>
            <a:chOff x="3783756" y="3535615"/>
            <a:chExt cx="6456816" cy="441000"/>
          </a:xfrm>
        </p:grpSpPr>
        <p:sp>
          <p:nvSpPr>
            <p:cNvPr id="538" name="Google Shape;538;p24"/>
            <p:cNvSpPr txBox="1"/>
            <p:nvPr/>
          </p:nvSpPr>
          <p:spPr>
            <a:xfrm>
              <a:off x="3783756" y="3535615"/>
              <a:ext cx="17220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Learning the company’s mission, vision and goals</a:t>
              </a:r>
              <a:endParaRPr sz="1100"/>
            </a:p>
            <a:p>
              <a:pPr indent="0" lvl="0" marL="342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539" name="Google Shape;539;p24"/>
            <p:cNvSpPr txBox="1"/>
            <p:nvPr/>
          </p:nvSpPr>
          <p:spPr>
            <a:xfrm>
              <a:off x="6210321" y="3535615"/>
              <a:ext cx="18936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Understanding market competition</a:t>
              </a:r>
              <a:endParaRPr sz="1100"/>
            </a:p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Creating new strategy</a:t>
              </a:r>
              <a:endParaRPr sz="1100"/>
            </a:p>
          </p:txBody>
        </p:sp>
        <p:sp>
          <p:nvSpPr>
            <p:cNvPr id="540" name="Google Shape;540;p24"/>
            <p:cNvSpPr txBox="1"/>
            <p:nvPr/>
          </p:nvSpPr>
          <p:spPr>
            <a:xfrm>
              <a:off x="8541072" y="3535615"/>
              <a:ext cx="16995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Set up planning process</a:t>
              </a:r>
              <a:endParaRPr sz="1100"/>
            </a:p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New product creation</a:t>
              </a:r>
              <a:endParaRPr sz="1100"/>
            </a:p>
          </p:txBody>
        </p:sp>
      </p:grpSp>
      <p:grpSp>
        <p:nvGrpSpPr>
          <p:cNvPr id="541" name="Google Shape;541;p24"/>
          <p:cNvGrpSpPr/>
          <p:nvPr/>
        </p:nvGrpSpPr>
        <p:grpSpPr>
          <a:xfrm>
            <a:off x="2837817" y="3112184"/>
            <a:ext cx="4775337" cy="330750"/>
            <a:chOff x="3783756" y="4352779"/>
            <a:chExt cx="6367116" cy="441000"/>
          </a:xfrm>
        </p:grpSpPr>
        <p:sp>
          <p:nvSpPr>
            <p:cNvPr id="542" name="Google Shape;542;p24"/>
            <p:cNvSpPr txBox="1"/>
            <p:nvPr/>
          </p:nvSpPr>
          <p:spPr>
            <a:xfrm>
              <a:off x="3783756" y="4352779"/>
              <a:ext cx="15954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Understanding organization structure</a:t>
              </a:r>
              <a:endParaRPr sz="1100"/>
            </a:p>
            <a:p>
              <a:pPr indent="0" lvl="0" marL="342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543" name="Google Shape;543;p24"/>
            <p:cNvSpPr txBox="1"/>
            <p:nvPr/>
          </p:nvSpPr>
          <p:spPr>
            <a:xfrm>
              <a:off x="6210321" y="4352779"/>
              <a:ext cx="17364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Set change expectations</a:t>
              </a:r>
              <a:endParaRPr sz="1100"/>
            </a:p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Regular meetings</a:t>
              </a:r>
              <a:endParaRPr sz="1100"/>
            </a:p>
          </p:txBody>
        </p:sp>
        <p:sp>
          <p:nvSpPr>
            <p:cNvPr id="544" name="Google Shape;544;p24"/>
            <p:cNvSpPr txBox="1"/>
            <p:nvPr/>
          </p:nvSpPr>
          <p:spPr>
            <a:xfrm>
              <a:off x="8541072" y="4352779"/>
              <a:ext cx="16098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Regular feedback loop</a:t>
              </a:r>
              <a:endParaRPr sz="1100"/>
            </a:p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Customer service</a:t>
              </a:r>
              <a:endParaRPr sz="1100"/>
            </a:p>
          </p:txBody>
        </p:sp>
      </p:grpSp>
      <p:grpSp>
        <p:nvGrpSpPr>
          <p:cNvPr id="545" name="Google Shape;545;p24"/>
          <p:cNvGrpSpPr/>
          <p:nvPr/>
        </p:nvGrpSpPr>
        <p:grpSpPr>
          <a:xfrm>
            <a:off x="2837817" y="3741313"/>
            <a:ext cx="4742937" cy="330750"/>
            <a:chOff x="3783756" y="5191618"/>
            <a:chExt cx="6323916" cy="441000"/>
          </a:xfrm>
        </p:grpSpPr>
        <p:sp>
          <p:nvSpPr>
            <p:cNvPr id="546" name="Google Shape;546;p24"/>
            <p:cNvSpPr txBox="1"/>
            <p:nvPr/>
          </p:nvSpPr>
          <p:spPr>
            <a:xfrm>
              <a:off x="3783756" y="5191618"/>
              <a:ext cx="18888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Benchmark influencers</a:t>
              </a:r>
              <a:endParaRPr sz="1100"/>
            </a:p>
            <a:p>
              <a:pPr indent="0" lvl="0" marL="342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547" name="Google Shape;547;p24"/>
            <p:cNvSpPr txBox="1"/>
            <p:nvPr/>
          </p:nvSpPr>
          <p:spPr>
            <a:xfrm>
              <a:off x="6210321" y="5191618"/>
              <a:ext cx="15345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Establish key metrics</a:t>
              </a:r>
              <a:endParaRPr sz="1100"/>
            </a:p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Project management</a:t>
              </a:r>
              <a:endParaRPr sz="1100"/>
            </a:p>
          </p:txBody>
        </p:sp>
        <p:sp>
          <p:nvSpPr>
            <p:cNvPr id="548" name="Google Shape;548;p24"/>
            <p:cNvSpPr txBox="1"/>
            <p:nvPr/>
          </p:nvSpPr>
          <p:spPr>
            <a:xfrm>
              <a:off x="8541072" y="5191618"/>
              <a:ext cx="15666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Demonstrate learning</a:t>
              </a:r>
              <a:endParaRPr sz="1100"/>
            </a:p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Company visions</a:t>
              </a:r>
              <a:endParaRPr sz="1100"/>
            </a:p>
          </p:txBody>
        </p:sp>
      </p:grpSp>
      <p:sp>
        <p:nvSpPr>
          <p:cNvPr id="549" name="Google Shape;549;p24"/>
          <p:cNvSpPr/>
          <p:nvPr/>
        </p:nvSpPr>
        <p:spPr>
          <a:xfrm>
            <a:off x="2723325" y="1165688"/>
            <a:ext cx="1608300" cy="4287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30 DAYS</a:t>
            </a:r>
            <a:endParaRPr sz="1100"/>
          </a:p>
        </p:txBody>
      </p:sp>
      <p:sp>
        <p:nvSpPr>
          <p:cNvPr id="550" name="Google Shape;550;p24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30-60-90 Day Plan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6" name="Google Shape;556;p25"/>
          <p:cNvCxnSpPr/>
          <p:nvPr/>
        </p:nvCxnSpPr>
        <p:spPr>
          <a:xfrm>
            <a:off x="714177" y="2262364"/>
            <a:ext cx="7517400" cy="0"/>
          </a:xfrm>
          <a:prstGeom prst="straightConnector1">
            <a:avLst/>
          </a:prstGeom>
          <a:noFill/>
          <a:ln cap="rnd" cmpd="sng" w="12700">
            <a:solidFill>
              <a:schemeClr val="accent6"/>
            </a:solidFill>
            <a:prstDash val="dash"/>
            <a:round/>
            <a:headEnd len="sm" w="sm" type="oval"/>
            <a:tailEnd len="sm" w="sm" type="none"/>
          </a:ln>
        </p:spPr>
      </p:cxnSp>
      <p:cxnSp>
        <p:nvCxnSpPr>
          <p:cNvPr id="557" name="Google Shape;557;p25"/>
          <p:cNvCxnSpPr/>
          <p:nvPr/>
        </p:nvCxnSpPr>
        <p:spPr>
          <a:xfrm>
            <a:off x="714177" y="3619438"/>
            <a:ext cx="7517400" cy="0"/>
          </a:xfrm>
          <a:prstGeom prst="straightConnector1">
            <a:avLst/>
          </a:prstGeom>
          <a:noFill/>
          <a:ln cap="rnd" cmpd="sng" w="12700">
            <a:solidFill>
              <a:schemeClr val="accent6"/>
            </a:solidFill>
            <a:prstDash val="dash"/>
            <a:round/>
            <a:headEnd len="sm" w="sm" type="oval"/>
            <a:tailEnd len="sm" w="sm" type="none"/>
          </a:ln>
        </p:spPr>
      </p:cxnSp>
      <p:cxnSp>
        <p:nvCxnSpPr>
          <p:cNvPr id="558" name="Google Shape;558;p25"/>
          <p:cNvCxnSpPr/>
          <p:nvPr/>
        </p:nvCxnSpPr>
        <p:spPr>
          <a:xfrm>
            <a:off x="714177" y="2940901"/>
            <a:ext cx="7517400" cy="0"/>
          </a:xfrm>
          <a:prstGeom prst="straightConnector1">
            <a:avLst/>
          </a:prstGeom>
          <a:noFill/>
          <a:ln cap="rnd" cmpd="sng" w="12700">
            <a:solidFill>
              <a:schemeClr val="accent6"/>
            </a:solidFill>
            <a:prstDash val="dash"/>
            <a:round/>
            <a:headEnd len="sm" w="sm" type="oval"/>
            <a:tailEnd len="sm" w="sm" type="none"/>
          </a:ln>
        </p:spPr>
      </p:cxnSp>
      <p:sp>
        <p:nvSpPr>
          <p:cNvPr id="559" name="Google Shape;559;p25"/>
          <p:cNvSpPr/>
          <p:nvPr/>
        </p:nvSpPr>
        <p:spPr>
          <a:xfrm>
            <a:off x="2031833" y="1427810"/>
            <a:ext cx="6350100" cy="2877000"/>
          </a:xfrm>
          <a:prstGeom prst="roundRect">
            <a:avLst>
              <a:gd fmla="val 5739" name="adj"/>
            </a:avLst>
          </a:prstGeom>
          <a:solidFill>
            <a:srgbClr val="FFFFFF">
              <a:alpha val="69800"/>
            </a:srgbClr>
          </a:solidFill>
          <a:ln>
            <a:noFill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60" name="Google Shape;560;p25"/>
          <p:cNvGrpSpPr/>
          <p:nvPr/>
        </p:nvGrpSpPr>
        <p:grpSpPr>
          <a:xfrm>
            <a:off x="751932" y="1761055"/>
            <a:ext cx="7530053" cy="330750"/>
            <a:chOff x="1275825" y="2523929"/>
            <a:chExt cx="10040070" cy="441000"/>
          </a:xfrm>
        </p:grpSpPr>
        <p:sp>
          <p:nvSpPr>
            <p:cNvPr id="561" name="Google Shape;561;p25"/>
            <p:cNvSpPr txBox="1"/>
            <p:nvPr/>
          </p:nvSpPr>
          <p:spPr>
            <a:xfrm>
              <a:off x="1275825" y="2609177"/>
              <a:ext cx="14223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Learning Goals</a:t>
              </a:r>
              <a:endParaRPr sz="1100">
                <a:solidFill>
                  <a:schemeClr val="accent6"/>
                </a:solidFill>
              </a:endParaRPr>
            </a:p>
          </p:txBody>
        </p:sp>
        <p:sp>
          <p:nvSpPr>
            <p:cNvPr id="562" name="Google Shape;562;p25"/>
            <p:cNvSpPr txBox="1"/>
            <p:nvPr/>
          </p:nvSpPr>
          <p:spPr>
            <a:xfrm>
              <a:off x="3132275" y="2523929"/>
              <a:ext cx="16290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700"/>
                <a:buChar char="•"/>
              </a:pPr>
              <a:r>
                <a:rPr lang="en" sz="7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Research company</a:t>
              </a:r>
              <a:endParaRPr sz="1100">
                <a:solidFill>
                  <a:schemeClr val="accent6"/>
                </a:solidFill>
              </a:endParaRPr>
            </a:p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700"/>
                <a:buChar char="•"/>
              </a:pPr>
              <a:r>
                <a:rPr lang="en" sz="7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Presentation Etiquette</a:t>
              </a:r>
              <a:endParaRPr sz="7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63" name="Google Shape;563;p25"/>
            <p:cNvSpPr txBox="1"/>
            <p:nvPr/>
          </p:nvSpPr>
          <p:spPr>
            <a:xfrm>
              <a:off x="5230549" y="2523929"/>
              <a:ext cx="16707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700"/>
                <a:buChar char="•"/>
              </a:pPr>
              <a:r>
                <a:rPr lang="en" sz="7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Understanding company goals</a:t>
              </a:r>
              <a:endParaRPr sz="1100">
                <a:solidFill>
                  <a:schemeClr val="accent6"/>
                </a:solidFill>
              </a:endParaRPr>
            </a:p>
          </p:txBody>
        </p:sp>
        <p:sp>
          <p:nvSpPr>
            <p:cNvPr id="564" name="Google Shape;564;p25"/>
            <p:cNvSpPr txBox="1"/>
            <p:nvPr/>
          </p:nvSpPr>
          <p:spPr>
            <a:xfrm>
              <a:off x="7328822" y="2523929"/>
              <a:ext cx="17088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700"/>
                <a:buChar char="•"/>
              </a:pPr>
              <a:r>
                <a:rPr lang="en" sz="7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Contribution to long-term success</a:t>
              </a:r>
              <a:endParaRPr sz="1100">
                <a:solidFill>
                  <a:schemeClr val="accent6"/>
                </a:solidFill>
              </a:endParaRPr>
            </a:p>
          </p:txBody>
        </p:sp>
        <p:sp>
          <p:nvSpPr>
            <p:cNvPr id="565" name="Google Shape;565;p25"/>
            <p:cNvSpPr txBox="1"/>
            <p:nvPr/>
          </p:nvSpPr>
          <p:spPr>
            <a:xfrm>
              <a:off x="9427095" y="2523929"/>
              <a:ext cx="18888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Benchmark influencers</a:t>
              </a:r>
              <a:endParaRPr sz="1100">
                <a:solidFill>
                  <a:schemeClr val="accent6"/>
                </a:solidFill>
              </a:endParaRPr>
            </a:p>
            <a:p>
              <a:pPr indent="0" lvl="0" marL="342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accent6"/>
                </a:solidFill>
              </a:endParaRPr>
            </a:p>
          </p:txBody>
        </p:sp>
      </p:grpSp>
      <p:grpSp>
        <p:nvGrpSpPr>
          <p:cNvPr id="566" name="Google Shape;566;p25"/>
          <p:cNvGrpSpPr/>
          <p:nvPr/>
        </p:nvGrpSpPr>
        <p:grpSpPr>
          <a:xfrm>
            <a:off x="751932" y="2394495"/>
            <a:ext cx="7533642" cy="330755"/>
            <a:chOff x="1275825" y="3209718"/>
            <a:chExt cx="10044856" cy="441007"/>
          </a:xfrm>
        </p:grpSpPr>
        <p:sp>
          <p:nvSpPr>
            <p:cNvPr id="567" name="Google Shape;567;p25"/>
            <p:cNvSpPr txBox="1"/>
            <p:nvPr/>
          </p:nvSpPr>
          <p:spPr>
            <a:xfrm>
              <a:off x="1275825" y="3355097"/>
              <a:ext cx="14223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Initiative Goals</a:t>
              </a:r>
              <a:endParaRPr sz="1100">
                <a:solidFill>
                  <a:schemeClr val="accent6"/>
                </a:solidFill>
              </a:endParaRPr>
            </a:p>
          </p:txBody>
        </p:sp>
        <p:sp>
          <p:nvSpPr>
            <p:cNvPr id="568" name="Google Shape;568;p25"/>
            <p:cNvSpPr txBox="1"/>
            <p:nvPr/>
          </p:nvSpPr>
          <p:spPr>
            <a:xfrm>
              <a:off x="3132283" y="3209726"/>
              <a:ext cx="19485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Mission, vision and goals</a:t>
              </a:r>
              <a:endParaRPr sz="1100">
                <a:solidFill>
                  <a:schemeClr val="accent6"/>
                </a:solidFill>
              </a:endParaRPr>
            </a:p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Complete milestone</a:t>
              </a:r>
              <a:endParaRPr sz="1100">
                <a:solidFill>
                  <a:schemeClr val="accent6"/>
                </a:solidFill>
              </a:endParaRPr>
            </a:p>
          </p:txBody>
        </p:sp>
        <p:sp>
          <p:nvSpPr>
            <p:cNvPr id="569" name="Google Shape;569;p25"/>
            <p:cNvSpPr txBox="1"/>
            <p:nvPr/>
          </p:nvSpPr>
          <p:spPr>
            <a:xfrm>
              <a:off x="5230549" y="3209718"/>
              <a:ext cx="18936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700"/>
                <a:buChar char="•"/>
              </a:pPr>
              <a:r>
                <a:rPr lang="en" sz="7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Understanding market competition</a:t>
              </a:r>
              <a:endParaRPr sz="1100">
                <a:solidFill>
                  <a:schemeClr val="accent6"/>
                </a:solidFill>
              </a:endParaRPr>
            </a:p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700"/>
                <a:buChar char="•"/>
              </a:pPr>
              <a:r>
                <a:rPr lang="en" sz="7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Creating new strategy</a:t>
              </a:r>
              <a:endParaRPr sz="7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70" name="Google Shape;570;p25"/>
            <p:cNvSpPr txBox="1"/>
            <p:nvPr/>
          </p:nvSpPr>
          <p:spPr>
            <a:xfrm>
              <a:off x="7328815" y="3209726"/>
              <a:ext cx="18936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700"/>
                <a:buChar char="•"/>
              </a:pPr>
              <a:r>
                <a:rPr lang="en" sz="7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Set up planning process</a:t>
              </a:r>
              <a:endParaRPr sz="1100">
                <a:solidFill>
                  <a:schemeClr val="accent6"/>
                </a:solidFill>
              </a:endParaRPr>
            </a:p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700"/>
                <a:buChar char="•"/>
              </a:pPr>
              <a:r>
                <a:rPr lang="en" sz="7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New product creation</a:t>
              </a:r>
              <a:endParaRPr sz="7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71" name="Google Shape;571;p25"/>
            <p:cNvSpPr txBox="1"/>
            <p:nvPr/>
          </p:nvSpPr>
          <p:spPr>
            <a:xfrm>
              <a:off x="9427081" y="3209726"/>
              <a:ext cx="18936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Set change expectations</a:t>
              </a:r>
              <a:endParaRPr sz="1100">
                <a:solidFill>
                  <a:schemeClr val="accent6"/>
                </a:solidFill>
              </a:endParaRPr>
            </a:p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Regular meetings</a:t>
              </a:r>
              <a:endParaRPr sz="1100">
                <a:solidFill>
                  <a:schemeClr val="accent6"/>
                </a:solidFill>
              </a:endParaRPr>
            </a:p>
          </p:txBody>
        </p:sp>
      </p:grpSp>
      <p:grpSp>
        <p:nvGrpSpPr>
          <p:cNvPr id="572" name="Google Shape;572;p25"/>
          <p:cNvGrpSpPr/>
          <p:nvPr/>
        </p:nvGrpSpPr>
        <p:grpSpPr>
          <a:xfrm>
            <a:off x="751932" y="3118125"/>
            <a:ext cx="7314729" cy="330755"/>
            <a:chOff x="1134656" y="3773608"/>
            <a:chExt cx="9752971" cy="441006"/>
          </a:xfrm>
        </p:grpSpPr>
        <p:sp>
          <p:nvSpPr>
            <p:cNvPr id="573" name="Google Shape;573;p25"/>
            <p:cNvSpPr txBox="1"/>
            <p:nvPr/>
          </p:nvSpPr>
          <p:spPr>
            <a:xfrm>
              <a:off x="1134656" y="3858862"/>
              <a:ext cx="14223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Personal Goals</a:t>
              </a:r>
              <a:endParaRPr sz="1100">
                <a:solidFill>
                  <a:schemeClr val="accent6"/>
                </a:solidFill>
              </a:endParaRPr>
            </a:p>
          </p:txBody>
        </p:sp>
        <p:sp>
          <p:nvSpPr>
            <p:cNvPr id="574" name="Google Shape;574;p25"/>
            <p:cNvSpPr txBox="1"/>
            <p:nvPr/>
          </p:nvSpPr>
          <p:spPr>
            <a:xfrm>
              <a:off x="2991114" y="3773608"/>
              <a:ext cx="18270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700"/>
                <a:buChar char="•"/>
              </a:pPr>
              <a:r>
                <a:rPr lang="en" sz="7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Understanding organization structure</a:t>
              </a:r>
              <a:endParaRPr sz="1100">
                <a:solidFill>
                  <a:schemeClr val="accent6"/>
                </a:solidFill>
              </a:endParaRPr>
            </a:p>
          </p:txBody>
        </p:sp>
        <p:sp>
          <p:nvSpPr>
            <p:cNvPr id="575" name="Google Shape;575;p25"/>
            <p:cNvSpPr txBox="1"/>
            <p:nvPr/>
          </p:nvSpPr>
          <p:spPr>
            <a:xfrm>
              <a:off x="5089380" y="3773608"/>
              <a:ext cx="19770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700"/>
                <a:buChar char="•"/>
              </a:pPr>
              <a:r>
                <a:rPr lang="en" sz="7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Set change expectations</a:t>
              </a:r>
              <a:endParaRPr sz="1100">
                <a:solidFill>
                  <a:schemeClr val="accent6"/>
                </a:solidFill>
              </a:endParaRPr>
            </a:p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700"/>
                <a:buChar char="•"/>
              </a:pPr>
              <a:r>
                <a:rPr lang="en" sz="7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Regular meetings</a:t>
              </a:r>
              <a:endParaRPr sz="1100">
                <a:solidFill>
                  <a:schemeClr val="accent6"/>
                </a:solidFill>
              </a:endParaRPr>
            </a:p>
          </p:txBody>
        </p:sp>
        <p:sp>
          <p:nvSpPr>
            <p:cNvPr id="576" name="Google Shape;576;p25"/>
            <p:cNvSpPr txBox="1"/>
            <p:nvPr/>
          </p:nvSpPr>
          <p:spPr>
            <a:xfrm>
              <a:off x="7187646" y="3773608"/>
              <a:ext cx="18270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700"/>
                <a:buChar char="•"/>
              </a:pPr>
              <a:r>
                <a:rPr lang="en" sz="7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Regular feedback loop</a:t>
              </a:r>
              <a:endParaRPr sz="1100">
                <a:solidFill>
                  <a:schemeClr val="accent6"/>
                </a:solidFill>
              </a:endParaRPr>
            </a:p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700"/>
                <a:buChar char="•"/>
              </a:pPr>
              <a:r>
                <a:rPr lang="en" sz="7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Customer service</a:t>
              </a:r>
              <a:endParaRPr sz="1100">
                <a:solidFill>
                  <a:schemeClr val="accent6"/>
                </a:solidFill>
              </a:endParaRPr>
            </a:p>
          </p:txBody>
        </p:sp>
        <p:sp>
          <p:nvSpPr>
            <p:cNvPr id="577" name="Google Shape;577;p25"/>
            <p:cNvSpPr txBox="1"/>
            <p:nvPr/>
          </p:nvSpPr>
          <p:spPr>
            <a:xfrm>
              <a:off x="9285927" y="3773614"/>
              <a:ext cx="16017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Contribution to long-term success</a:t>
              </a:r>
              <a:endParaRPr sz="1100">
                <a:solidFill>
                  <a:schemeClr val="accent6"/>
                </a:solidFill>
              </a:endParaRPr>
            </a:p>
          </p:txBody>
        </p:sp>
      </p:grpSp>
      <p:grpSp>
        <p:nvGrpSpPr>
          <p:cNvPr id="578" name="Google Shape;578;p25"/>
          <p:cNvGrpSpPr/>
          <p:nvPr/>
        </p:nvGrpSpPr>
        <p:grpSpPr>
          <a:xfrm>
            <a:off x="751931" y="3796666"/>
            <a:ext cx="7425867" cy="330759"/>
            <a:chOff x="1275824" y="4761688"/>
            <a:chExt cx="9901156" cy="441011"/>
          </a:xfrm>
        </p:grpSpPr>
        <p:sp>
          <p:nvSpPr>
            <p:cNvPr id="579" name="Google Shape;579;p25"/>
            <p:cNvSpPr txBox="1"/>
            <p:nvPr/>
          </p:nvSpPr>
          <p:spPr>
            <a:xfrm>
              <a:off x="1275824" y="4846937"/>
              <a:ext cx="16956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Performance Goals</a:t>
              </a:r>
              <a:endParaRPr sz="1100">
                <a:solidFill>
                  <a:schemeClr val="accent6"/>
                </a:solidFill>
              </a:endParaRPr>
            </a:p>
          </p:txBody>
        </p:sp>
        <p:sp>
          <p:nvSpPr>
            <p:cNvPr id="580" name="Google Shape;580;p25"/>
            <p:cNvSpPr txBox="1"/>
            <p:nvPr/>
          </p:nvSpPr>
          <p:spPr>
            <a:xfrm>
              <a:off x="3132275" y="4761688"/>
              <a:ext cx="18888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Benchmark influencers</a:t>
              </a:r>
              <a:endParaRPr sz="1100">
                <a:solidFill>
                  <a:schemeClr val="accent6"/>
                </a:solidFill>
              </a:endParaRPr>
            </a:p>
            <a:p>
              <a:pPr indent="0" lvl="0" marL="342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accent6"/>
                </a:solidFill>
              </a:endParaRPr>
            </a:p>
          </p:txBody>
        </p:sp>
        <p:sp>
          <p:nvSpPr>
            <p:cNvPr id="581" name="Google Shape;581;p25"/>
            <p:cNvSpPr txBox="1"/>
            <p:nvPr/>
          </p:nvSpPr>
          <p:spPr>
            <a:xfrm>
              <a:off x="5230549" y="4761699"/>
              <a:ext cx="17925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700"/>
                <a:buChar char="•"/>
              </a:pPr>
              <a:r>
                <a:rPr lang="en" sz="7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Establish key metrics</a:t>
              </a:r>
              <a:endParaRPr sz="1100">
                <a:solidFill>
                  <a:schemeClr val="accent6"/>
                </a:solidFill>
              </a:endParaRPr>
            </a:p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700"/>
                <a:buChar char="•"/>
              </a:pPr>
              <a:r>
                <a:rPr lang="en" sz="7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Project management</a:t>
              </a:r>
              <a:endParaRPr sz="1100">
                <a:solidFill>
                  <a:schemeClr val="accent6"/>
                </a:solidFill>
              </a:endParaRPr>
            </a:p>
          </p:txBody>
        </p:sp>
        <p:sp>
          <p:nvSpPr>
            <p:cNvPr id="582" name="Google Shape;582;p25"/>
            <p:cNvSpPr txBox="1"/>
            <p:nvPr/>
          </p:nvSpPr>
          <p:spPr>
            <a:xfrm>
              <a:off x="7328815" y="4761699"/>
              <a:ext cx="17925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700"/>
                <a:buChar char="•"/>
              </a:pPr>
              <a:r>
                <a:rPr lang="en" sz="7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Demonstrate learning</a:t>
              </a:r>
              <a:endParaRPr sz="1100">
                <a:solidFill>
                  <a:schemeClr val="accent6"/>
                </a:solidFill>
              </a:endParaRPr>
            </a:p>
            <a:p>
              <a:pPr indent="-95250" lvl="0" marL="8890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700"/>
                <a:buChar char="•"/>
              </a:pPr>
              <a:r>
                <a:rPr lang="en" sz="7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Company visions</a:t>
              </a:r>
              <a:endParaRPr sz="1100">
                <a:solidFill>
                  <a:schemeClr val="accent6"/>
                </a:solidFill>
              </a:endParaRPr>
            </a:p>
          </p:txBody>
        </p:sp>
        <p:sp>
          <p:nvSpPr>
            <p:cNvPr id="583" name="Google Shape;583;p25"/>
            <p:cNvSpPr txBox="1"/>
            <p:nvPr/>
          </p:nvSpPr>
          <p:spPr>
            <a:xfrm>
              <a:off x="9427081" y="4761699"/>
              <a:ext cx="17499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Establish key metrics</a:t>
              </a:r>
              <a:endParaRPr sz="1100">
                <a:solidFill>
                  <a:schemeClr val="accent6"/>
                </a:solidFill>
              </a:endParaRPr>
            </a:p>
            <a:p>
              <a:pPr indent="-95250" lvl="0" marL="88900" marR="0" rtl="0" algn="l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700"/>
                <a:buFont typeface="Arial"/>
                <a:buChar char="•"/>
              </a:pPr>
              <a:r>
                <a:rPr lang="en" sz="7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Project management</a:t>
              </a:r>
              <a:endParaRPr sz="1100">
                <a:solidFill>
                  <a:schemeClr val="accent6"/>
                </a:solidFill>
              </a:endParaRPr>
            </a:p>
          </p:txBody>
        </p:sp>
      </p:grpSp>
      <p:sp>
        <p:nvSpPr>
          <p:cNvPr id="584" name="Google Shape;584;p25"/>
          <p:cNvSpPr/>
          <p:nvPr/>
        </p:nvSpPr>
        <p:spPr>
          <a:xfrm>
            <a:off x="3605538" y="1277728"/>
            <a:ext cx="1482709" cy="300180"/>
          </a:xfrm>
          <a:custGeom>
            <a:rect b="b" l="l" r="r" t="t"/>
            <a:pathLst>
              <a:path extrusionOk="0" h="314325" w="1552575">
                <a:moveTo>
                  <a:pt x="1541405" y="131731"/>
                </a:moveTo>
                <a:lnTo>
                  <a:pt x="1387291" y="286"/>
                </a:lnTo>
                <a:lnTo>
                  <a:pt x="1387291" y="0"/>
                </a:lnTo>
                <a:lnTo>
                  <a:pt x="32169" y="0"/>
                </a:lnTo>
                <a:cubicBezTo>
                  <a:pt x="20644" y="0"/>
                  <a:pt x="10357" y="5524"/>
                  <a:pt x="4070" y="14192"/>
                </a:cubicBezTo>
                <a:cubicBezTo>
                  <a:pt x="-2597" y="23241"/>
                  <a:pt x="-597" y="36100"/>
                  <a:pt x="7976" y="43434"/>
                </a:cubicBezTo>
                <a:lnTo>
                  <a:pt x="111608" y="131731"/>
                </a:lnTo>
                <a:cubicBezTo>
                  <a:pt x="120085" y="138874"/>
                  <a:pt x="124085" y="149066"/>
                  <a:pt x="123800" y="159068"/>
                </a:cubicBezTo>
                <a:cubicBezTo>
                  <a:pt x="124085" y="169164"/>
                  <a:pt x="119990" y="179261"/>
                  <a:pt x="111608" y="186404"/>
                </a:cubicBezTo>
                <a:lnTo>
                  <a:pt x="7880" y="274796"/>
                </a:lnTo>
                <a:cubicBezTo>
                  <a:pt x="-692" y="282131"/>
                  <a:pt x="-2692" y="294989"/>
                  <a:pt x="3975" y="304038"/>
                </a:cubicBezTo>
                <a:cubicBezTo>
                  <a:pt x="10357" y="312611"/>
                  <a:pt x="20549" y="318230"/>
                  <a:pt x="32074" y="318230"/>
                </a:cubicBezTo>
                <a:lnTo>
                  <a:pt x="1387196" y="318230"/>
                </a:lnTo>
                <a:lnTo>
                  <a:pt x="1387196" y="317945"/>
                </a:lnTo>
                <a:lnTo>
                  <a:pt x="1541310" y="186499"/>
                </a:lnTo>
                <a:cubicBezTo>
                  <a:pt x="1549787" y="179356"/>
                  <a:pt x="1553788" y="169164"/>
                  <a:pt x="1553502" y="159163"/>
                </a:cubicBezTo>
                <a:cubicBezTo>
                  <a:pt x="1553883" y="148971"/>
                  <a:pt x="1549883" y="138874"/>
                  <a:pt x="1541405" y="13173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79400" rotWithShape="0" dir="5466904" dist="112866">
              <a:srgbClr val="BFBFBF">
                <a:alpha val="25880"/>
              </a:srgbClr>
            </a:outerShdw>
          </a:effectLst>
        </p:spPr>
        <p:txBody>
          <a:bodyPr anchorCtr="0" anchor="ctr" bIns="6850" lIns="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1ST MONTH</a:t>
            </a:r>
            <a:endParaRPr sz="1100"/>
          </a:p>
        </p:txBody>
      </p:sp>
      <p:sp>
        <p:nvSpPr>
          <p:cNvPr id="585" name="Google Shape;585;p25"/>
          <p:cNvSpPr/>
          <p:nvPr/>
        </p:nvSpPr>
        <p:spPr>
          <a:xfrm>
            <a:off x="2031833" y="1277729"/>
            <a:ext cx="1482709" cy="300180"/>
          </a:xfrm>
          <a:custGeom>
            <a:rect b="b" l="l" r="r" t="t"/>
            <a:pathLst>
              <a:path extrusionOk="0" h="314325" w="1552575">
                <a:moveTo>
                  <a:pt x="1544193" y="131731"/>
                </a:moveTo>
                <a:cubicBezTo>
                  <a:pt x="1560576" y="145637"/>
                  <a:pt x="1560576" y="170879"/>
                  <a:pt x="1544193" y="184785"/>
                </a:cubicBezTo>
                <a:lnTo>
                  <a:pt x="1390079" y="316230"/>
                </a:lnTo>
                <a:lnTo>
                  <a:pt x="1390079" y="318135"/>
                </a:lnTo>
                <a:lnTo>
                  <a:pt x="34957" y="318135"/>
                </a:lnTo>
                <a:cubicBezTo>
                  <a:pt x="15621" y="318230"/>
                  <a:pt x="0" y="302609"/>
                  <a:pt x="0" y="283274"/>
                </a:cubicBezTo>
                <a:lnTo>
                  <a:pt x="0" y="34957"/>
                </a:lnTo>
                <a:cubicBezTo>
                  <a:pt x="0" y="15621"/>
                  <a:pt x="15621" y="0"/>
                  <a:pt x="34957" y="0"/>
                </a:cubicBezTo>
                <a:lnTo>
                  <a:pt x="1390079" y="0"/>
                </a:lnTo>
                <a:lnTo>
                  <a:pt x="1390079" y="286"/>
                </a:lnTo>
                <a:lnTo>
                  <a:pt x="1544193" y="131731"/>
                </a:lnTo>
                <a:lnTo>
                  <a:pt x="1544193" y="131731"/>
                </a:lnTo>
                <a:lnTo>
                  <a:pt x="1544193" y="13173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79400" rotWithShape="0" dir="5466904" dist="112866">
              <a:srgbClr val="BFBFBF">
                <a:alpha val="25880"/>
              </a:srgbClr>
            </a:outerShdw>
          </a:effectLst>
        </p:spPr>
        <p:txBody>
          <a:bodyPr anchorCtr="0" anchor="ctr" bIns="6850" lIns="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PRE-ENTRY</a:t>
            </a:r>
            <a:endParaRPr sz="1100"/>
          </a:p>
        </p:txBody>
      </p:sp>
      <p:sp>
        <p:nvSpPr>
          <p:cNvPr id="586" name="Google Shape;586;p25"/>
          <p:cNvSpPr/>
          <p:nvPr/>
        </p:nvSpPr>
        <p:spPr>
          <a:xfrm>
            <a:off x="5179243" y="1277728"/>
            <a:ext cx="1482709" cy="300180"/>
          </a:xfrm>
          <a:custGeom>
            <a:rect b="b" l="l" r="r" t="t"/>
            <a:pathLst>
              <a:path extrusionOk="0" h="314325" w="1552575">
                <a:moveTo>
                  <a:pt x="1541405" y="131731"/>
                </a:moveTo>
                <a:lnTo>
                  <a:pt x="1387291" y="286"/>
                </a:lnTo>
                <a:lnTo>
                  <a:pt x="1387291" y="0"/>
                </a:lnTo>
                <a:lnTo>
                  <a:pt x="32169" y="0"/>
                </a:lnTo>
                <a:cubicBezTo>
                  <a:pt x="20644" y="0"/>
                  <a:pt x="10357" y="5524"/>
                  <a:pt x="4070" y="14192"/>
                </a:cubicBezTo>
                <a:cubicBezTo>
                  <a:pt x="-2597" y="23241"/>
                  <a:pt x="-597" y="36100"/>
                  <a:pt x="7976" y="43434"/>
                </a:cubicBezTo>
                <a:lnTo>
                  <a:pt x="111608" y="131731"/>
                </a:lnTo>
                <a:cubicBezTo>
                  <a:pt x="120085" y="138874"/>
                  <a:pt x="124085" y="149066"/>
                  <a:pt x="123800" y="159068"/>
                </a:cubicBezTo>
                <a:cubicBezTo>
                  <a:pt x="124085" y="169164"/>
                  <a:pt x="119990" y="179261"/>
                  <a:pt x="111608" y="186404"/>
                </a:cubicBezTo>
                <a:lnTo>
                  <a:pt x="7880" y="274796"/>
                </a:lnTo>
                <a:cubicBezTo>
                  <a:pt x="-692" y="282131"/>
                  <a:pt x="-2692" y="294989"/>
                  <a:pt x="3975" y="304038"/>
                </a:cubicBezTo>
                <a:cubicBezTo>
                  <a:pt x="10357" y="312611"/>
                  <a:pt x="20549" y="318230"/>
                  <a:pt x="32074" y="318230"/>
                </a:cubicBezTo>
                <a:lnTo>
                  <a:pt x="1387196" y="318230"/>
                </a:lnTo>
                <a:lnTo>
                  <a:pt x="1387196" y="317945"/>
                </a:lnTo>
                <a:lnTo>
                  <a:pt x="1541310" y="186499"/>
                </a:lnTo>
                <a:cubicBezTo>
                  <a:pt x="1549787" y="179356"/>
                  <a:pt x="1553788" y="169164"/>
                  <a:pt x="1553502" y="159163"/>
                </a:cubicBezTo>
                <a:cubicBezTo>
                  <a:pt x="1553883" y="148971"/>
                  <a:pt x="1549883" y="138874"/>
                  <a:pt x="1541405" y="13173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79400" rotWithShape="0" dir="5466904" dist="112866">
              <a:srgbClr val="BFBFBF">
                <a:alpha val="25880"/>
              </a:srgbClr>
            </a:outerShdw>
          </a:effectLst>
        </p:spPr>
        <p:txBody>
          <a:bodyPr anchorCtr="0" anchor="ctr" bIns="6850" lIns="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2ND MONTH</a:t>
            </a:r>
            <a:endParaRPr sz="1100"/>
          </a:p>
        </p:txBody>
      </p:sp>
      <p:sp>
        <p:nvSpPr>
          <p:cNvPr id="587" name="Google Shape;587;p25"/>
          <p:cNvSpPr/>
          <p:nvPr/>
        </p:nvSpPr>
        <p:spPr>
          <a:xfrm>
            <a:off x="6752947" y="1277728"/>
            <a:ext cx="1482709" cy="300180"/>
          </a:xfrm>
          <a:custGeom>
            <a:rect b="b" l="l" r="r" t="t"/>
            <a:pathLst>
              <a:path extrusionOk="0" h="314325" w="1552575">
                <a:moveTo>
                  <a:pt x="1541405" y="131731"/>
                </a:moveTo>
                <a:lnTo>
                  <a:pt x="1387291" y="286"/>
                </a:lnTo>
                <a:lnTo>
                  <a:pt x="1387291" y="0"/>
                </a:lnTo>
                <a:lnTo>
                  <a:pt x="32169" y="0"/>
                </a:lnTo>
                <a:cubicBezTo>
                  <a:pt x="20644" y="0"/>
                  <a:pt x="10357" y="5524"/>
                  <a:pt x="4070" y="14192"/>
                </a:cubicBezTo>
                <a:cubicBezTo>
                  <a:pt x="-2597" y="23241"/>
                  <a:pt x="-597" y="36100"/>
                  <a:pt x="7976" y="43434"/>
                </a:cubicBezTo>
                <a:lnTo>
                  <a:pt x="111608" y="131731"/>
                </a:lnTo>
                <a:cubicBezTo>
                  <a:pt x="120085" y="138874"/>
                  <a:pt x="124085" y="149066"/>
                  <a:pt x="123800" y="159068"/>
                </a:cubicBezTo>
                <a:cubicBezTo>
                  <a:pt x="124085" y="169164"/>
                  <a:pt x="119990" y="179261"/>
                  <a:pt x="111608" y="186404"/>
                </a:cubicBezTo>
                <a:lnTo>
                  <a:pt x="7880" y="274796"/>
                </a:lnTo>
                <a:cubicBezTo>
                  <a:pt x="-692" y="282131"/>
                  <a:pt x="-2692" y="294989"/>
                  <a:pt x="3975" y="304038"/>
                </a:cubicBezTo>
                <a:cubicBezTo>
                  <a:pt x="10357" y="312611"/>
                  <a:pt x="20549" y="318230"/>
                  <a:pt x="32074" y="318230"/>
                </a:cubicBezTo>
                <a:lnTo>
                  <a:pt x="1387196" y="318230"/>
                </a:lnTo>
                <a:lnTo>
                  <a:pt x="1387196" y="317945"/>
                </a:lnTo>
                <a:lnTo>
                  <a:pt x="1541310" y="186499"/>
                </a:lnTo>
                <a:cubicBezTo>
                  <a:pt x="1549787" y="179356"/>
                  <a:pt x="1553788" y="169164"/>
                  <a:pt x="1553502" y="159163"/>
                </a:cubicBezTo>
                <a:cubicBezTo>
                  <a:pt x="1553883" y="148971"/>
                  <a:pt x="1549883" y="138874"/>
                  <a:pt x="1541405" y="13173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outerShdw blurRad="279400" rotWithShape="0" dir="5466904" dist="112866">
              <a:srgbClr val="BFBFBF">
                <a:alpha val="25880"/>
              </a:srgbClr>
            </a:outerShdw>
          </a:effectLst>
        </p:spPr>
        <p:txBody>
          <a:bodyPr anchorCtr="0" anchor="ctr" bIns="6850" lIns="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3RD MONTH</a:t>
            </a:r>
            <a:endParaRPr sz="1100"/>
          </a:p>
        </p:txBody>
      </p:sp>
      <p:sp>
        <p:nvSpPr>
          <p:cNvPr id="588" name="Google Shape;588;p25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30-60-90 Day Plan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4" name="Google Shape;594;p26"/>
          <p:cNvCxnSpPr/>
          <p:nvPr/>
        </p:nvCxnSpPr>
        <p:spPr>
          <a:xfrm>
            <a:off x="-846" y="3699084"/>
            <a:ext cx="9144000" cy="0"/>
          </a:xfrm>
          <a:prstGeom prst="straightConnector1">
            <a:avLst/>
          </a:prstGeom>
          <a:noFill/>
          <a:ln cap="rnd" cmpd="sng" w="381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5" name="Google Shape;595;p26"/>
          <p:cNvCxnSpPr>
            <a:endCxn id="596" idx="0"/>
          </p:cNvCxnSpPr>
          <p:nvPr/>
        </p:nvCxnSpPr>
        <p:spPr>
          <a:xfrm>
            <a:off x="922603" y="1358165"/>
            <a:ext cx="0" cy="2229000"/>
          </a:xfrm>
          <a:prstGeom prst="straightConnector1">
            <a:avLst/>
          </a:prstGeom>
          <a:solidFill>
            <a:srgbClr val="EDF0F3"/>
          </a:solidFill>
          <a:ln cap="rnd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7" name="Google Shape;597;p26"/>
          <p:cNvSpPr/>
          <p:nvPr/>
        </p:nvSpPr>
        <p:spPr>
          <a:xfrm>
            <a:off x="902741" y="1178008"/>
            <a:ext cx="1547765" cy="360426"/>
          </a:xfrm>
          <a:custGeom>
            <a:rect b="b" l="l" r="r" t="t"/>
            <a:pathLst>
              <a:path extrusionOk="0" h="409575" w="1971675">
                <a:moveTo>
                  <a:pt x="1960245" y="169545"/>
                </a:moveTo>
                <a:cubicBezTo>
                  <a:pt x="1981295" y="187452"/>
                  <a:pt x="1981295" y="219932"/>
                  <a:pt x="1960245" y="237839"/>
                </a:cubicBezTo>
                <a:lnTo>
                  <a:pt x="1762125" y="407099"/>
                </a:lnTo>
                <a:lnTo>
                  <a:pt x="1762125" y="409575"/>
                </a:lnTo>
                <a:lnTo>
                  <a:pt x="44958" y="409575"/>
                </a:lnTo>
                <a:cubicBezTo>
                  <a:pt x="20098" y="409575"/>
                  <a:pt x="0" y="389477"/>
                  <a:pt x="0" y="364617"/>
                </a:cubicBezTo>
                <a:lnTo>
                  <a:pt x="0" y="44958"/>
                </a:lnTo>
                <a:cubicBezTo>
                  <a:pt x="0" y="20098"/>
                  <a:pt x="20098" y="0"/>
                  <a:pt x="44958" y="0"/>
                </a:cubicBezTo>
                <a:lnTo>
                  <a:pt x="1762125" y="0"/>
                </a:lnTo>
                <a:lnTo>
                  <a:pt x="1762125" y="381"/>
                </a:lnTo>
                <a:lnTo>
                  <a:pt x="1960245" y="16954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79400" rotWithShape="0" dir="5466904" dist="112866">
              <a:srgbClr val="BFBFBF">
                <a:alpha val="25880"/>
              </a:srgbClr>
            </a:outerShdw>
          </a:effectLst>
        </p:spPr>
        <p:txBody>
          <a:bodyPr anchorCtr="0" anchor="ctr" bIns="6850" lIns="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LEARNING GOALS</a:t>
            </a:r>
            <a:endParaRPr sz="1100"/>
          </a:p>
        </p:txBody>
      </p:sp>
      <p:sp>
        <p:nvSpPr>
          <p:cNvPr id="598" name="Google Shape;598;p26"/>
          <p:cNvSpPr/>
          <p:nvPr/>
        </p:nvSpPr>
        <p:spPr>
          <a:xfrm>
            <a:off x="882824" y="1880904"/>
            <a:ext cx="69600" cy="68700"/>
          </a:xfrm>
          <a:prstGeom prst="ellipse">
            <a:avLst/>
          </a:prstGeom>
          <a:solidFill>
            <a:schemeClr val="accent6"/>
          </a:solidFill>
          <a:ln cap="flat" cmpd="sng" w="79375">
            <a:solidFill>
              <a:schemeClr val="accent6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9" name="Google Shape;599;p26"/>
          <p:cNvSpPr txBox="1"/>
          <p:nvPr/>
        </p:nvSpPr>
        <p:spPr>
          <a:xfrm>
            <a:off x="1057720" y="1790394"/>
            <a:ext cx="11352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Onboarding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Presentation Etiquette</a:t>
            </a:r>
            <a:endParaRPr sz="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0" name="Google Shape;600;p26"/>
          <p:cNvSpPr/>
          <p:nvPr/>
        </p:nvSpPr>
        <p:spPr>
          <a:xfrm>
            <a:off x="882824" y="2406591"/>
            <a:ext cx="69600" cy="68700"/>
          </a:xfrm>
          <a:prstGeom prst="ellipse">
            <a:avLst/>
          </a:prstGeom>
          <a:solidFill>
            <a:schemeClr val="accent6"/>
          </a:solidFill>
          <a:ln cap="flat" cmpd="sng" w="79375">
            <a:solidFill>
              <a:schemeClr val="accent6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1" name="Google Shape;601;p26"/>
          <p:cNvSpPr txBox="1"/>
          <p:nvPr/>
        </p:nvSpPr>
        <p:spPr>
          <a:xfrm>
            <a:off x="1057726" y="2316075"/>
            <a:ext cx="12855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Learning the company’s mission, vision and goals</a:t>
            </a:r>
            <a:endParaRPr sz="1100"/>
          </a:p>
        </p:txBody>
      </p:sp>
      <p:sp>
        <p:nvSpPr>
          <p:cNvPr id="602" name="Google Shape;602;p26"/>
          <p:cNvSpPr/>
          <p:nvPr/>
        </p:nvSpPr>
        <p:spPr>
          <a:xfrm>
            <a:off x="882824" y="2932279"/>
            <a:ext cx="69600" cy="68700"/>
          </a:xfrm>
          <a:prstGeom prst="ellipse">
            <a:avLst/>
          </a:prstGeom>
          <a:solidFill>
            <a:schemeClr val="accent6"/>
          </a:solidFill>
          <a:ln cap="flat" cmpd="sng" w="79375">
            <a:solidFill>
              <a:schemeClr val="accent6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3" name="Google Shape;603;p26"/>
          <p:cNvSpPr txBox="1"/>
          <p:nvPr/>
        </p:nvSpPr>
        <p:spPr>
          <a:xfrm>
            <a:off x="1057721" y="2841769"/>
            <a:ext cx="11481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Understanding organization structure</a:t>
            </a:r>
            <a:endParaRPr sz="1100"/>
          </a:p>
        </p:txBody>
      </p:sp>
      <p:cxnSp>
        <p:nvCxnSpPr>
          <p:cNvPr id="604" name="Google Shape;604;p26"/>
          <p:cNvCxnSpPr>
            <a:endCxn id="605" idx="0"/>
          </p:cNvCxnSpPr>
          <p:nvPr/>
        </p:nvCxnSpPr>
        <p:spPr>
          <a:xfrm>
            <a:off x="6896694" y="1358165"/>
            <a:ext cx="0" cy="2229000"/>
          </a:xfrm>
          <a:prstGeom prst="straightConnector1">
            <a:avLst/>
          </a:prstGeom>
          <a:solidFill>
            <a:srgbClr val="EDF0F3"/>
          </a:solidFill>
          <a:ln cap="rnd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6" name="Google Shape;606;p26"/>
          <p:cNvSpPr/>
          <p:nvPr/>
        </p:nvSpPr>
        <p:spPr>
          <a:xfrm>
            <a:off x="6868040" y="1178008"/>
            <a:ext cx="1547765" cy="360426"/>
          </a:xfrm>
          <a:custGeom>
            <a:rect b="b" l="l" r="r" t="t"/>
            <a:pathLst>
              <a:path extrusionOk="0" h="409575" w="1971675">
                <a:moveTo>
                  <a:pt x="1960245" y="169545"/>
                </a:moveTo>
                <a:cubicBezTo>
                  <a:pt x="1981295" y="187452"/>
                  <a:pt x="1981295" y="219932"/>
                  <a:pt x="1960245" y="237839"/>
                </a:cubicBezTo>
                <a:lnTo>
                  <a:pt x="1762125" y="407099"/>
                </a:lnTo>
                <a:lnTo>
                  <a:pt x="1762125" y="409575"/>
                </a:lnTo>
                <a:lnTo>
                  <a:pt x="44958" y="409575"/>
                </a:lnTo>
                <a:cubicBezTo>
                  <a:pt x="20098" y="409575"/>
                  <a:pt x="0" y="389477"/>
                  <a:pt x="0" y="364617"/>
                </a:cubicBezTo>
                <a:lnTo>
                  <a:pt x="0" y="44958"/>
                </a:lnTo>
                <a:cubicBezTo>
                  <a:pt x="0" y="20098"/>
                  <a:pt x="20098" y="0"/>
                  <a:pt x="44958" y="0"/>
                </a:cubicBezTo>
                <a:lnTo>
                  <a:pt x="1762125" y="0"/>
                </a:lnTo>
                <a:lnTo>
                  <a:pt x="1762125" y="381"/>
                </a:lnTo>
                <a:lnTo>
                  <a:pt x="1960245" y="16954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outerShdw blurRad="279400" rotWithShape="0" dir="5466904" dist="112866">
              <a:srgbClr val="BFBFBF">
                <a:alpha val="25880"/>
              </a:srgbClr>
            </a:outerShdw>
          </a:effectLst>
        </p:spPr>
        <p:txBody>
          <a:bodyPr anchorCtr="0" anchor="ctr" bIns="6850" lIns="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PERFORMANCE GOALS</a:t>
            </a:r>
            <a:endParaRPr sz="1100"/>
          </a:p>
        </p:txBody>
      </p:sp>
      <p:sp>
        <p:nvSpPr>
          <p:cNvPr id="607" name="Google Shape;607;p26"/>
          <p:cNvSpPr/>
          <p:nvPr/>
        </p:nvSpPr>
        <p:spPr>
          <a:xfrm>
            <a:off x="6856915" y="1880904"/>
            <a:ext cx="69600" cy="68700"/>
          </a:xfrm>
          <a:prstGeom prst="ellipse">
            <a:avLst/>
          </a:prstGeom>
          <a:solidFill>
            <a:srgbClr val="D9D9D9"/>
          </a:solidFill>
          <a:ln cap="flat" cmpd="sng" w="79375">
            <a:solidFill>
              <a:srgbClr val="D9D9D9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8" name="Google Shape;608;p26"/>
          <p:cNvSpPr txBox="1"/>
          <p:nvPr/>
        </p:nvSpPr>
        <p:spPr>
          <a:xfrm>
            <a:off x="7031811" y="1790394"/>
            <a:ext cx="13299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Benchmark influencers</a:t>
            </a:r>
            <a:endParaRPr sz="1100"/>
          </a:p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External influences (clients)</a:t>
            </a:r>
            <a:endParaRPr sz="1100"/>
          </a:p>
        </p:txBody>
      </p:sp>
      <p:sp>
        <p:nvSpPr>
          <p:cNvPr id="609" name="Google Shape;609;p26"/>
          <p:cNvSpPr/>
          <p:nvPr/>
        </p:nvSpPr>
        <p:spPr>
          <a:xfrm>
            <a:off x="6856915" y="2406591"/>
            <a:ext cx="69600" cy="68700"/>
          </a:xfrm>
          <a:prstGeom prst="ellipse">
            <a:avLst/>
          </a:prstGeom>
          <a:solidFill>
            <a:srgbClr val="D9D9D9"/>
          </a:solidFill>
          <a:ln cap="flat" cmpd="sng" w="79375">
            <a:solidFill>
              <a:srgbClr val="D9D9D9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0" name="Google Shape;610;p26"/>
          <p:cNvSpPr txBox="1"/>
          <p:nvPr/>
        </p:nvSpPr>
        <p:spPr>
          <a:xfrm>
            <a:off x="7031811" y="2316081"/>
            <a:ext cx="10644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Establish key metrics</a:t>
            </a:r>
            <a:endParaRPr sz="1100"/>
          </a:p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Project management</a:t>
            </a:r>
            <a:endParaRPr sz="1100"/>
          </a:p>
        </p:txBody>
      </p:sp>
      <p:sp>
        <p:nvSpPr>
          <p:cNvPr id="611" name="Google Shape;611;p26"/>
          <p:cNvSpPr/>
          <p:nvPr/>
        </p:nvSpPr>
        <p:spPr>
          <a:xfrm>
            <a:off x="6856915" y="2932279"/>
            <a:ext cx="69600" cy="68700"/>
          </a:xfrm>
          <a:prstGeom prst="ellipse">
            <a:avLst/>
          </a:prstGeom>
          <a:solidFill>
            <a:srgbClr val="D9D9D9"/>
          </a:solidFill>
          <a:ln cap="flat" cmpd="sng" w="79375">
            <a:solidFill>
              <a:srgbClr val="D9D9D9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2" name="Google Shape;612;p26"/>
          <p:cNvSpPr txBox="1"/>
          <p:nvPr/>
        </p:nvSpPr>
        <p:spPr>
          <a:xfrm>
            <a:off x="7031812" y="2841769"/>
            <a:ext cx="11481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Creating new strategy</a:t>
            </a:r>
            <a:endParaRPr sz="1100"/>
          </a:p>
        </p:txBody>
      </p:sp>
      <p:cxnSp>
        <p:nvCxnSpPr>
          <p:cNvPr id="613" name="Google Shape;613;p26"/>
          <p:cNvCxnSpPr>
            <a:endCxn id="614" idx="0"/>
          </p:cNvCxnSpPr>
          <p:nvPr/>
        </p:nvCxnSpPr>
        <p:spPr>
          <a:xfrm>
            <a:off x="4905331" y="1358165"/>
            <a:ext cx="0" cy="2229000"/>
          </a:xfrm>
          <a:prstGeom prst="straightConnector1">
            <a:avLst/>
          </a:prstGeom>
          <a:solidFill>
            <a:srgbClr val="EDF0F3"/>
          </a:solidFill>
          <a:ln cap="rnd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5" name="Google Shape;615;p26"/>
          <p:cNvSpPr/>
          <p:nvPr/>
        </p:nvSpPr>
        <p:spPr>
          <a:xfrm>
            <a:off x="4885469" y="1178008"/>
            <a:ext cx="1547765" cy="360426"/>
          </a:xfrm>
          <a:custGeom>
            <a:rect b="b" l="l" r="r" t="t"/>
            <a:pathLst>
              <a:path extrusionOk="0" h="409575" w="1971675">
                <a:moveTo>
                  <a:pt x="1960245" y="169545"/>
                </a:moveTo>
                <a:cubicBezTo>
                  <a:pt x="1981295" y="187452"/>
                  <a:pt x="1981295" y="219932"/>
                  <a:pt x="1960245" y="237839"/>
                </a:cubicBezTo>
                <a:lnTo>
                  <a:pt x="1762125" y="407099"/>
                </a:lnTo>
                <a:lnTo>
                  <a:pt x="1762125" y="409575"/>
                </a:lnTo>
                <a:lnTo>
                  <a:pt x="44958" y="409575"/>
                </a:lnTo>
                <a:cubicBezTo>
                  <a:pt x="20098" y="409575"/>
                  <a:pt x="0" y="389477"/>
                  <a:pt x="0" y="364617"/>
                </a:cubicBezTo>
                <a:lnTo>
                  <a:pt x="0" y="44958"/>
                </a:lnTo>
                <a:cubicBezTo>
                  <a:pt x="0" y="20098"/>
                  <a:pt x="20098" y="0"/>
                  <a:pt x="44958" y="0"/>
                </a:cubicBezTo>
                <a:lnTo>
                  <a:pt x="1762125" y="0"/>
                </a:lnTo>
                <a:lnTo>
                  <a:pt x="1762125" y="381"/>
                </a:lnTo>
                <a:lnTo>
                  <a:pt x="1960245" y="16954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279400" rotWithShape="0" dir="5466904" dist="112866">
              <a:srgbClr val="BFBFBF">
                <a:alpha val="25880"/>
              </a:srgbClr>
            </a:outerShdw>
          </a:effectLst>
        </p:spPr>
        <p:txBody>
          <a:bodyPr anchorCtr="0" anchor="ctr" bIns="6850" lIns="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PERSONAL GOALS</a:t>
            </a:r>
            <a:endParaRPr sz="1100"/>
          </a:p>
        </p:txBody>
      </p:sp>
      <p:sp>
        <p:nvSpPr>
          <p:cNvPr id="616" name="Google Shape;616;p26"/>
          <p:cNvSpPr/>
          <p:nvPr/>
        </p:nvSpPr>
        <p:spPr>
          <a:xfrm>
            <a:off x="4865552" y="1880904"/>
            <a:ext cx="69600" cy="68700"/>
          </a:xfrm>
          <a:prstGeom prst="ellipse">
            <a:avLst/>
          </a:prstGeom>
          <a:solidFill>
            <a:srgbClr val="B7B7B7"/>
          </a:solidFill>
          <a:ln cap="flat" cmpd="sng" w="79375">
            <a:solidFill>
              <a:srgbClr val="B7B7B7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7" name="Google Shape;617;p26"/>
          <p:cNvSpPr txBox="1"/>
          <p:nvPr/>
        </p:nvSpPr>
        <p:spPr>
          <a:xfrm>
            <a:off x="5040448" y="1790394"/>
            <a:ext cx="11100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Organization structure</a:t>
            </a:r>
            <a:endParaRPr sz="1100"/>
          </a:p>
        </p:txBody>
      </p:sp>
      <p:sp>
        <p:nvSpPr>
          <p:cNvPr id="618" name="Google Shape;618;p26"/>
          <p:cNvSpPr/>
          <p:nvPr/>
        </p:nvSpPr>
        <p:spPr>
          <a:xfrm>
            <a:off x="4865552" y="2406591"/>
            <a:ext cx="69600" cy="68700"/>
          </a:xfrm>
          <a:prstGeom prst="ellipse">
            <a:avLst/>
          </a:prstGeom>
          <a:solidFill>
            <a:srgbClr val="B7B7B7"/>
          </a:solidFill>
          <a:ln cap="flat" cmpd="sng" w="79375">
            <a:solidFill>
              <a:srgbClr val="B7B7B7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9" name="Google Shape;619;p26"/>
          <p:cNvSpPr txBox="1"/>
          <p:nvPr/>
        </p:nvSpPr>
        <p:spPr>
          <a:xfrm>
            <a:off x="5040448" y="2316081"/>
            <a:ext cx="12156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Regular meetings</a:t>
            </a:r>
            <a:endParaRPr sz="1100"/>
          </a:p>
        </p:txBody>
      </p:sp>
      <p:sp>
        <p:nvSpPr>
          <p:cNvPr id="620" name="Google Shape;620;p26"/>
          <p:cNvSpPr/>
          <p:nvPr/>
        </p:nvSpPr>
        <p:spPr>
          <a:xfrm>
            <a:off x="4865552" y="2932279"/>
            <a:ext cx="69600" cy="68700"/>
          </a:xfrm>
          <a:prstGeom prst="ellipse">
            <a:avLst/>
          </a:prstGeom>
          <a:solidFill>
            <a:srgbClr val="B7B7B7"/>
          </a:solidFill>
          <a:ln cap="flat" cmpd="sng" w="79375">
            <a:solidFill>
              <a:srgbClr val="B7B7B7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1" name="Google Shape;621;p26"/>
          <p:cNvSpPr txBox="1"/>
          <p:nvPr/>
        </p:nvSpPr>
        <p:spPr>
          <a:xfrm>
            <a:off x="5040448" y="2841769"/>
            <a:ext cx="11481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Regular feedback loop</a:t>
            </a:r>
            <a:endParaRPr sz="1100"/>
          </a:p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Customer service</a:t>
            </a:r>
            <a:endParaRPr sz="1100"/>
          </a:p>
        </p:txBody>
      </p:sp>
      <p:cxnSp>
        <p:nvCxnSpPr>
          <p:cNvPr id="622" name="Google Shape;622;p26"/>
          <p:cNvCxnSpPr/>
          <p:nvPr/>
        </p:nvCxnSpPr>
        <p:spPr>
          <a:xfrm>
            <a:off x="2917064" y="1358085"/>
            <a:ext cx="0" cy="2229000"/>
          </a:xfrm>
          <a:prstGeom prst="straightConnector1">
            <a:avLst/>
          </a:prstGeom>
          <a:solidFill>
            <a:srgbClr val="EDF0F3"/>
          </a:solidFill>
          <a:ln cap="rnd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3" name="Google Shape;623;p26"/>
          <p:cNvSpPr/>
          <p:nvPr/>
        </p:nvSpPr>
        <p:spPr>
          <a:xfrm>
            <a:off x="2888902" y="1178008"/>
            <a:ext cx="1547765" cy="360426"/>
          </a:xfrm>
          <a:custGeom>
            <a:rect b="b" l="l" r="r" t="t"/>
            <a:pathLst>
              <a:path extrusionOk="0" h="409575" w="1971675">
                <a:moveTo>
                  <a:pt x="1960245" y="169545"/>
                </a:moveTo>
                <a:cubicBezTo>
                  <a:pt x="1981295" y="187452"/>
                  <a:pt x="1981295" y="219932"/>
                  <a:pt x="1960245" y="237839"/>
                </a:cubicBezTo>
                <a:lnTo>
                  <a:pt x="1762125" y="407099"/>
                </a:lnTo>
                <a:lnTo>
                  <a:pt x="1762125" y="409575"/>
                </a:lnTo>
                <a:lnTo>
                  <a:pt x="44958" y="409575"/>
                </a:lnTo>
                <a:cubicBezTo>
                  <a:pt x="20098" y="409575"/>
                  <a:pt x="0" y="389477"/>
                  <a:pt x="0" y="364617"/>
                </a:cubicBezTo>
                <a:lnTo>
                  <a:pt x="0" y="44958"/>
                </a:lnTo>
                <a:cubicBezTo>
                  <a:pt x="0" y="20098"/>
                  <a:pt x="20098" y="0"/>
                  <a:pt x="44958" y="0"/>
                </a:cubicBezTo>
                <a:lnTo>
                  <a:pt x="1762125" y="0"/>
                </a:lnTo>
                <a:lnTo>
                  <a:pt x="1762125" y="381"/>
                </a:lnTo>
                <a:lnTo>
                  <a:pt x="1960245" y="1695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79400" rotWithShape="0" dir="5466904" dist="112866">
              <a:srgbClr val="BFBFBF">
                <a:alpha val="25880"/>
              </a:srgbClr>
            </a:outerShdw>
          </a:effectLst>
        </p:spPr>
        <p:txBody>
          <a:bodyPr anchorCtr="0" anchor="ctr" bIns="6850" lIns="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EXECUTION GOALS</a:t>
            </a:r>
            <a:endParaRPr sz="1100"/>
          </a:p>
        </p:txBody>
      </p:sp>
      <p:sp>
        <p:nvSpPr>
          <p:cNvPr id="624" name="Google Shape;624;p26"/>
          <p:cNvSpPr/>
          <p:nvPr/>
        </p:nvSpPr>
        <p:spPr>
          <a:xfrm>
            <a:off x="2874188" y="1880904"/>
            <a:ext cx="69600" cy="68700"/>
          </a:xfrm>
          <a:prstGeom prst="ellipse">
            <a:avLst/>
          </a:prstGeom>
          <a:solidFill>
            <a:schemeClr val="accent5"/>
          </a:solidFill>
          <a:ln cap="flat" cmpd="sng" w="79375">
            <a:solidFill>
              <a:schemeClr val="accent5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5" name="Google Shape;625;p26"/>
          <p:cNvSpPr txBox="1"/>
          <p:nvPr/>
        </p:nvSpPr>
        <p:spPr>
          <a:xfrm>
            <a:off x="3049084" y="1790394"/>
            <a:ext cx="12048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Understanding company goals</a:t>
            </a:r>
            <a:endParaRPr sz="1100"/>
          </a:p>
        </p:txBody>
      </p:sp>
      <p:sp>
        <p:nvSpPr>
          <p:cNvPr id="626" name="Google Shape;626;p26"/>
          <p:cNvSpPr/>
          <p:nvPr/>
        </p:nvSpPr>
        <p:spPr>
          <a:xfrm>
            <a:off x="2874188" y="2406591"/>
            <a:ext cx="69600" cy="68700"/>
          </a:xfrm>
          <a:prstGeom prst="ellipse">
            <a:avLst/>
          </a:prstGeom>
          <a:solidFill>
            <a:schemeClr val="accent5"/>
          </a:solidFill>
          <a:ln cap="flat" cmpd="sng" w="79375">
            <a:solidFill>
              <a:schemeClr val="accent5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7" name="Google Shape;627;p26"/>
          <p:cNvSpPr txBox="1"/>
          <p:nvPr/>
        </p:nvSpPr>
        <p:spPr>
          <a:xfrm>
            <a:off x="3049084" y="2316081"/>
            <a:ext cx="13335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Understanding market competition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Creating new strategy</a:t>
            </a:r>
            <a:endParaRPr sz="1100"/>
          </a:p>
        </p:txBody>
      </p:sp>
      <p:sp>
        <p:nvSpPr>
          <p:cNvPr id="628" name="Google Shape;628;p26"/>
          <p:cNvSpPr/>
          <p:nvPr/>
        </p:nvSpPr>
        <p:spPr>
          <a:xfrm>
            <a:off x="2874188" y="2932279"/>
            <a:ext cx="69600" cy="68700"/>
          </a:xfrm>
          <a:prstGeom prst="ellipse">
            <a:avLst/>
          </a:prstGeom>
          <a:solidFill>
            <a:schemeClr val="accent5"/>
          </a:solidFill>
          <a:ln cap="flat" cmpd="sng" w="79375">
            <a:solidFill>
              <a:schemeClr val="accent5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9" name="Google Shape;629;p26"/>
          <p:cNvSpPr txBox="1"/>
          <p:nvPr/>
        </p:nvSpPr>
        <p:spPr>
          <a:xfrm>
            <a:off x="3049085" y="2841769"/>
            <a:ext cx="11481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Set up planning process</a:t>
            </a:r>
            <a:endParaRPr sz="1100"/>
          </a:p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New product creation</a:t>
            </a:r>
            <a:endParaRPr sz="1100"/>
          </a:p>
        </p:txBody>
      </p:sp>
      <p:grpSp>
        <p:nvGrpSpPr>
          <p:cNvPr id="630" name="Google Shape;630;p26"/>
          <p:cNvGrpSpPr/>
          <p:nvPr/>
        </p:nvGrpSpPr>
        <p:grpSpPr>
          <a:xfrm>
            <a:off x="716985" y="3587165"/>
            <a:ext cx="415125" cy="454531"/>
            <a:chOff x="955980" y="5087687"/>
            <a:chExt cx="553500" cy="606042"/>
          </a:xfrm>
        </p:grpSpPr>
        <p:sp>
          <p:nvSpPr>
            <p:cNvPr id="631" name="Google Shape;631;p26"/>
            <p:cNvSpPr txBox="1"/>
            <p:nvPr/>
          </p:nvSpPr>
          <p:spPr>
            <a:xfrm>
              <a:off x="955980" y="5463029"/>
              <a:ext cx="5535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DAY 61</a:t>
              </a:r>
              <a:endParaRPr sz="1100"/>
            </a:p>
          </p:txBody>
        </p:sp>
        <p:sp>
          <p:nvSpPr>
            <p:cNvPr id="596" name="Google Shape;596;p26"/>
            <p:cNvSpPr/>
            <p:nvPr/>
          </p:nvSpPr>
          <p:spPr>
            <a:xfrm>
              <a:off x="1080887" y="5087687"/>
              <a:ext cx="298500" cy="298500"/>
            </a:xfrm>
            <a:prstGeom prst="ellipse">
              <a:avLst/>
            </a:prstGeom>
            <a:solidFill>
              <a:srgbClr val="EDF0F3"/>
            </a:solidFill>
            <a:ln cap="rnd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32" name="Google Shape;632;p26"/>
          <p:cNvGrpSpPr/>
          <p:nvPr/>
        </p:nvGrpSpPr>
        <p:grpSpPr>
          <a:xfrm>
            <a:off x="6680256" y="3587165"/>
            <a:ext cx="436725" cy="454531"/>
            <a:chOff x="8907008" y="5087687"/>
            <a:chExt cx="582300" cy="606042"/>
          </a:xfrm>
        </p:grpSpPr>
        <p:sp>
          <p:nvSpPr>
            <p:cNvPr id="633" name="Google Shape;633;p26"/>
            <p:cNvSpPr txBox="1"/>
            <p:nvPr/>
          </p:nvSpPr>
          <p:spPr>
            <a:xfrm>
              <a:off x="8907008" y="5463029"/>
              <a:ext cx="5823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DAY 90</a:t>
              </a:r>
              <a:endParaRPr sz="1100"/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9046342" y="5087687"/>
              <a:ext cx="298500" cy="298500"/>
            </a:xfrm>
            <a:prstGeom prst="ellipse">
              <a:avLst/>
            </a:prstGeom>
            <a:solidFill>
              <a:srgbClr val="EDF0F3"/>
            </a:solidFill>
            <a:ln cap="rnd" cmpd="sng" w="1905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34" name="Google Shape;634;p26"/>
          <p:cNvGrpSpPr/>
          <p:nvPr/>
        </p:nvGrpSpPr>
        <p:grpSpPr>
          <a:xfrm>
            <a:off x="4688893" y="3587165"/>
            <a:ext cx="436725" cy="454531"/>
            <a:chOff x="6251857" y="5087687"/>
            <a:chExt cx="582300" cy="606042"/>
          </a:xfrm>
        </p:grpSpPr>
        <p:sp>
          <p:nvSpPr>
            <p:cNvPr id="635" name="Google Shape;635;p26"/>
            <p:cNvSpPr txBox="1"/>
            <p:nvPr/>
          </p:nvSpPr>
          <p:spPr>
            <a:xfrm>
              <a:off x="6251857" y="5463029"/>
              <a:ext cx="5823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DAY 80</a:t>
              </a:r>
              <a:endParaRPr sz="1100"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6391191" y="5087687"/>
              <a:ext cx="298500" cy="298500"/>
            </a:xfrm>
            <a:prstGeom prst="ellipse">
              <a:avLst/>
            </a:prstGeom>
            <a:solidFill>
              <a:srgbClr val="EDF0F3"/>
            </a:solidFill>
            <a:ln cap="rnd" cmpd="sng" w="19050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36" name="Google Shape;636;p26"/>
          <p:cNvGrpSpPr/>
          <p:nvPr/>
        </p:nvGrpSpPr>
        <p:grpSpPr>
          <a:xfrm>
            <a:off x="2697529" y="3587165"/>
            <a:ext cx="436725" cy="454531"/>
            <a:chOff x="3596705" y="5087687"/>
            <a:chExt cx="582300" cy="606042"/>
          </a:xfrm>
        </p:grpSpPr>
        <p:sp>
          <p:nvSpPr>
            <p:cNvPr id="637" name="Google Shape;637;p26"/>
            <p:cNvSpPr txBox="1"/>
            <p:nvPr/>
          </p:nvSpPr>
          <p:spPr>
            <a:xfrm>
              <a:off x="3596705" y="5463029"/>
              <a:ext cx="5823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DAY 70</a:t>
              </a:r>
              <a:endParaRPr sz="1100"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736039" y="5087687"/>
              <a:ext cx="298500" cy="298500"/>
            </a:xfrm>
            <a:prstGeom prst="ellipse">
              <a:avLst/>
            </a:prstGeom>
            <a:solidFill>
              <a:srgbClr val="EDF0F3"/>
            </a:solidFill>
            <a:ln cap="rnd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39" name="Google Shape;639;p26"/>
          <p:cNvGrpSpPr/>
          <p:nvPr/>
        </p:nvGrpSpPr>
        <p:grpSpPr>
          <a:xfrm>
            <a:off x="9250" y="3700297"/>
            <a:ext cx="9144000" cy="1443141"/>
            <a:chOff x="-1128" y="5238592"/>
            <a:chExt cx="12192000" cy="1637700"/>
          </a:xfrm>
        </p:grpSpPr>
        <p:sp>
          <p:nvSpPr>
            <p:cNvPr id="640" name="Google Shape;640;p26"/>
            <p:cNvSpPr/>
            <p:nvPr/>
          </p:nvSpPr>
          <p:spPr>
            <a:xfrm>
              <a:off x="-1128" y="5238592"/>
              <a:ext cx="12192000" cy="1637700"/>
            </a:xfrm>
            <a:prstGeom prst="roundRect">
              <a:avLst>
                <a:gd fmla="val 0" name="adj"/>
              </a:avLst>
            </a:prstGeom>
            <a:solidFill>
              <a:srgbClr val="D8D8D8">
                <a:alpha val="2471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1" name="Google Shape;641;p26"/>
            <p:cNvSpPr txBox="1"/>
            <p:nvPr/>
          </p:nvSpPr>
          <p:spPr>
            <a:xfrm>
              <a:off x="4513230" y="6273468"/>
              <a:ext cx="3188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90 DAY KEY GOAL: BECOME A TEAM LEADER</a:t>
              </a:r>
              <a:endParaRPr sz="1100"/>
            </a:p>
          </p:txBody>
        </p:sp>
      </p:grpSp>
      <p:sp>
        <p:nvSpPr>
          <p:cNvPr id="642" name="Google Shape;642;p26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30-60-90 Day Plan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648;p27"/>
          <p:cNvGrpSpPr/>
          <p:nvPr/>
        </p:nvGrpSpPr>
        <p:grpSpPr>
          <a:xfrm>
            <a:off x="519586" y="1257489"/>
            <a:ext cx="2418300" cy="583425"/>
            <a:chOff x="692781" y="1981452"/>
            <a:chExt cx="3224400" cy="777900"/>
          </a:xfrm>
        </p:grpSpPr>
        <p:sp>
          <p:nvSpPr>
            <p:cNvPr id="649" name="Google Shape;649;p27"/>
            <p:cNvSpPr/>
            <p:nvPr/>
          </p:nvSpPr>
          <p:spPr>
            <a:xfrm>
              <a:off x="692781" y="1981452"/>
              <a:ext cx="3224400" cy="7779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983D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0" name="Google Shape;650;p27"/>
            <p:cNvSpPr txBox="1"/>
            <p:nvPr/>
          </p:nvSpPr>
          <p:spPr>
            <a:xfrm>
              <a:off x="1764485" y="2187739"/>
              <a:ext cx="1048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30 DAYS</a:t>
              </a:r>
              <a:endParaRPr sz="1100">
                <a:solidFill>
                  <a:schemeClr val="accent6"/>
                </a:solidFill>
              </a:endParaRPr>
            </a:p>
          </p:txBody>
        </p:sp>
      </p:grpSp>
      <p:grpSp>
        <p:nvGrpSpPr>
          <p:cNvPr id="651" name="Google Shape;651;p27"/>
          <p:cNvGrpSpPr/>
          <p:nvPr/>
        </p:nvGrpSpPr>
        <p:grpSpPr>
          <a:xfrm>
            <a:off x="3362797" y="1257489"/>
            <a:ext cx="2418300" cy="583425"/>
            <a:chOff x="4483729" y="1981452"/>
            <a:chExt cx="3224400" cy="777900"/>
          </a:xfrm>
        </p:grpSpPr>
        <p:sp>
          <p:nvSpPr>
            <p:cNvPr id="652" name="Google Shape;652;p27"/>
            <p:cNvSpPr/>
            <p:nvPr/>
          </p:nvSpPr>
          <p:spPr>
            <a:xfrm>
              <a:off x="4483729" y="1981452"/>
              <a:ext cx="3224400" cy="7779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983D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3" name="Google Shape;653;p27"/>
            <p:cNvSpPr txBox="1"/>
            <p:nvPr/>
          </p:nvSpPr>
          <p:spPr>
            <a:xfrm>
              <a:off x="5577885" y="2187739"/>
              <a:ext cx="1056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5"/>
                  </a:solidFill>
                  <a:latin typeface="Poppins"/>
                  <a:ea typeface="Poppins"/>
                  <a:cs typeface="Poppins"/>
                  <a:sym typeface="Poppins"/>
                </a:rPr>
                <a:t>60 DAYS</a:t>
              </a:r>
              <a:endParaRPr sz="1100">
                <a:solidFill>
                  <a:schemeClr val="accent5"/>
                </a:solidFill>
              </a:endParaRPr>
            </a:p>
          </p:txBody>
        </p:sp>
      </p:grpSp>
      <p:grpSp>
        <p:nvGrpSpPr>
          <p:cNvPr id="654" name="Google Shape;654;p27"/>
          <p:cNvGrpSpPr/>
          <p:nvPr/>
        </p:nvGrpSpPr>
        <p:grpSpPr>
          <a:xfrm>
            <a:off x="6206009" y="1257489"/>
            <a:ext cx="2418300" cy="583425"/>
            <a:chOff x="8274678" y="1981452"/>
            <a:chExt cx="3224400" cy="777900"/>
          </a:xfrm>
        </p:grpSpPr>
        <p:sp>
          <p:nvSpPr>
            <p:cNvPr id="655" name="Google Shape;655;p27"/>
            <p:cNvSpPr/>
            <p:nvPr/>
          </p:nvSpPr>
          <p:spPr>
            <a:xfrm>
              <a:off x="8274678" y="1981452"/>
              <a:ext cx="3224400" cy="7779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983D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6" name="Google Shape;656;p27"/>
            <p:cNvSpPr txBox="1"/>
            <p:nvPr/>
          </p:nvSpPr>
          <p:spPr>
            <a:xfrm>
              <a:off x="9348088" y="2187739"/>
              <a:ext cx="1051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4"/>
                  </a:solidFill>
                  <a:latin typeface="Poppins"/>
                  <a:ea typeface="Poppins"/>
                  <a:cs typeface="Poppins"/>
                  <a:sym typeface="Poppins"/>
                </a:rPr>
                <a:t>90 DAYS</a:t>
              </a:r>
              <a:endParaRPr sz="1100">
                <a:solidFill>
                  <a:schemeClr val="accent4"/>
                </a:solidFill>
              </a:endParaRPr>
            </a:p>
          </p:txBody>
        </p:sp>
      </p:grpSp>
      <p:grpSp>
        <p:nvGrpSpPr>
          <p:cNvPr id="657" name="Google Shape;657;p27"/>
          <p:cNvGrpSpPr/>
          <p:nvPr/>
        </p:nvGrpSpPr>
        <p:grpSpPr>
          <a:xfrm>
            <a:off x="1599039" y="2114499"/>
            <a:ext cx="805950" cy="1137795"/>
            <a:chOff x="2132052" y="3124132"/>
            <a:chExt cx="1074600" cy="1517060"/>
          </a:xfrm>
        </p:grpSpPr>
        <p:cxnSp>
          <p:nvCxnSpPr>
            <p:cNvPr id="658" name="Google Shape;658;p27"/>
            <p:cNvCxnSpPr>
              <a:stCxn id="659" idx="4"/>
              <a:endCxn id="660" idx="0"/>
            </p:cNvCxnSpPr>
            <p:nvPr/>
          </p:nvCxnSpPr>
          <p:spPr>
            <a:xfrm flipH="1">
              <a:off x="2669410" y="3124132"/>
              <a:ext cx="2100" cy="44250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60" name="Google Shape;660;p27"/>
            <p:cNvSpPr/>
            <p:nvPr/>
          </p:nvSpPr>
          <p:spPr>
            <a:xfrm>
              <a:off x="2132052" y="3566592"/>
              <a:ext cx="1074600" cy="1074600"/>
            </a:xfrm>
            <a:prstGeom prst="roundRect">
              <a:avLst>
                <a:gd fmla="val 9510" name="adj"/>
              </a:avLst>
            </a:pr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8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Key Priorities:</a:t>
              </a:r>
              <a:endParaRPr sz="1100"/>
            </a:p>
            <a:p>
              <a:pPr indent="0" lvl="0" marL="0" marR="0" rtl="0" algn="ctr">
                <a:lnSpc>
                  <a:spcPct val="185714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Presentation etiquette </a:t>
              </a:r>
              <a:endParaRPr sz="1100"/>
            </a:p>
          </p:txBody>
        </p:sp>
      </p:grpSp>
      <p:grpSp>
        <p:nvGrpSpPr>
          <p:cNvPr id="661" name="Google Shape;661;p27"/>
          <p:cNvGrpSpPr/>
          <p:nvPr/>
        </p:nvGrpSpPr>
        <p:grpSpPr>
          <a:xfrm>
            <a:off x="500969" y="2114499"/>
            <a:ext cx="805950" cy="1137795"/>
            <a:chOff x="667959" y="3124132"/>
            <a:chExt cx="1074600" cy="1517060"/>
          </a:xfrm>
        </p:grpSpPr>
        <p:cxnSp>
          <p:nvCxnSpPr>
            <p:cNvPr id="662" name="Google Shape;662;p27"/>
            <p:cNvCxnSpPr>
              <a:stCxn id="663" idx="4"/>
              <a:endCxn id="664" idx="0"/>
            </p:cNvCxnSpPr>
            <p:nvPr/>
          </p:nvCxnSpPr>
          <p:spPr>
            <a:xfrm>
              <a:off x="1205178" y="3124132"/>
              <a:ext cx="0" cy="44250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64" name="Google Shape;664;p27"/>
            <p:cNvSpPr/>
            <p:nvPr/>
          </p:nvSpPr>
          <p:spPr>
            <a:xfrm>
              <a:off x="667959" y="3566592"/>
              <a:ext cx="1074600" cy="1074600"/>
            </a:xfrm>
            <a:prstGeom prst="roundRect">
              <a:avLst>
                <a:gd fmla="val 9510" name="adj"/>
              </a:avLst>
            </a:pr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8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Key Priorities:</a:t>
              </a:r>
              <a:endParaRPr sz="1100"/>
            </a:p>
            <a:p>
              <a:pPr indent="0" lvl="0" marL="0" marR="0" rtl="0" algn="ctr">
                <a:lnSpc>
                  <a:spcPct val="20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Onboarding </a:t>
              </a:r>
              <a:endParaRPr sz="1100"/>
            </a:p>
          </p:txBody>
        </p:sp>
      </p:grpSp>
      <p:grpSp>
        <p:nvGrpSpPr>
          <p:cNvPr id="665" name="Google Shape;665;p27"/>
          <p:cNvGrpSpPr/>
          <p:nvPr/>
        </p:nvGrpSpPr>
        <p:grpSpPr>
          <a:xfrm>
            <a:off x="2149338" y="2114499"/>
            <a:ext cx="805950" cy="2172840"/>
            <a:chOff x="2865784" y="3124132"/>
            <a:chExt cx="1074600" cy="2897120"/>
          </a:xfrm>
        </p:grpSpPr>
        <p:cxnSp>
          <p:nvCxnSpPr>
            <p:cNvPr id="666" name="Google Shape;666;p27"/>
            <p:cNvCxnSpPr>
              <a:stCxn id="667" idx="4"/>
              <a:endCxn id="668" idx="0"/>
            </p:cNvCxnSpPr>
            <p:nvPr/>
          </p:nvCxnSpPr>
          <p:spPr>
            <a:xfrm flipH="1">
              <a:off x="3403175" y="3124132"/>
              <a:ext cx="1500" cy="182250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68" name="Google Shape;668;p27"/>
            <p:cNvSpPr/>
            <p:nvPr/>
          </p:nvSpPr>
          <p:spPr>
            <a:xfrm>
              <a:off x="2865784" y="4946652"/>
              <a:ext cx="1074600" cy="1074600"/>
            </a:xfrm>
            <a:prstGeom prst="roundRect">
              <a:avLst>
                <a:gd fmla="val 9510" name="adj"/>
              </a:avLst>
            </a:pr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8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Key Priorities:</a:t>
              </a:r>
              <a:endParaRPr sz="1100"/>
            </a:p>
            <a:p>
              <a:pPr indent="0" lvl="0" marL="0" marR="0" rtl="0" algn="ctr">
                <a:lnSpc>
                  <a:spcPct val="185714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500">
                  <a:latin typeface="Poppins"/>
                  <a:ea typeface="Poppins"/>
                  <a:cs typeface="Poppins"/>
                  <a:sym typeface="Poppins"/>
                </a:rPr>
                <a:t>Understanding o</a:t>
              </a:r>
              <a:r>
                <a:rPr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rganization structure</a:t>
              </a:r>
              <a:endParaRPr sz="1100"/>
            </a:p>
          </p:txBody>
        </p:sp>
      </p:grpSp>
      <p:grpSp>
        <p:nvGrpSpPr>
          <p:cNvPr id="669" name="Google Shape;669;p27"/>
          <p:cNvGrpSpPr/>
          <p:nvPr/>
        </p:nvGrpSpPr>
        <p:grpSpPr>
          <a:xfrm>
            <a:off x="1051268" y="2114499"/>
            <a:ext cx="805950" cy="2172840"/>
            <a:chOff x="1401691" y="3124132"/>
            <a:chExt cx="1074600" cy="2897120"/>
          </a:xfrm>
        </p:grpSpPr>
        <p:cxnSp>
          <p:nvCxnSpPr>
            <p:cNvPr id="670" name="Google Shape;670;p27"/>
            <p:cNvCxnSpPr>
              <a:stCxn id="671" idx="4"/>
              <a:endCxn id="672" idx="0"/>
            </p:cNvCxnSpPr>
            <p:nvPr/>
          </p:nvCxnSpPr>
          <p:spPr>
            <a:xfrm>
              <a:off x="1938344" y="3124132"/>
              <a:ext cx="600" cy="182250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72" name="Google Shape;672;p27"/>
            <p:cNvSpPr/>
            <p:nvPr/>
          </p:nvSpPr>
          <p:spPr>
            <a:xfrm>
              <a:off x="1401691" y="4946652"/>
              <a:ext cx="1074600" cy="1074600"/>
            </a:xfrm>
            <a:prstGeom prst="roundRect">
              <a:avLst>
                <a:gd fmla="val 9510" name="adj"/>
              </a:avLst>
            </a:pr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8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Key Priorities:</a:t>
              </a:r>
              <a:endParaRPr sz="1100"/>
            </a:p>
            <a:p>
              <a:pPr indent="0" lvl="0" marL="0" marR="0" rtl="0" algn="ctr">
                <a:lnSpc>
                  <a:spcPct val="185714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500">
                  <a:latin typeface="Poppins"/>
                  <a:ea typeface="Poppins"/>
                  <a:cs typeface="Poppins"/>
                  <a:sym typeface="Poppins"/>
                </a:rPr>
                <a:t>Learning product features</a:t>
              </a:r>
              <a:r>
                <a:rPr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endParaRPr sz="1100"/>
            </a:p>
          </p:txBody>
        </p:sp>
      </p:grpSp>
      <p:grpSp>
        <p:nvGrpSpPr>
          <p:cNvPr id="673" name="Google Shape;673;p27"/>
          <p:cNvGrpSpPr/>
          <p:nvPr/>
        </p:nvGrpSpPr>
        <p:grpSpPr>
          <a:xfrm>
            <a:off x="7286413" y="2114694"/>
            <a:ext cx="805950" cy="1137600"/>
            <a:chOff x="9715217" y="3124392"/>
            <a:chExt cx="1074600" cy="1516800"/>
          </a:xfrm>
        </p:grpSpPr>
        <p:cxnSp>
          <p:nvCxnSpPr>
            <p:cNvPr id="674" name="Google Shape;674;p27"/>
            <p:cNvCxnSpPr>
              <a:endCxn id="675" idx="0"/>
            </p:cNvCxnSpPr>
            <p:nvPr/>
          </p:nvCxnSpPr>
          <p:spPr>
            <a:xfrm flipH="1">
              <a:off x="10252517" y="3124392"/>
              <a:ext cx="2100" cy="442200"/>
            </a:xfrm>
            <a:prstGeom prst="straightConnector1">
              <a:avLst/>
            </a:prstGeom>
            <a:solidFill>
              <a:srgbClr val="EDF0F3"/>
            </a:soli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75" name="Google Shape;675;p27"/>
            <p:cNvSpPr/>
            <p:nvPr/>
          </p:nvSpPr>
          <p:spPr>
            <a:xfrm>
              <a:off x="9715217" y="3566592"/>
              <a:ext cx="1074600" cy="1074600"/>
            </a:xfrm>
            <a:prstGeom prst="roundRect">
              <a:avLst>
                <a:gd fmla="val 9510" name="adj"/>
              </a:avLst>
            </a:prstGeom>
            <a:solidFill>
              <a:schemeClr val="lt1"/>
            </a:soli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8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Key Priorities:</a:t>
              </a:r>
              <a:endParaRPr sz="1100"/>
            </a:p>
            <a:p>
              <a:pPr indent="0" lvl="0" marL="0" marR="0" rtl="0" algn="ctr">
                <a:lnSpc>
                  <a:spcPct val="185714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Regular feedback loop</a:t>
              </a:r>
              <a:endParaRPr sz="1100"/>
            </a:p>
          </p:txBody>
        </p:sp>
      </p:grpSp>
      <p:grpSp>
        <p:nvGrpSpPr>
          <p:cNvPr id="676" name="Google Shape;676;p27"/>
          <p:cNvGrpSpPr/>
          <p:nvPr/>
        </p:nvGrpSpPr>
        <p:grpSpPr>
          <a:xfrm>
            <a:off x="6188343" y="2114694"/>
            <a:ext cx="805950" cy="1137600"/>
            <a:chOff x="8251124" y="3124392"/>
            <a:chExt cx="1074600" cy="1516800"/>
          </a:xfrm>
        </p:grpSpPr>
        <p:cxnSp>
          <p:nvCxnSpPr>
            <p:cNvPr id="677" name="Google Shape;677;p27"/>
            <p:cNvCxnSpPr>
              <a:endCxn id="678" idx="0"/>
            </p:cNvCxnSpPr>
            <p:nvPr/>
          </p:nvCxnSpPr>
          <p:spPr>
            <a:xfrm>
              <a:off x="8788424" y="3124392"/>
              <a:ext cx="0" cy="442200"/>
            </a:xfrm>
            <a:prstGeom prst="straightConnector1">
              <a:avLst/>
            </a:prstGeom>
            <a:solidFill>
              <a:srgbClr val="EDF0F3"/>
            </a:soli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78" name="Google Shape;678;p27"/>
            <p:cNvSpPr/>
            <p:nvPr/>
          </p:nvSpPr>
          <p:spPr>
            <a:xfrm>
              <a:off x="8251124" y="3566592"/>
              <a:ext cx="1074600" cy="1074600"/>
            </a:xfrm>
            <a:prstGeom prst="roundRect">
              <a:avLst>
                <a:gd fmla="val 9510" name="adj"/>
              </a:avLst>
            </a:prstGeom>
            <a:solidFill>
              <a:schemeClr val="lt1"/>
            </a:soli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8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Key Priorities:</a:t>
              </a:r>
              <a:endParaRPr sz="1100"/>
            </a:p>
            <a:p>
              <a:pPr indent="0" lvl="0" marL="0" marR="0" rtl="0" algn="ctr">
                <a:lnSpc>
                  <a:spcPct val="185714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HR Management</a:t>
              </a:r>
              <a:endParaRPr sz="1100"/>
            </a:p>
          </p:txBody>
        </p:sp>
      </p:grpSp>
      <p:grpSp>
        <p:nvGrpSpPr>
          <p:cNvPr id="679" name="Google Shape;679;p27"/>
          <p:cNvGrpSpPr/>
          <p:nvPr/>
        </p:nvGrpSpPr>
        <p:grpSpPr>
          <a:xfrm>
            <a:off x="7836712" y="2114739"/>
            <a:ext cx="805950" cy="2172600"/>
            <a:chOff x="10448949" y="3124452"/>
            <a:chExt cx="1074600" cy="2896800"/>
          </a:xfrm>
        </p:grpSpPr>
        <p:cxnSp>
          <p:nvCxnSpPr>
            <p:cNvPr id="680" name="Google Shape;680;p27"/>
            <p:cNvCxnSpPr>
              <a:endCxn id="681" idx="0"/>
            </p:cNvCxnSpPr>
            <p:nvPr/>
          </p:nvCxnSpPr>
          <p:spPr>
            <a:xfrm flipH="1">
              <a:off x="10986249" y="3124452"/>
              <a:ext cx="1800" cy="1822200"/>
            </a:xfrm>
            <a:prstGeom prst="straightConnector1">
              <a:avLst/>
            </a:prstGeom>
            <a:solidFill>
              <a:srgbClr val="EDF0F3"/>
            </a:soli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81" name="Google Shape;681;p27"/>
            <p:cNvSpPr/>
            <p:nvPr/>
          </p:nvSpPr>
          <p:spPr>
            <a:xfrm>
              <a:off x="10448949" y="4946652"/>
              <a:ext cx="1074600" cy="1074600"/>
            </a:xfrm>
            <a:prstGeom prst="roundRect">
              <a:avLst>
                <a:gd fmla="val 9510" name="adj"/>
              </a:avLst>
            </a:prstGeom>
            <a:solidFill>
              <a:schemeClr val="lt1"/>
            </a:soli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8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Key Priorities:</a:t>
              </a:r>
              <a:endParaRPr sz="1100"/>
            </a:p>
            <a:p>
              <a:pPr indent="0" lvl="0" marL="0" marR="0" rtl="0" algn="ctr">
                <a:lnSpc>
                  <a:spcPct val="185714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Customer service</a:t>
              </a:r>
              <a:endParaRPr sz="1100"/>
            </a:p>
          </p:txBody>
        </p:sp>
      </p:grpSp>
      <p:grpSp>
        <p:nvGrpSpPr>
          <p:cNvPr id="682" name="Google Shape;682;p27"/>
          <p:cNvGrpSpPr/>
          <p:nvPr/>
        </p:nvGrpSpPr>
        <p:grpSpPr>
          <a:xfrm>
            <a:off x="6738642" y="2114739"/>
            <a:ext cx="805950" cy="2172600"/>
            <a:chOff x="8984856" y="3124452"/>
            <a:chExt cx="1074600" cy="2896800"/>
          </a:xfrm>
        </p:grpSpPr>
        <p:cxnSp>
          <p:nvCxnSpPr>
            <p:cNvPr id="683" name="Google Shape;683;p27"/>
            <p:cNvCxnSpPr>
              <a:endCxn id="684" idx="0"/>
            </p:cNvCxnSpPr>
            <p:nvPr/>
          </p:nvCxnSpPr>
          <p:spPr>
            <a:xfrm>
              <a:off x="9521556" y="3124452"/>
              <a:ext cx="600" cy="1822200"/>
            </a:xfrm>
            <a:prstGeom prst="straightConnector1">
              <a:avLst/>
            </a:prstGeom>
            <a:solidFill>
              <a:srgbClr val="EDF0F3"/>
            </a:soli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84" name="Google Shape;684;p27"/>
            <p:cNvSpPr/>
            <p:nvPr/>
          </p:nvSpPr>
          <p:spPr>
            <a:xfrm>
              <a:off x="8984856" y="4946652"/>
              <a:ext cx="1074600" cy="1074600"/>
            </a:xfrm>
            <a:prstGeom prst="roundRect">
              <a:avLst>
                <a:gd fmla="val 9510" name="adj"/>
              </a:avLst>
            </a:prstGeom>
            <a:solidFill>
              <a:schemeClr val="lt1"/>
            </a:soli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8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Key Priorities:</a:t>
              </a:r>
              <a:endParaRPr sz="1100"/>
            </a:p>
            <a:p>
              <a:pPr indent="0" lvl="0" marL="0" marR="0" rtl="0" algn="ctr">
                <a:lnSpc>
                  <a:spcPct val="185714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Set change expectations</a:t>
              </a:r>
              <a:endParaRPr sz="1100"/>
            </a:p>
          </p:txBody>
        </p:sp>
      </p:grpSp>
      <p:grpSp>
        <p:nvGrpSpPr>
          <p:cNvPr id="685" name="Google Shape;685;p27"/>
          <p:cNvGrpSpPr/>
          <p:nvPr/>
        </p:nvGrpSpPr>
        <p:grpSpPr>
          <a:xfrm>
            <a:off x="4442877" y="2114694"/>
            <a:ext cx="805950" cy="1137600"/>
            <a:chOff x="5923836" y="3124392"/>
            <a:chExt cx="1074600" cy="1516800"/>
          </a:xfrm>
        </p:grpSpPr>
        <p:cxnSp>
          <p:nvCxnSpPr>
            <p:cNvPr id="686" name="Google Shape;686;p27"/>
            <p:cNvCxnSpPr>
              <a:endCxn id="687" idx="0"/>
            </p:cNvCxnSpPr>
            <p:nvPr/>
          </p:nvCxnSpPr>
          <p:spPr>
            <a:xfrm flipH="1">
              <a:off x="6461136" y="3124392"/>
              <a:ext cx="2100" cy="442200"/>
            </a:xfrm>
            <a:prstGeom prst="straightConnector1">
              <a:avLst/>
            </a:prstGeom>
            <a:solidFill>
              <a:srgbClr val="EDF0F3"/>
            </a:solidFill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87" name="Google Shape;687;p27"/>
            <p:cNvSpPr/>
            <p:nvPr/>
          </p:nvSpPr>
          <p:spPr>
            <a:xfrm>
              <a:off x="5923836" y="3566592"/>
              <a:ext cx="1074600" cy="1074600"/>
            </a:xfrm>
            <a:prstGeom prst="roundRect">
              <a:avLst>
                <a:gd fmla="val 9510" name="adj"/>
              </a:avLst>
            </a:pr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8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Key Priorities:</a:t>
              </a:r>
              <a:endParaRPr sz="1100"/>
            </a:p>
            <a:p>
              <a:pPr indent="0" lvl="0" marL="0" marR="0" rtl="0" algn="ctr">
                <a:lnSpc>
                  <a:spcPct val="185714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Set up planning process</a:t>
              </a:r>
              <a:endParaRPr sz="1100"/>
            </a:p>
          </p:txBody>
        </p:sp>
      </p:grpSp>
      <p:grpSp>
        <p:nvGrpSpPr>
          <p:cNvPr id="688" name="Google Shape;688;p27"/>
          <p:cNvGrpSpPr/>
          <p:nvPr/>
        </p:nvGrpSpPr>
        <p:grpSpPr>
          <a:xfrm>
            <a:off x="3344807" y="2114694"/>
            <a:ext cx="805950" cy="1137600"/>
            <a:chOff x="4459743" y="3124392"/>
            <a:chExt cx="1074600" cy="1516800"/>
          </a:xfrm>
        </p:grpSpPr>
        <p:cxnSp>
          <p:nvCxnSpPr>
            <p:cNvPr id="689" name="Google Shape;689;p27"/>
            <p:cNvCxnSpPr>
              <a:endCxn id="690" idx="0"/>
            </p:cNvCxnSpPr>
            <p:nvPr/>
          </p:nvCxnSpPr>
          <p:spPr>
            <a:xfrm>
              <a:off x="4997043" y="3124392"/>
              <a:ext cx="0" cy="442200"/>
            </a:xfrm>
            <a:prstGeom prst="straightConnector1">
              <a:avLst/>
            </a:prstGeom>
            <a:solidFill>
              <a:srgbClr val="EDF0F3"/>
            </a:solidFill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90" name="Google Shape;690;p27"/>
            <p:cNvSpPr/>
            <p:nvPr/>
          </p:nvSpPr>
          <p:spPr>
            <a:xfrm>
              <a:off x="4459743" y="3566592"/>
              <a:ext cx="1074600" cy="1074600"/>
            </a:xfrm>
            <a:prstGeom prst="roundRect">
              <a:avLst>
                <a:gd fmla="val 9510" name="adj"/>
              </a:avLst>
            </a:pr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8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Key Priorities:</a:t>
              </a:r>
              <a:endParaRPr sz="1100"/>
            </a:p>
            <a:p>
              <a:pPr indent="0" lvl="0" marL="0" marR="0" rtl="0" algn="ctr">
                <a:lnSpc>
                  <a:spcPct val="185714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Understanding market competition</a:t>
              </a:r>
              <a:endParaRPr sz="1100"/>
            </a:p>
          </p:txBody>
        </p:sp>
      </p:grpSp>
      <p:grpSp>
        <p:nvGrpSpPr>
          <p:cNvPr id="691" name="Google Shape;691;p27"/>
          <p:cNvGrpSpPr/>
          <p:nvPr/>
        </p:nvGrpSpPr>
        <p:grpSpPr>
          <a:xfrm>
            <a:off x="4993176" y="2114739"/>
            <a:ext cx="805950" cy="2172600"/>
            <a:chOff x="6657568" y="3124452"/>
            <a:chExt cx="1074600" cy="2896800"/>
          </a:xfrm>
        </p:grpSpPr>
        <p:cxnSp>
          <p:nvCxnSpPr>
            <p:cNvPr id="692" name="Google Shape;692;p27"/>
            <p:cNvCxnSpPr>
              <a:endCxn id="693" idx="0"/>
            </p:cNvCxnSpPr>
            <p:nvPr/>
          </p:nvCxnSpPr>
          <p:spPr>
            <a:xfrm flipH="1">
              <a:off x="7194868" y="3124452"/>
              <a:ext cx="1800" cy="1822200"/>
            </a:xfrm>
            <a:prstGeom prst="straightConnector1">
              <a:avLst/>
            </a:prstGeom>
            <a:solidFill>
              <a:srgbClr val="EDF0F3"/>
            </a:solidFill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93" name="Google Shape;693;p27"/>
            <p:cNvSpPr/>
            <p:nvPr/>
          </p:nvSpPr>
          <p:spPr>
            <a:xfrm>
              <a:off x="6657568" y="4946652"/>
              <a:ext cx="1074600" cy="1074600"/>
            </a:xfrm>
            <a:prstGeom prst="roundRect">
              <a:avLst>
                <a:gd fmla="val 9510" name="adj"/>
              </a:avLst>
            </a:pr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8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Key Priorities:</a:t>
              </a:r>
              <a:endParaRPr sz="1100"/>
            </a:p>
            <a:p>
              <a:pPr indent="0" lvl="0" marL="0" marR="0" rtl="0" algn="ctr">
                <a:lnSpc>
                  <a:spcPct val="185714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New product creation</a:t>
              </a:r>
              <a:endParaRPr sz="1100"/>
            </a:p>
          </p:txBody>
        </p:sp>
      </p:grpSp>
      <p:grpSp>
        <p:nvGrpSpPr>
          <p:cNvPr id="694" name="Google Shape;694;p27"/>
          <p:cNvGrpSpPr/>
          <p:nvPr/>
        </p:nvGrpSpPr>
        <p:grpSpPr>
          <a:xfrm>
            <a:off x="3895106" y="2114739"/>
            <a:ext cx="805950" cy="2172600"/>
            <a:chOff x="5193475" y="3124452"/>
            <a:chExt cx="1074600" cy="2896800"/>
          </a:xfrm>
        </p:grpSpPr>
        <p:cxnSp>
          <p:nvCxnSpPr>
            <p:cNvPr id="695" name="Google Shape;695;p27"/>
            <p:cNvCxnSpPr>
              <a:endCxn id="696" idx="0"/>
            </p:cNvCxnSpPr>
            <p:nvPr/>
          </p:nvCxnSpPr>
          <p:spPr>
            <a:xfrm>
              <a:off x="5730175" y="3124452"/>
              <a:ext cx="600" cy="1822200"/>
            </a:xfrm>
            <a:prstGeom prst="straightConnector1">
              <a:avLst/>
            </a:prstGeom>
            <a:solidFill>
              <a:srgbClr val="EDF0F3"/>
            </a:solidFill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96" name="Google Shape;696;p27"/>
            <p:cNvSpPr/>
            <p:nvPr/>
          </p:nvSpPr>
          <p:spPr>
            <a:xfrm>
              <a:off x="5193475" y="4946652"/>
              <a:ext cx="1074600" cy="1074600"/>
            </a:xfrm>
            <a:prstGeom prst="roundRect">
              <a:avLst>
                <a:gd fmla="val 9510" name="adj"/>
              </a:avLst>
            </a:pr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8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Key Priorities:</a:t>
              </a:r>
              <a:endParaRPr sz="1100"/>
            </a:p>
            <a:p>
              <a:pPr indent="0" lvl="0" marL="0" marR="0" rtl="0" algn="ctr">
                <a:lnSpc>
                  <a:spcPct val="185714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Creating new strategy</a:t>
              </a:r>
              <a:endParaRPr sz="1100"/>
            </a:p>
          </p:txBody>
        </p:sp>
      </p:grpSp>
      <p:sp>
        <p:nvSpPr>
          <p:cNvPr id="697" name="Google Shape;697;p27"/>
          <p:cNvSpPr/>
          <p:nvPr/>
        </p:nvSpPr>
        <p:spPr>
          <a:xfrm>
            <a:off x="443625" y="1200018"/>
            <a:ext cx="2570400" cy="698700"/>
          </a:xfrm>
          <a:prstGeom prst="roundRect">
            <a:avLst>
              <a:gd fmla="val 50000" name="adj"/>
            </a:avLst>
          </a:prstGeom>
          <a:noFill/>
          <a:ln cap="flat" cmpd="sng" w="12700">
            <a:solidFill>
              <a:schemeClr val="accent6"/>
            </a:solidFill>
            <a:prstDash val="dash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3" name="Google Shape;663;p27"/>
          <p:cNvSpPr/>
          <p:nvPr/>
        </p:nvSpPr>
        <p:spPr>
          <a:xfrm>
            <a:off x="717884" y="1742499"/>
            <a:ext cx="372000" cy="372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79400" rotWithShape="0" dir="5466904" dist="112866">
              <a:srgbClr val="7F7F7F">
                <a:alpha val="25880"/>
              </a:srgbClr>
            </a:outerShdw>
          </a:effectLst>
        </p:spPr>
        <p:txBody>
          <a:bodyPr anchorCtr="0" anchor="ctr" bIns="38100" lIns="0" spcFirstLastPara="1" rIns="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01</a:t>
            </a:r>
            <a:endParaRPr sz="1100"/>
          </a:p>
        </p:txBody>
      </p:sp>
      <p:sp>
        <p:nvSpPr>
          <p:cNvPr id="671" name="Google Shape;671;p27"/>
          <p:cNvSpPr/>
          <p:nvPr/>
        </p:nvSpPr>
        <p:spPr>
          <a:xfrm>
            <a:off x="1267758" y="1742499"/>
            <a:ext cx="372000" cy="372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79400" rotWithShape="0" dir="5466904" dist="112866">
              <a:srgbClr val="7F7F7F">
                <a:alpha val="25880"/>
              </a:srgbClr>
            </a:outerShdw>
          </a:effectLst>
        </p:spPr>
        <p:txBody>
          <a:bodyPr anchorCtr="0" anchor="ctr" bIns="38100" lIns="0" spcFirstLastPara="1" rIns="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02</a:t>
            </a:r>
            <a:endParaRPr sz="1100"/>
          </a:p>
        </p:txBody>
      </p:sp>
      <p:sp>
        <p:nvSpPr>
          <p:cNvPr id="659" name="Google Shape;659;p27"/>
          <p:cNvSpPr/>
          <p:nvPr/>
        </p:nvSpPr>
        <p:spPr>
          <a:xfrm>
            <a:off x="1817632" y="1742499"/>
            <a:ext cx="372000" cy="372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79400" rotWithShape="0" dir="5466904" dist="112866">
              <a:srgbClr val="7F7F7F">
                <a:alpha val="25880"/>
              </a:srgbClr>
            </a:outerShdw>
          </a:effectLst>
        </p:spPr>
        <p:txBody>
          <a:bodyPr anchorCtr="0" anchor="ctr" bIns="38100" lIns="0" spcFirstLastPara="1" rIns="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03</a:t>
            </a:r>
            <a:endParaRPr sz="1100"/>
          </a:p>
        </p:txBody>
      </p:sp>
      <p:sp>
        <p:nvSpPr>
          <p:cNvPr id="667" name="Google Shape;667;p27"/>
          <p:cNvSpPr/>
          <p:nvPr/>
        </p:nvSpPr>
        <p:spPr>
          <a:xfrm>
            <a:off x="2367506" y="1742499"/>
            <a:ext cx="372000" cy="372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79400" rotWithShape="0" dir="5466904" dist="112866">
              <a:srgbClr val="7F7F7F">
                <a:alpha val="25880"/>
              </a:srgbClr>
            </a:outerShdw>
          </a:effectLst>
        </p:spPr>
        <p:txBody>
          <a:bodyPr anchorCtr="0" anchor="ctr" bIns="38100" lIns="0" spcFirstLastPara="1" rIns="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04</a:t>
            </a:r>
            <a:endParaRPr sz="1100"/>
          </a:p>
        </p:txBody>
      </p:sp>
      <p:sp>
        <p:nvSpPr>
          <p:cNvPr id="698" name="Google Shape;698;p27"/>
          <p:cNvSpPr/>
          <p:nvPr/>
        </p:nvSpPr>
        <p:spPr>
          <a:xfrm>
            <a:off x="3286825" y="1199870"/>
            <a:ext cx="2570400" cy="698700"/>
          </a:xfrm>
          <a:prstGeom prst="roundRect">
            <a:avLst>
              <a:gd fmla="val 50000" name="adj"/>
            </a:avLst>
          </a:prstGeom>
          <a:noFill/>
          <a:ln cap="flat" cmpd="sng" w="12700">
            <a:solidFill>
              <a:schemeClr val="accent5"/>
            </a:solidFill>
            <a:prstDash val="dash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3561095" y="1742499"/>
            <a:ext cx="372000" cy="372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79400" rotWithShape="0" dir="5466904" dist="112866">
              <a:srgbClr val="7F7F7F">
                <a:alpha val="25880"/>
              </a:srgbClr>
            </a:outerShdw>
          </a:effectLst>
        </p:spPr>
        <p:txBody>
          <a:bodyPr anchorCtr="0" anchor="ctr" bIns="38100" lIns="0" spcFirstLastPara="1" rIns="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01</a:t>
            </a:r>
            <a:endParaRPr sz="1100"/>
          </a:p>
        </p:txBody>
      </p:sp>
      <p:sp>
        <p:nvSpPr>
          <p:cNvPr id="700" name="Google Shape;700;p27"/>
          <p:cNvSpPr/>
          <p:nvPr/>
        </p:nvSpPr>
        <p:spPr>
          <a:xfrm>
            <a:off x="4110969" y="1742499"/>
            <a:ext cx="372000" cy="372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79400" rotWithShape="0" dir="5466904" dist="112866">
              <a:srgbClr val="7F7F7F">
                <a:alpha val="25880"/>
              </a:srgbClr>
            </a:outerShdw>
          </a:effectLst>
        </p:spPr>
        <p:txBody>
          <a:bodyPr anchorCtr="0" anchor="ctr" bIns="38100" lIns="0" spcFirstLastPara="1" rIns="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02</a:t>
            </a:r>
            <a:endParaRPr sz="1100"/>
          </a:p>
        </p:txBody>
      </p:sp>
      <p:sp>
        <p:nvSpPr>
          <p:cNvPr id="701" name="Google Shape;701;p27"/>
          <p:cNvSpPr/>
          <p:nvPr/>
        </p:nvSpPr>
        <p:spPr>
          <a:xfrm>
            <a:off x="4660843" y="1742499"/>
            <a:ext cx="372000" cy="372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79400" rotWithShape="0" dir="5466904" dist="112866">
              <a:srgbClr val="7F7F7F">
                <a:alpha val="25880"/>
              </a:srgbClr>
            </a:outerShdw>
          </a:effectLst>
        </p:spPr>
        <p:txBody>
          <a:bodyPr anchorCtr="0" anchor="ctr" bIns="38100" lIns="0" spcFirstLastPara="1" rIns="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03</a:t>
            </a:r>
            <a:endParaRPr sz="1100"/>
          </a:p>
        </p:txBody>
      </p:sp>
      <p:sp>
        <p:nvSpPr>
          <p:cNvPr id="702" name="Google Shape;702;p27"/>
          <p:cNvSpPr/>
          <p:nvPr/>
        </p:nvSpPr>
        <p:spPr>
          <a:xfrm>
            <a:off x="5210717" y="1742499"/>
            <a:ext cx="372000" cy="372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79400" rotWithShape="0" dir="5466904" dist="112866">
              <a:srgbClr val="7F7F7F">
                <a:alpha val="25880"/>
              </a:srgbClr>
            </a:outerShdw>
          </a:effectLst>
        </p:spPr>
        <p:txBody>
          <a:bodyPr anchorCtr="0" anchor="ctr" bIns="38100" lIns="0" spcFirstLastPara="1" rIns="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04</a:t>
            </a:r>
            <a:endParaRPr sz="1100"/>
          </a:p>
        </p:txBody>
      </p:sp>
      <p:sp>
        <p:nvSpPr>
          <p:cNvPr id="703" name="Google Shape;703;p27"/>
          <p:cNvSpPr/>
          <p:nvPr/>
        </p:nvSpPr>
        <p:spPr>
          <a:xfrm>
            <a:off x="6130037" y="1199870"/>
            <a:ext cx="2570400" cy="698700"/>
          </a:xfrm>
          <a:prstGeom prst="roundRect">
            <a:avLst>
              <a:gd fmla="val 50000" name="adj"/>
            </a:avLst>
          </a:prstGeom>
          <a:noFill/>
          <a:ln cap="flat" cmpd="sng" w="12700">
            <a:solidFill>
              <a:schemeClr val="accent4"/>
            </a:solidFill>
            <a:prstDash val="dash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6404306" y="1742499"/>
            <a:ext cx="372000" cy="372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79400" rotWithShape="0" dir="5466904" dist="112866">
              <a:srgbClr val="7F7F7F">
                <a:alpha val="25880"/>
              </a:srgbClr>
            </a:outerShdw>
          </a:effectLst>
        </p:spPr>
        <p:txBody>
          <a:bodyPr anchorCtr="0" anchor="ctr" bIns="38100" lIns="0" spcFirstLastPara="1" rIns="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01</a:t>
            </a:r>
            <a:endParaRPr sz="1100"/>
          </a:p>
        </p:txBody>
      </p:sp>
      <p:sp>
        <p:nvSpPr>
          <p:cNvPr id="705" name="Google Shape;705;p27"/>
          <p:cNvSpPr/>
          <p:nvPr/>
        </p:nvSpPr>
        <p:spPr>
          <a:xfrm>
            <a:off x="6954180" y="1742499"/>
            <a:ext cx="372000" cy="372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79400" rotWithShape="0" dir="5466904" dist="112866">
              <a:srgbClr val="7F7F7F">
                <a:alpha val="25880"/>
              </a:srgbClr>
            </a:outerShdw>
          </a:effectLst>
        </p:spPr>
        <p:txBody>
          <a:bodyPr anchorCtr="0" anchor="ctr" bIns="38100" lIns="0" spcFirstLastPara="1" rIns="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02</a:t>
            </a:r>
            <a:endParaRPr sz="1100"/>
          </a:p>
        </p:txBody>
      </p:sp>
      <p:sp>
        <p:nvSpPr>
          <p:cNvPr id="706" name="Google Shape;706;p27"/>
          <p:cNvSpPr/>
          <p:nvPr/>
        </p:nvSpPr>
        <p:spPr>
          <a:xfrm>
            <a:off x="7504055" y="1742499"/>
            <a:ext cx="372000" cy="372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79400" rotWithShape="0" dir="5466904" dist="112866">
              <a:srgbClr val="7F7F7F">
                <a:alpha val="25880"/>
              </a:srgbClr>
            </a:outerShdw>
          </a:effectLst>
        </p:spPr>
        <p:txBody>
          <a:bodyPr anchorCtr="0" anchor="ctr" bIns="38100" lIns="0" spcFirstLastPara="1" rIns="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03</a:t>
            </a:r>
            <a:endParaRPr sz="1100"/>
          </a:p>
        </p:txBody>
      </p:sp>
      <p:sp>
        <p:nvSpPr>
          <p:cNvPr id="707" name="Google Shape;707;p27"/>
          <p:cNvSpPr/>
          <p:nvPr/>
        </p:nvSpPr>
        <p:spPr>
          <a:xfrm>
            <a:off x="8053929" y="1742499"/>
            <a:ext cx="372000" cy="372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79400" rotWithShape="0" dir="5466904" dist="112866">
              <a:srgbClr val="7F7F7F">
                <a:alpha val="25880"/>
              </a:srgbClr>
            </a:outerShdw>
          </a:effectLst>
        </p:spPr>
        <p:txBody>
          <a:bodyPr anchorCtr="0" anchor="ctr" bIns="38100" lIns="0" spcFirstLastPara="1" rIns="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04</a:t>
            </a:r>
            <a:endParaRPr sz="1100"/>
          </a:p>
        </p:txBody>
      </p:sp>
      <p:cxnSp>
        <p:nvCxnSpPr>
          <p:cNvPr id="708" name="Google Shape;708;p27"/>
          <p:cNvCxnSpPr>
            <a:stCxn id="697" idx="3"/>
            <a:endCxn id="698" idx="1"/>
          </p:cNvCxnSpPr>
          <p:nvPr/>
        </p:nvCxnSpPr>
        <p:spPr>
          <a:xfrm>
            <a:off x="3014025" y="1549368"/>
            <a:ext cx="2727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dash"/>
            <a:miter lim="400000"/>
            <a:headEnd len="med" w="med" type="oval"/>
            <a:tailEnd len="med" w="med" type="oval"/>
          </a:ln>
        </p:spPr>
      </p:cxnSp>
      <p:cxnSp>
        <p:nvCxnSpPr>
          <p:cNvPr id="709" name="Google Shape;709;p27"/>
          <p:cNvCxnSpPr>
            <a:stCxn id="698" idx="3"/>
            <a:endCxn id="703" idx="1"/>
          </p:cNvCxnSpPr>
          <p:nvPr/>
        </p:nvCxnSpPr>
        <p:spPr>
          <a:xfrm>
            <a:off x="5857225" y="1549220"/>
            <a:ext cx="272700" cy="0"/>
          </a:xfrm>
          <a:prstGeom prst="straightConnector1">
            <a:avLst/>
          </a:prstGeom>
          <a:noFill/>
          <a:ln cap="flat" cmpd="sng" w="12700">
            <a:solidFill>
              <a:schemeClr val="accent5"/>
            </a:solidFill>
            <a:prstDash val="dash"/>
            <a:miter lim="400000"/>
            <a:headEnd len="med" w="med" type="oval"/>
            <a:tailEnd len="med" w="med" type="oval"/>
          </a:ln>
        </p:spPr>
      </p:cxnSp>
      <p:sp>
        <p:nvSpPr>
          <p:cNvPr id="710" name="Google Shape;710;p27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30-60-90 Day Plan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28"/>
          <p:cNvGrpSpPr/>
          <p:nvPr/>
        </p:nvGrpSpPr>
        <p:grpSpPr>
          <a:xfrm>
            <a:off x="703050" y="881705"/>
            <a:ext cx="8035800" cy="3830105"/>
            <a:chOff x="3327400" y="863600"/>
            <a:chExt cx="8230028" cy="5263302"/>
          </a:xfrm>
        </p:grpSpPr>
        <p:sp>
          <p:nvSpPr>
            <p:cNvPr id="717" name="Google Shape;717;p28"/>
            <p:cNvSpPr/>
            <p:nvPr/>
          </p:nvSpPr>
          <p:spPr>
            <a:xfrm>
              <a:off x="6512730" y="863600"/>
              <a:ext cx="2476200" cy="5263200"/>
            </a:xfrm>
            <a:prstGeom prst="round2SameRect">
              <a:avLst>
                <a:gd fmla="val 7153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8" name="Google Shape;718;p28"/>
            <p:cNvSpPr/>
            <p:nvPr/>
          </p:nvSpPr>
          <p:spPr>
            <a:xfrm>
              <a:off x="9080722" y="863600"/>
              <a:ext cx="2476200" cy="5263200"/>
            </a:xfrm>
            <a:prstGeom prst="round2SameRect">
              <a:avLst>
                <a:gd fmla="val 7153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9" name="Google Shape;719;p28"/>
            <p:cNvSpPr/>
            <p:nvPr/>
          </p:nvSpPr>
          <p:spPr>
            <a:xfrm>
              <a:off x="3944737" y="863600"/>
              <a:ext cx="2476200" cy="5263200"/>
            </a:xfrm>
            <a:prstGeom prst="round2SameRect">
              <a:avLst>
                <a:gd fmla="val 7153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20" name="Google Shape;720;p28"/>
            <p:cNvSpPr/>
            <p:nvPr/>
          </p:nvSpPr>
          <p:spPr>
            <a:xfrm rot="-5400000">
              <a:off x="5062600" y="-367498"/>
              <a:ext cx="4759200" cy="8229600"/>
            </a:xfrm>
            <a:prstGeom prst="round2SameRect">
              <a:avLst>
                <a:gd fmla="val 4370" name="adj1"/>
                <a:gd fmla="val 0" name="adj2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  <a:effectLst>
              <a:outerShdw blurRad="292100" rotWithShape="0" dir="5400000" dist="110334">
                <a:srgbClr val="475D84">
                  <a:alpha val="21570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721" name="Google Shape;721;p28"/>
            <p:cNvGrpSpPr/>
            <p:nvPr/>
          </p:nvGrpSpPr>
          <p:grpSpPr>
            <a:xfrm>
              <a:off x="4069398" y="1593960"/>
              <a:ext cx="7085168" cy="1520400"/>
              <a:chOff x="4069398" y="1567563"/>
              <a:chExt cx="7085168" cy="1520400"/>
            </a:xfrm>
          </p:grpSpPr>
          <p:sp>
            <p:nvSpPr>
              <p:cNvPr id="722" name="Google Shape;722;p28"/>
              <p:cNvSpPr txBox="1"/>
              <p:nvPr/>
            </p:nvSpPr>
            <p:spPr>
              <a:xfrm>
                <a:off x="4069398" y="1567563"/>
                <a:ext cx="2112600" cy="15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0" wrap="square" tIns="34275">
                <a:noAutofit/>
              </a:bodyPr>
              <a:lstStyle/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Read publicly available guides we’ve written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Read all Sales materials that the team adheres to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Read the sales playbook to understand </a:t>
                </a:r>
                <a:r>
                  <a:rPr lang="en" sz="500">
                    <a:latin typeface="Poppins"/>
                    <a:ea typeface="Poppins"/>
                    <a:cs typeface="Poppins"/>
                    <a:sym typeface="Poppins"/>
                  </a:rPr>
                  <a:t>their</a:t>
                </a: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sales process &amp; activities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Have 1-om-1 with  manager to set clear goals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Shadow a peer to learn best practices, focus on basics to start with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Build you territory and account plan</a:t>
                </a:r>
                <a:endParaRPr sz="1100"/>
              </a:p>
            </p:txBody>
          </p:sp>
          <p:sp>
            <p:nvSpPr>
              <p:cNvPr id="723" name="Google Shape;723;p28"/>
              <p:cNvSpPr txBox="1"/>
              <p:nvPr/>
            </p:nvSpPr>
            <p:spPr>
              <a:xfrm>
                <a:off x="6635061" y="1567563"/>
                <a:ext cx="1956900" cy="15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0" wrap="square" tIns="34275">
                <a:noAutofit/>
              </a:bodyPr>
              <a:lstStyle/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Have 1-on-1 with you manager for pipeline management and coaching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Understand how to drive a sequence of events to manage the sale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Learn how to work with partners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Start learning the more advanced activities of</a:t>
                </a:r>
                <a:r>
                  <a:rPr lang="en" sz="500">
                    <a:latin typeface="Poppins"/>
                    <a:ea typeface="Poppins"/>
                    <a:cs typeface="Poppins"/>
                    <a:sym typeface="Poppins"/>
                  </a:rPr>
                  <a:t> the company’s </a:t>
                </a: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sales process, </a:t>
                </a:r>
                <a:endParaRPr sz="500"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342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00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724" name="Google Shape;724;p28"/>
              <p:cNvSpPr txBox="1"/>
              <p:nvPr/>
            </p:nvSpPr>
            <p:spPr>
              <a:xfrm>
                <a:off x="9198566" y="1567563"/>
                <a:ext cx="1956000" cy="137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0" wrap="square" tIns="34275">
                <a:noAutofit/>
              </a:bodyPr>
              <a:lstStyle/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Have 1-on-1 with manager for Deal-Level and Skill-Focused coaching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Understand your forecast, how to manage it &amp; how to report it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Know how your company negotiates (the gives &amp; takes)</a:t>
                </a:r>
                <a:endParaRPr sz="1100"/>
              </a:p>
              <a:p>
                <a:pPr indent="0" lvl="0" marL="342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/>
              </a:p>
            </p:txBody>
          </p:sp>
        </p:grpSp>
        <p:grpSp>
          <p:nvGrpSpPr>
            <p:cNvPr id="725" name="Google Shape;725;p28"/>
            <p:cNvGrpSpPr/>
            <p:nvPr/>
          </p:nvGrpSpPr>
          <p:grpSpPr>
            <a:xfrm>
              <a:off x="4069401" y="3559877"/>
              <a:ext cx="6794381" cy="794412"/>
              <a:chOff x="4069401" y="3226040"/>
              <a:chExt cx="6794381" cy="794412"/>
            </a:xfrm>
          </p:grpSpPr>
          <p:sp>
            <p:nvSpPr>
              <p:cNvPr id="726" name="Google Shape;726;p28"/>
              <p:cNvSpPr txBox="1"/>
              <p:nvPr/>
            </p:nvSpPr>
            <p:spPr>
              <a:xfrm>
                <a:off x="4069401" y="3226052"/>
                <a:ext cx="2235300" cy="79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0" wrap="square" tIns="34275">
                <a:noAutofit/>
              </a:bodyPr>
              <a:lstStyle/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Watch product and customer videos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Review the introductory pitch and related scripts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Review horrible follow-up emails and good emails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Review and practice the current sales pitch</a:t>
                </a:r>
                <a:endParaRPr sz="1100"/>
              </a:p>
            </p:txBody>
          </p:sp>
          <p:sp>
            <p:nvSpPr>
              <p:cNvPr id="727" name="Google Shape;727;p28"/>
              <p:cNvSpPr txBox="1"/>
              <p:nvPr/>
            </p:nvSpPr>
            <p:spPr>
              <a:xfrm>
                <a:off x="6637390" y="3226042"/>
                <a:ext cx="2112600" cy="64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0" wrap="square" tIns="34275">
                <a:noAutofit/>
              </a:bodyPr>
              <a:lstStyle/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Master the sales pitch to different industries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Master giving a good sales demo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Learn additional details about </a:t>
                </a:r>
                <a:r>
                  <a:rPr lang="en" sz="500">
                    <a:latin typeface="Poppins"/>
                    <a:ea typeface="Poppins"/>
                    <a:cs typeface="Poppins"/>
                    <a:sym typeface="Poppins"/>
                  </a:rPr>
                  <a:t>the </a:t>
                </a: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solutions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Learn the pricelist and </a:t>
                </a:r>
                <a:r>
                  <a:rPr lang="en" sz="500">
                    <a:latin typeface="Poppins"/>
                    <a:ea typeface="Poppins"/>
                    <a:cs typeface="Poppins"/>
                    <a:sym typeface="Poppins"/>
                  </a:rPr>
                  <a:t>any </a:t>
                </a: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discounting policies</a:t>
                </a:r>
                <a:endParaRPr sz="1100"/>
              </a:p>
            </p:txBody>
          </p:sp>
          <p:sp>
            <p:nvSpPr>
              <p:cNvPr id="728" name="Google Shape;728;p28"/>
              <p:cNvSpPr txBox="1"/>
              <p:nvPr/>
            </p:nvSpPr>
            <p:spPr>
              <a:xfrm>
                <a:off x="9205383" y="3226040"/>
                <a:ext cx="1658400" cy="36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0" wrap="square" tIns="34275">
                <a:noAutofit/>
              </a:bodyPr>
              <a:lstStyle/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Learn the add-on business and products </a:t>
                </a:r>
                <a:r>
                  <a:rPr lang="en" sz="500">
                    <a:latin typeface="Poppins"/>
                    <a:ea typeface="Poppins"/>
                    <a:cs typeface="Poppins"/>
                    <a:sym typeface="Poppins"/>
                  </a:rPr>
                  <a:t>at the</a:t>
                </a: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company</a:t>
                </a:r>
                <a:endParaRPr sz="1100"/>
              </a:p>
            </p:txBody>
          </p:sp>
        </p:grpSp>
        <p:grpSp>
          <p:nvGrpSpPr>
            <p:cNvPr id="729" name="Google Shape;729;p28"/>
            <p:cNvGrpSpPr/>
            <p:nvPr/>
          </p:nvGrpSpPr>
          <p:grpSpPr>
            <a:xfrm>
              <a:off x="4069398" y="4634255"/>
              <a:ext cx="7418671" cy="364820"/>
              <a:chOff x="4069398" y="4012877"/>
              <a:chExt cx="7418671" cy="364820"/>
            </a:xfrm>
          </p:grpSpPr>
          <p:sp>
            <p:nvSpPr>
              <p:cNvPr id="730" name="Google Shape;730;p28"/>
              <p:cNvSpPr txBox="1"/>
              <p:nvPr/>
            </p:nvSpPr>
            <p:spPr>
              <a:xfrm>
                <a:off x="4069398" y="4012877"/>
                <a:ext cx="2112600" cy="36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0" wrap="square" tIns="34275">
                <a:noAutofit/>
              </a:bodyPr>
              <a:lstStyle/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Start with basics of Salesforce and similar tools, focusing on the field to know and how to use it</a:t>
                </a:r>
                <a:endParaRPr sz="1100"/>
              </a:p>
            </p:txBody>
          </p:sp>
          <p:sp>
            <p:nvSpPr>
              <p:cNvPr id="731" name="Google Shape;731;p28"/>
              <p:cNvSpPr txBox="1"/>
              <p:nvPr/>
            </p:nvSpPr>
            <p:spPr>
              <a:xfrm>
                <a:off x="6637390" y="4012880"/>
                <a:ext cx="2112600" cy="36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0" wrap="square" tIns="34275">
                <a:noAutofit/>
              </a:bodyPr>
              <a:lstStyle/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Advance to some “Trick of the Trade” from peers on the tools they use most often</a:t>
                </a:r>
                <a:endParaRPr sz="1100"/>
              </a:p>
            </p:txBody>
          </p:sp>
          <p:sp>
            <p:nvSpPr>
              <p:cNvPr id="732" name="Google Shape;732;p28"/>
              <p:cNvSpPr txBox="1"/>
              <p:nvPr/>
            </p:nvSpPr>
            <p:spPr>
              <a:xfrm>
                <a:off x="9205369" y="4012897"/>
                <a:ext cx="2282700" cy="36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0" wrap="square" tIns="34275">
                <a:noAutofit/>
              </a:bodyPr>
              <a:lstStyle/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Customize the tools so they work the way you need them to work</a:t>
                </a:r>
                <a:endParaRPr sz="1100"/>
              </a:p>
            </p:txBody>
          </p:sp>
        </p:grpSp>
        <p:grpSp>
          <p:nvGrpSpPr>
            <p:cNvPr id="733" name="Google Shape;733;p28"/>
            <p:cNvGrpSpPr/>
            <p:nvPr/>
          </p:nvGrpSpPr>
          <p:grpSpPr>
            <a:xfrm>
              <a:off x="4069399" y="5388965"/>
              <a:ext cx="7248582" cy="510000"/>
              <a:chOff x="4069399" y="4879100"/>
              <a:chExt cx="7248582" cy="510000"/>
            </a:xfrm>
          </p:grpSpPr>
          <p:sp>
            <p:nvSpPr>
              <p:cNvPr id="734" name="Google Shape;734;p28"/>
              <p:cNvSpPr txBox="1"/>
              <p:nvPr/>
            </p:nvSpPr>
            <p:spPr>
              <a:xfrm>
                <a:off x="4069399" y="4879100"/>
                <a:ext cx="2112600" cy="51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0" wrap="square" tIns="34275">
                <a:noAutofit/>
              </a:bodyPr>
              <a:lstStyle/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Understand the concepts of what you’re selling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Understand the basic concept of the industries you’re selling to</a:t>
                </a:r>
                <a:endParaRPr sz="1100"/>
              </a:p>
            </p:txBody>
          </p:sp>
          <p:sp>
            <p:nvSpPr>
              <p:cNvPr id="735" name="Google Shape;735;p28"/>
              <p:cNvSpPr txBox="1"/>
              <p:nvPr/>
            </p:nvSpPr>
            <p:spPr>
              <a:xfrm>
                <a:off x="6637390" y="4879100"/>
                <a:ext cx="1954500" cy="51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0" wrap="square" tIns="34275">
                <a:noAutofit/>
              </a:bodyPr>
              <a:lstStyle/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Learn how to run an effective sales meeting with a clear agenda, goals and next steps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Review customer case studies</a:t>
                </a:r>
                <a:endParaRPr sz="1100"/>
              </a:p>
            </p:txBody>
          </p:sp>
          <p:sp>
            <p:nvSpPr>
              <p:cNvPr id="736" name="Google Shape;736;p28"/>
              <p:cNvSpPr txBox="1"/>
              <p:nvPr/>
            </p:nvSpPr>
            <p:spPr>
              <a:xfrm>
                <a:off x="9205381" y="4879100"/>
                <a:ext cx="2112600" cy="36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0" wrap="square" tIns="34275">
                <a:noAutofit/>
              </a:bodyPr>
              <a:lstStyle/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Join industry-related groups on LinkedIn</a:t>
                </a:r>
                <a:endParaRPr sz="1100"/>
              </a:p>
              <a:p>
                <a:pPr indent="-95250" lvl="0" marL="88900" marR="0" rtl="0" algn="l">
                  <a:lnSpc>
                    <a:spcPct val="18461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" sz="5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Follow and read industry- related blogs</a:t>
                </a:r>
                <a:endParaRPr sz="1100"/>
              </a:p>
            </p:txBody>
          </p:sp>
        </p:grpSp>
        <p:grpSp>
          <p:nvGrpSpPr>
            <p:cNvPr id="737" name="Google Shape;737;p28"/>
            <p:cNvGrpSpPr/>
            <p:nvPr/>
          </p:nvGrpSpPr>
          <p:grpSpPr>
            <a:xfrm>
              <a:off x="3327567" y="3344567"/>
              <a:ext cx="8229861" cy="1861851"/>
              <a:chOff x="3601493" y="3344567"/>
              <a:chExt cx="7955400" cy="1861851"/>
            </a:xfrm>
          </p:grpSpPr>
          <p:cxnSp>
            <p:nvCxnSpPr>
              <p:cNvPr id="738" name="Google Shape;738;p28"/>
              <p:cNvCxnSpPr/>
              <p:nvPr/>
            </p:nvCxnSpPr>
            <p:spPr>
              <a:xfrm>
                <a:off x="3601493" y="3344567"/>
                <a:ext cx="7955400" cy="0"/>
              </a:xfrm>
              <a:prstGeom prst="straightConnector1">
                <a:avLst/>
              </a:prstGeom>
              <a:noFill/>
              <a:ln cap="rnd" cmpd="sng" w="12700">
                <a:solidFill>
                  <a:srgbClr val="9EAABE">
                    <a:alpha val="49800"/>
                  </a:srgbClr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9" name="Google Shape;739;p28"/>
              <p:cNvCxnSpPr/>
              <p:nvPr/>
            </p:nvCxnSpPr>
            <p:spPr>
              <a:xfrm>
                <a:off x="3601493" y="5206418"/>
                <a:ext cx="7955400" cy="0"/>
              </a:xfrm>
              <a:prstGeom prst="straightConnector1">
                <a:avLst/>
              </a:prstGeom>
              <a:noFill/>
              <a:ln cap="rnd" cmpd="sng" w="12700">
                <a:solidFill>
                  <a:srgbClr val="9EAABE">
                    <a:alpha val="49800"/>
                  </a:srgbClr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0" name="Google Shape;740;p28"/>
              <p:cNvCxnSpPr/>
              <p:nvPr/>
            </p:nvCxnSpPr>
            <p:spPr>
              <a:xfrm>
                <a:off x="3601493" y="4440789"/>
                <a:ext cx="7955400" cy="0"/>
              </a:xfrm>
              <a:prstGeom prst="straightConnector1">
                <a:avLst/>
              </a:prstGeom>
              <a:noFill/>
              <a:ln cap="rnd" cmpd="sng" w="12700">
                <a:solidFill>
                  <a:srgbClr val="9EAABE">
                    <a:alpha val="49800"/>
                  </a:srgbClr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741" name="Google Shape;741;p28"/>
            <p:cNvSpPr txBox="1"/>
            <p:nvPr/>
          </p:nvSpPr>
          <p:spPr>
            <a:xfrm>
              <a:off x="4533800" y="985217"/>
              <a:ext cx="12981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FIRST 30 DAYS</a:t>
              </a:r>
              <a:endParaRPr sz="1100"/>
            </a:p>
          </p:txBody>
        </p:sp>
        <p:sp>
          <p:nvSpPr>
            <p:cNvPr id="742" name="Google Shape;742;p28"/>
            <p:cNvSpPr txBox="1"/>
            <p:nvPr/>
          </p:nvSpPr>
          <p:spPr>
            <a:xfrm>
              <a:off x="7102910" y="985217"/>
              <a:ext cx="13026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FIRST 60 DAYS</a:t>
              </a:r>
              <a:endParaRPr sz="1100"/>
            </a:p>
          </p:txBody>
        </p:sp>
        <p:sp>
          <p:nvSpPr>
            <p:cNvPr id="743" name="Google Shape;743;p28"/>
            <p:cNvSpPr txBox="1"/>
            <p:nvPr/>
          </p:nvSpPr>
          <p:spPr>
            <a:xfrm>
              <a:off x="9669029" y="985217"/>
              <a:ext cx="12996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FIRST 90 DAYS</a:t>
              </a:r>
              <a:endParaRPr sz="1100"/>
            </a:p>
          </p:txBody>
        </p:sp>
        <p:sp>
          <p:nvSpPr>
            <p:cNvPr id="744" name="Google Shape;744;p28"/>
            <p:cNvSpPr txBox="1"/>
            <p:nvPr/>
          </p:nvSpPr>
          <p:spPr>
            <a:xfrm rot="-5400000">
              <a:off x="3286710" y="2298664"/>
              <a:ext cx="705300" cy="20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">
                  <a:solidFill>
                    <a:srgbClr val="A5A5A5"/>
                  </a:solidFill>
                  <a:latin typeface="Poppins"/>
                  <a:ea typeface="Poppins"/>
                  <a:cs typeface="Poppins"/>
                  <a:sym typeface="Poppins"/>
                </a:rPr>
                <a:t>PROCESS</a:t>
              </a:r>
              <a:endParaRPr sz="1100"/>
            </a:p>
          </p:txBody>
        </p:sp>
        <p:sp>
          <p:nvSpPr>
            <p:cNvPr id="745" name="Google Shape;745;p28"/>
            <p:cNvSpPr txBox="1"/>
            <p:nvPr/>
          </p:nvSpPr>
          <p:spPr>
            <a:xfrm rot="-5400000">
              <a:off x="3245310" y="3748779"/>
              <a:ext cx="788100" cy="20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">
                  <a:solidFill>
                    <a:srgbClr val="A5A5A5"/>
                  </a:solidFill>
                  <a:latin typeface="Poppins"/>
                  <a:ea typeface="Poppins"/>
                  <a:cs typeface="Poppins"/>
                  <a:sym typeface="Poppins"/>
                </a:rPr>
                <a:t>PRODUCTS</a:t>
              </a:r>
              <a:endParaRPr sz="1100"/>
            </a:p>
          </p:txBody>
        </p:sp>
        <p:sp>
          <p:nvSpPr>
            <p:cNvPr id="746" name="Google Shape;746;p28"/>
            <p:cNvSpPr txBox="1"/>
            <p:nvPr/>
          </p:nvSpPr>
          <p:spPr>
            <a:xfrm rot="-5400000">
              <a:off x="3348360" y="4674195"/>
              <a:ext cx="582000" cy="20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">
                  <a:solidFill>
                    <a:srgbClr val="A5A5A5"/>
                  </a:solidFill>
                  <a:latin typeface="Poppins"/>
                  <a:ea typeface="Poppins"/>
                  <a:cs typeface="Poppins"/>
                  <a:sym typeface="Poppins"/>
                </a:rPr>
                <a:t>TOOLS</a:t>
              </a:r>
              <a:endParaRPr sz="1100"/>
            </a:p>
          </p:txBody>
        </p:sp>
        <p:sp>
          <p:nvSpPr>
            <p:cNvPr id="747" name="Google Shape;747;p28"/>
            <p:cNvSpPr txBox="1"/>
            <p:nvPr/>
          </p:nvSpPr>
          <p:spPr>
            <a:xfrm rot="-5400000">
              <a:off x="3265710" y="5500027"/>
              <a:ext cx="747300" cy="20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">
                  <a:solidFill>
                    <a:srgbClr val="A5A5A5"/>
                  </a:solidFill>
                  <a:latin typeface="Poppins"/>
                  <a:ea typeface="Poppins"/>
                  <a:cs typeface="Poppins"/>
                  <a:sym typeface="Poppins"/>
                </a:rPr>
                <a:t>INDUSTRY</a:t>
              </a:r>
              <a:endParaRPr sz="1100"/>
            </a:p>
          </p:txBody>
        </p:sp>
      </p:grpSp>
      <p:sp>
        <p:nvSpPr>
          <p:cNvPr id="748" name="Google Shape;748;p28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30-60-90 Day Plan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" name="Google Shape;754;p29"/>
          <p:cNvGrpSpPr/>
          <p:nvPr/>
        </p:nvGrpSpPr>
        <p:grpSpPr>
          <a:xfrm rot="-6211217">
            <a:off x="5173436" y="1534973"/>
            <a:ext cx="2135761" cy="2135761"/>
            <a:chOff x="15725719" y="1959892"/>
            <a:chExt cx="6720300" cy="6720300"/>
          </a:xfrm>
        </p:grpSpPr>
        <p:sp>
          <p:nvSpPr>
            <p:cNvPr id="755" name="Google Shape;755;p29"/>
            <p:cNvSpPr/>
            <p:nvPr/>
          </p:nvSpPr>
          <p:spPr>
            <a:xfrm>
              <a:off x="18032677" y="4271737"/>
              <a:ext cx="2106300" cy="2106300"/>
            </a:xfrm>
            <a:prstGeom prst="ellipse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17415748" y="3654808"/>
              <a:ext cx="3340200" cy="3340200"/>
            </a:xfrm>
            <a:prstGeom prst="ellipse">
              <a:avLst/>
            </a:prstGeom>
            <a:noFill/>
            <a:ln cap="flat" cmpd="sng" w="9525">
              <a:solidFill>
                <a:srgbClr val="BFBFBF">
                  <a:alpha val="6980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16764656" y="3003715"/>
              <a:ext cx="4642500" cy="4642500"/>
            </a:xfrm>
            <a:prstGeom prst="ellipse">
              <a:avLst/>
            </a:prstGeom>
            <a:noFill/>
            <a:ln cap="flat" cmpd="sng" w="9525">
              <a:solidFill>
                <a:srgbClr val="BFBFBF">
                  <a:alpha val="4392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15725719" y="1959892"/>
              <a:ext cx="6720300" cy="6720300"/>
            </a:xfrm>
            <a:prstGeom prst="ellipse">
              <a:avLst/>
            </a:prstGeom>
            <a:noFill/>
            <a:ln cap="flat" cmpd="sng" w="9525">
              <a:solidFill>
                <a:srgbClr val="D9DDE0">
                  <a:alpha val="2196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9" name="Google Shape;759;p29"/>
            <p:cNvSpPr/>
            <p:nvPr/>
          </p:nvSpPr>
          <p:spPr>
            <a:xfrm>
              <a:off x="20002075" y="5100655"/>
              <a:ext cx="189300" cy="1893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17870027" y="3992239"/>
              <a:ext cx="189300" cy="1893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61" name="Google Shape;761;p29"/>
          <p:cNvGrpSpPr/>
          <p:nvPr/>
        </p:nvGrpSpPr>
        <p:grpSpPr>
          <a:xfrm rot="644224">
            <a:off x="2562776" y="1537315"/>
            <a:ext cx="2135464" cy="2135464"/>
            <a:chOff x="15725719" y="1959892"/>
            <a:chExt cx="6720300" cy="6720300"/>
          </a:xfrm>
        </p:grpSpPr>
        <p:sp>
          <p:nvSpPr>
            <p:cNvPr id="762" name="Google Shape;762;p29"/>
            <p:cNvSpPr/>
            <p:nvPr/>
          </p:nvSpPr>
          <p:spPr>
            <a:xfrm>
              <a:off x="18032677" y="4271737"/>
              <a:ext cx="2106300" cy="2106300"/>
            </a:xfrm>
            <a:prstGeom prst="ellipse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17415748" y="3654808"/>
              <a:ext cx="3340200" cy="3340200"/>
            </a:xfrm>
            <a:prstGeom prst="ellipse">
              <a:avLst/>
            </a:prstGeom>
            <a:noFill/>
            <a:ln cap="flat" cmpd="sng" w="9525">
              <a:solidFill>
                <a:srgbClr val="BFBFBF">
                  <a:alpha val="6980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16764656" y="3003715"/>
              <a:ext cx="4642500" cy="4642500"/>
            </a:xfrm>
            <a:prstGeom prst="ellipse">
              <a:avLst/>
            </a:prstGeom>
            <a:noFill/>
            <a:ln cap="flat" cmpd="sng" w="9525">
              <a:solidFill>
                <a:srgbClr val="BFBFBF">
                  <a:alpha val="4392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15725719" y="1959892"/>
              <a:ext cx="6720300" cy="6720300"/>
            </a:xfrm>
            <a:prstGeom prst="ellipse">
              <a:avLst/>
            </a:prstGeom>
            <a:noFill/>
            <a:ln cap="flat" cmpd="sng" w="9525">
              <a:solidFill>
                <a:srgbClr val="D9DDE0">
                  <a:alpha val="2196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20002075" y="5100655"/>
              <a:ext cx="189300" cy="1893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17870027" y="3992239"/>
              <a:ext cx="189300" cy="1893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68" name="Google Shape;768;p29"/>
          <p:cNvSpPr/>
          <p:nvPr/>
        </p:nvSpPr>
        <p:spPr>
          <a:xfrm>
            <a:off x="6224952" y="1254675"/>
            <a:ext cx="2100300" cy="2959200"/>
          </a:xfrm>
          <a:prstGeom prst="roundRect">
            <a:avLst>
              <a:gd fmla="val 8428" name="adj"/>
            </a:avLst>
          </a:prstGeom>
          <a:solidFill>
            <a:srgbClr val="FFFFFF"/>
          </a:solidFill>
          <a:ln>
            <a:noFill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69" name="Google Shape;769;p29"/>
          <p:cNvGrpSpPr/>
          <p:nvPr/>
        </p:nvGrpSpPr>
        <p:grpSpPr>
          <a:xfrm>
            <a:off x="6054951" y="2437744"/>
            <a:ext cx="1564425" cy="341325"/>
            <a:chOff x="947683" y="2831919"/>
            <a:chExt cx="2085900" cy="455100"/>
          </a:xfrm>
        </p:grpSpPr>
        <p:sp>
          <p:nvSpPr>
            <p:cNvPr id="770" name="Google Shape;770;p29"/>
            <p:cNvSpPr/>
            <p:nvPr/>
          </p:nvSpPr>
          <p:spPr>
            <a:xfrm>
              <a:off x="947683" y="2831919"/>
              <a:ext cx="2085900" cy="455100"/>
            </a:xfrm>
            <a:prstGeom prst="roundRect">
              <a:avLst>
                <a:gd fmla="val 50000" name="adj"/>
              </a:avLst>
            </a:prstGeom>
            <a:solidFill>
              <a:srgbClr val="D8D8D8">
                <a:alpha val="2471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1021313" y="2905548"/>
              <a:ext cx="307800" cy="307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685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03</a:t>
              </a:r>
              <a:endParaRPr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2" name="Google Shape;772;p29"/>
            <p:cNvSpPr txBox="1"/>
            <p:nvPr/>
          </p:nvSpPr>
          <p:spPr>
            <a:xfrm>
              <a:off x="1575620" y="2905561"/>
              <a:ext cx="1337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11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AUG 23RD</a:t>
              </a:r>
              <a:endParaRPr b="0" sz="11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73" name="Google Shape;773;p29"/>
          <p:cNvGrpSpPr/>
          <p:nvPr/>
        </p:nvGrpSpPr>
        <p:grpSpPr>
          <a:xfrm>
            <a:off x="6357839" y="1858800"/>
            <a:ext cx="1882486" cy="2109116"/>
            <a:chOff x="8273919" y="2783200"/>
            <a:chExt cx="2509981" cy="2812155"/>
          </a:xfrm>
        </p:grpSpPr>
        <p:sp>
          <p:nvSpPr>
            <p:cNvPr id="774" name="Google Shape;774;p29"/>
            <p:cNvSpPr txBox="1"/>
            <p:nvPr/>
          </p:nvSpPr>
          <p:spPr>
            <a:xfrm>
              <a:off x="8285500" y="2783200"/>
              <a:ext cx="2498400" cy="66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8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This is the summ</a:t>
              </a: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ry of the third month of </a:t>
              </a: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your new role.</a:t>
              </a: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 How will you become a leader in this period?</a:t>
              </a:r>
              <a:endParaRPr sz="1100"/>
            </a:p>
          </p:txBody>
        </p:sp>
        <p:grpSp>
          <p:nvGrpSpPr>
            <p:cNvPr id="775" name="Google Shape;775;p29"/>
            <p:cNvGrpSpPr/>
            <p:nvPr/>
          </p:nvGrpSpPr>
          <p:grpSpPr>
            <a:xfrm>
              <a:off x="8273919" y="4234752"/>
              <a:ext cx="2446119" cy="1360603"/>
              <a:chOff x="5004887" y="4292568"/>
              <a:chExt cx="2446119" cy="1360603"/>
            </a:xfrm>
          </p:grpSpPr>
          <p:sp>
            <p:nvSpPr>
              <p:cNvPr id="776" name="Google Shape;776;p29"/>
              <p:cNvSpPr txBox="1"/>
              <p:nvPr/>
            </p:nvSpPr>
            <p:spPr>
              <a:xfrm>
                <a:off x="5050406" y="4292568"/>
                <a:ext cx="2400600" cy="2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lnSpc>
                    <a:spcPct val="187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Learning Goals:</a:t>
                </a:r>
                <a:endParaRPr sz="1100"/>
              </a:p>
            </p:txBody>
          </p:sp>
          <p:sp>
            <p:nvSpPr>
              <p:cNvPr id="777" name="Google Shape;777;p29"/>
              <p:cNvSpPr txBox="1"/>
              <p:nvPr/>
            </p:nvSpPr>
            <p:spPr>
              <a:xfrm>
                <a:off x="5050406" y="4653602"/>
                <a:ext cx="2400600" cy="2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lnSpc>
                    <a:spcPct val="187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Performance Goals:</a:t>
                </a:r>
                <a:endParaRPr sz="1100"/>
              </a:p>
            </p:txBody>
          </p:sp>
          <p:sp>
            <p:nvSpPr>
              <p:cNvPr id="778" name="Google Shape;778;p29"/>
              <p:cNvSpPr txBox="1"/>
              <p:nvPr/>
            </p:nvSpPr>
            <p:spPr>
              <a:xfrm>
                <a:off x="5050406" y="5014636"/>
                <a:ext cx="2400600" cy="2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lnSpc>
                    <a:spcPct val="187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Initiative Goals:</a:t>
                </a:r>
                <a:endParaRPr sz="1100"/>
              </a:p>
            </p:txBody>
          </p:sp>
          <p:sp>
            <p:nvSpPr>
              <p:cNvPr id="779" name="Google Shape;779;p29"/>
              <p:cNvSpPr txBox="1"/>
              <p:nvPr/>
            </p:nvSpPr>
            <p:spPr>
              <a:xfrm>
                <a:off x="5050406" y="5375671"/>
                <a:ext cx="2400600" cy="2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lnSpc>
                    <a:spcPct val="187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Personal Goals:</a:t>
                </a:r>
                <a:endParaRPr sz="1100"/>
              </a:p>
            </p:txBody>
          </p:sp>
          <p:cxnSp>
            <p:nvCxnSpPr>
              <p:cNvPr id="780" name="Google Shape;780;p29"/>
              <p:cNvCxnSpPr/>
              <p:nvPr/>
            </p:nvCxnSpPr>
            <p:spPr>
              <a:xfrm>
                <a:off x="5004887" y="5329966"/>
                <a:ext cx="24348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C4CCD7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81" name="Google Shape;781;p29"/>
              <p:cNvCxnSpPr/>
              <p:nvPr/>
            </p:nvCxnSpPr>
            <p:spPr>
              <a:xfrm>
                <a:off x="5004887" y="4968932"/>
                <a:ext cx="24348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C4CCD7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82" name="Google Shape;782;p29"/>
              <p:cNvCxnSpPr/>
              <p:nvPr/>
            </p:nvCxnSpPr>
            <p:spPr>
              <a:xfrm>
                <a:off x="5004887" y="4607898"/>
                <a:ext cx="24348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C4CCD7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783" name="Google Shape;783;p29"/>
          <p:cNvSpPr/>
          <p:nvPr/>
        </p:nvSpPr>
        <p:spPr>
          <a:xfrm>
            <a:off x="6224952" y="1254674"/>
            <a:ext cx="2100300" cy="404400"/>
          </a:xfrm>
          <a:prstGeom prst="round2SameRect">
            <a:avLst>
              <a:gd fmla="val 45526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810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90 DAY - OPTIMIZE</a:t>
            </a:r>
            <a:endParaRPr sz="1100"/>
          </a:p>
        </p:txBody>
      </p:sp>
      <p:sp>
        <p:nvSpPr>
          <p:cNvPr id="784" name="Google Shape;784;p29"/>
          <p:cNvSpPr/>
          <p:nvPr/>
        </p:nvSpPr>
        <p:spPr>
          <a:xfrm>
            <a:off x="3613222" y="1254675"/>
            <a:ext cx="2100300" cy="2959200"/>
          </a:xfrm>
          <a:prstGeom prst="roundRect">
            <a:avLst>
              <a:gd fmla="val 8428" name="adj"/>
            </a:avLst>
          </a:prstGeom>
          <a:solidFill>
            <a:srgbClr val="FFFFFF"/>
          </a:solidFill>
          <a:ln>
            <a:noFill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85" name="Google Shape;785;p29"/>
          <p:cNvGrpSpPr/>
          <p:nvPr/>
        </p:nvGrpSpPr>
        <p:grpSpPr>
          <a:xfrm>
            <a:off x="3443220" y="2437744"/>
            <a:ext cx="1564425" cy="341325"/>
            <a:chOff x="947683" y="2831919"/>
            <a:chExt cx="2085900" cy="455100"/>
          </a:xfrm>
        </p:grpSpPr>
        <p:sp>
          <p:nvSpPr>
            <p:cNvPr id="786" name="Google Shape;786;p29"/>
            <p:cNvSpPr/>
            <p:nvPr/>
          </p:nvSpPr>
          <p:spPr>
            <a:xfrm>
              <a:off x="947683" y="2831919"/>
              <a:ext cx="2085900" cy="455100"/>
            </a:xfrm>
            <a:prstGeom prst="roundRect">
              <a:avLst>
                <a:gd fmla="val 50000" name="adj"/>
              </a:avLst>
            </a:prstGeom>
            <a:solidFill>
              <a:srgbClr val="D8D8D8">
                <a:alpha val="2471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1021313" y="2905548"/>
              <a:ext cx="307800" cy="30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685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02</a:t>
              </a:r>
              <a:endParaRPr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8" name="Google Shape;788;p29"/>
            <p:cNvSpPr txBox="1"/>
            <p:nvPr/>
          </p:nvSpPr>
          <p:spPr>
            <a:xfrm>
              <a:off x="1575587" y="2905561"/>
              <a:ext cx="1178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11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JUL 23RD</a:t>
              </a:r>
              <a:endParaRPr b="0" sz="11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89" name="Google Shape;789;p29"/>
          <p:cNvGrpSpPr/>
          <p:nvPr/>
        </p:nvGrpSpPr>
        <p:grpSpPr>
          <a:xfrm>
            <a:off x="3746109" y="1858807"/>
            <a:ext cx="1834589" cy="2109109"/>
            <a:chOff x="4791612" y="2783210"/>
            <a:chExt cx="2446119" cy="2812145"/>
          </a:xfrm>
        </p:grpSpPr>
        <p:sp>
          <p:nvSpPr>
            <p:cNvPr id="790" name="Google Shape;790;p29"/>
            <p:cNvSpPr txBox="1"/>
            <p:nvPr/>
          </p:nvSpPr>
          <p:spPr>
            <a:xfrm>
              <a:off x="4803187" y="2783210"/>
              <a:ext cx="2400600" cy="4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8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S</a:t>
              </a: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umm</a:t>
              </a: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ry of the second month of </a:t>
              </a: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your new role.</a:t>
              </a: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 What will you contribute in this period?</a:t>
              </a:r>
              <a:endParaRPr sz="1100"/>
            </a:p>
          </p:txBody>
        </p:sp>
        <p:grpSp>
          <p:nvGrpSpPr>
            <p:cNvPr id="791" name="Google Shape;791;p29"/>
            <p:cNvGrpSpPr/>
            <p:nvPr/>
          </p:nvGrpSpPr>
          <p:grpSpPr>
            <a:xfrm>
              <a:off x="4791612" y="4234752"/>
              <a:ext cx="2446119" cy="1360603"/>
              <a:chOff x="5004887" y="4292568"/>
              <a:chExt cx="2446119" cy="1360603"/>
            </a:xfrm>
          </p:grpSpPr>
          <p:sp>
            <p:nvSpPr>
              <p:cNvPr id="792" name="Google Shape;792;p29"/>
              <p:cNvSpPr txBox="1"/>
              <p:nvPr/>
            </p:nvSpPr>
            <p:spPr>
              <a:xfrm>
                <a:off x="5050406" y="4292568"/>
                <a:ext cx="2400600" cy="2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lnSpc>
                    <a:spcPct val="187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Learning Goals:</a:t>
                </a:r>
                <a:endParaRPr sz="1100"/>
              </a:p>
            </p:txBody>
          </p:sp>
          <p:sp>
            <p:nvSpPr>
              <p:cNvPr id="793" name="Google Shape;793;p29"/>
              <p:cNvSpPr txBox="1"/>
              <p:nvPr/>
            </p:nvSpPr>
            <p:spPr>
              <a:xfrm>
                <a:off x="5050406" y="4653602"/>
                <a:ext cx="2400600" cy="2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lnSpc>
                    <a:spcPct val="187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Performance Goals:</a:t>
                </a:r>
                <a:endParaRPr sz="1100"/>
              </a:p>
            </p:txBody>
          </p:sp>
          <p:sp>
            <p:nvSpPr>
              <p:cNvPr id="794" name="Google Shape;794;p29"/>
              <p:cNvSpPr txBox="1"/>
              <p:nvPr/>
            </p:nvSpPr>
            <p:spPr>
              <a:xfrm>
                <a:off x="5050406" y="5014636"/>
                <a:ext cx="2400600" cy="2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lnSpc>
                    <a:spcPct val="187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Initiative Goals:</a:t>
                </a:r>
                <a:endParaRPr sz="1100"/>
              </a:p>
            </p:txBody>
          </p:sp>
          <p:sp>
            <p:nvSpPr>
              <p:cNvPr id="795" name="Google Shape;795;p29"/>
              <p:cNvSpPr txBox="1"/>
              <p:nvPr/>
            </p:nvSpPr>
            <p:spPr>
              <a:xfrm>
                <a:off x="5050406" y="5375671"/>
                <a:ext cx="2400600" cy="2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lnSpc>
                    <a:spcPct val="187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Personal Goals:</a:t>
                </a:r>
                <a:endParaRPr sz="1100"/>
              </a:p>
            </p:txBody>
          </p:sp>
          <p:cxnSp>
            <p:nvCxnSpPr>
              <p:cNvPr id="796" name="Google Shape;796;p29"/>
              <p:cNvCxnSpPr/>
              <p:nvPr/>
            </p:nvCxnSpPr>
            <p:spPr>
              <a:xfrm>
                <a:off x="5004887" y="5329966"/>
                <a:ext cx="24348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C4CCD7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7" name="Google Shape;797;p29"/>
              <p:cNvCxnSpPr/>
              <p:nvPr/>
            </p:nvCxnSpPr>
            <p:spPr>
              <a:xfrm>
                <a:off x="5004887" y="4968932"/>
                <a:ext cx="24348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C4CCD7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8" name="Google Shape;798;p29"/>
              <p:cNvCxnSpPr/>
              <p:nvPr/>
            </p:nvCxnSpPr>
            <p:spPr>
              <a:xfrm>
                <a:off x="5004887" y="4607898"/>
                <a:ext cx="24348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C4CCD7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799" name="Google Shape;799;p29"/>
          <p:cNvSpPr/>
          <p:nvPr/>
        </p:nvSpPr>
        <p:spPr>
          <a:xfrm>
            <a:off x="3613222" y="1254674"/>
            <a:ext cx="2100300" cy="404400"/>
          </a:xfrm>
          <a:prstGeom prst="round2SameRect">
            <a:avLst>
              <a:gd fmla="val 45526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3810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60 DAY - ASSESS</a:t>
            </a:r>
            <a:endParaRPr sz="1100"/>
          </a:p>
        </p:txBody>
      </p:sp>
      <p:grpSp>
        <p:nvGrpSpPr>
          <p:cNvPr id="800" name="Google Shape;800;p29"/>
          <p:cNvGrpSpPr/>
          <p:nvPr/>
        </p:nvGrpSpPr>
        <p:grpSpPr>
          <a:xfrm rot="-3402602">
            <a:off x="-16632" y="1537894"/>
            <a:ext cx="2135308" cy="2135308"/>
            <a:chOff x="15725719" y="1959892"/>
            <a:chExt cx="6720300" cy="6720300"/>
          </a:xfrm>
        </p:grpSpPr>
        <p:sp>
          <p:nvSpPr>
            <p:cNvPr id="801" name="Google Shape;801;p29"/>
            <p:cNvSpPr/>
            <p:nvPr/>
          </p:nvSpPr>
          <p:spPr>
            <a:xfrm>
              <a:off x="18032677" y="4271737"/>
              <a:ext cx="2106300" cy="2106300"/>
            </a:xfrm>
            <a:prstGeom prst="ellipse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17415748" y="3654808"/>
              <a:ext cx="3340200" cy="3340200"/>
            </a:xfrm>
            <a:prstGeom prst="ellipse">
              <a:avLst/>
            </a:prstGeom>
            <a:noFill/>
            <a:ln cap="flat" cmpd="sng" w="9525">
              <a:solidFill>
                <a:srgbClr val="BFBFBF">
                  <a:alpha val="6980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16764656" y="3003715"/>
              <a:ext cx="4642500" cy="4642500"/>
            </a:xfrm>
            <a:prstGeom prst="ellipse">
              <a:avLst/>
            </a:prstGeom>
            <a:noFill/>
            <a:ln cap="flat" cmpd="sng" w="9525">
              <a:solidFill>
                <a:srgbClr val="BFBFBF">
                  <a:alpha val="4392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15725719" y="1959892"/>
              <a:ext cx="6720300" cy="6720300"/>
            </a:xfrm>
            <a:prstGeom prst="ellipse">
              <a:avLst/>
            </a:prstGeom>
            <a:noFill/>
            <a:ln cap="flat" cmpd="sng" w="9525">
              <a:solidFill>
                <a:srgbClr val="D9DDE0">
                  <a:alpha val="2196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20002075" y="5100655"/>
              <a:ext cx="189300" cy="1893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17870027" y="3992239"/>
              <a:ext cx="189300" cy="1893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807" name="Google Shape;807;p29"/>
          <p:cNvSpPr/>
          <p:nvPr/>
        </p:nvSpPr>
        <p:spPr>
          <a:xfrm>
            <a:off x="1033164" y="1254675"/>
            <a:ext cx="2100300" cy="2959200"/>
          </a:xfrm>
          <a:prstGeom prst="roundRect">
            <a:avLst>
              <a:gd fmla="val 8428" name="adj"/>
            </a:avLst>
          </a:prstGeom>
          <a:solidFill>
            <a:srgbClr val="FFFFFF"/>
          </a:solidFill>
          <a:ln>
            <a:noFill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08" name="Google Shape;808;p29"/>
          <p:cNvGrpSpPr/>
          <p:nvPr/>
        </p:nvGrpSpPr>
        <p:grpSpPr>
          <a:xfrm>
            <a:off x="863162" y="2437744"/>
            <a:ext cx="1564425" cy="341325"/>
            <a:chOff x="947683" y="2831919"/>
            <a:chExt cx="2085900" cy="455100"/>
          </a:xfrm>
        </p:grpSpPr>
        <p:sp>
          <p:nvSpPr>
            <p:cNvPr id="809" name="Google Shape;809;p29"/>
            <p:cNvSpPr/>
            <p:nvPr/>
          </p:nvSpPr>
          <p:spPr>
            <a:xfrm>
              <a:off x="947683" y="2831919"/>
              <a:ext cx="2085900" cy="455100"/>
            </a:xfrm>
            <a:prstGeom prst="roundRect">
              <a:avLst>
                <a:gd fmla="val 50000" name="adj"/>
              </a:avLst>
            </a:prstGeom>
            <a:solidFill>
              <a:srgbClr val="D8D8D8">
                <a:alpha val="2471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021313" y="2905548"/>
              <a:ext cx="307800" cy="307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685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01</a:t>
              </a:r>
              <a:endParaRPr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11" name="Google Shape;811;p29"/>
            <p:cNvSpPr txBox="1"/>
            <p:nvPr/>
          </p:nvSpPr>
          <p:spPr>
            <a:xfrm>
              <a:off x="1575600" y="2905561"/>
              <a:ext cx="1298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11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JUN 23RD</a:t>
              </a:r>
              <a:endParaRPr b="0" sz="11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812" name="Google Shape;812;p29"/>
          <p:cNvGrpSpPr/>
          <p:nvPr/>
        </p:nvGrpSpPr>
        <p:grpSpPr>
          <a:xfrm>
            <a:off x="1166051" y="1858807"/>
            <a:ext cx="1834589" cy="2109109"/>
            <a:chOff x="1351535" y="2783210"/>
            <a:chExt cx="2446119" cy="2812145"/>
          </a:xfrm>
        </p:grpSpPr>
        <p:sp>
          <p:nvSpPr>
            <p:cNvPr id="813" name="Google Shape;813;p29"/>
            <p:cNvSpPr txBox="1"/>
            <p:nvPr/>
          </p:nvSpPr>
          <p:spPr>
            <a:xfrm>
              <a:off x="1363110" y="2783210"/>
              <a:ext cx="24006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8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S</a:t>
              </a: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umm</a:t>
              </a: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ry of the first month of</a:t>
              </a: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 your new role.</a:t>
              </a:r>
              <a:r>
                <a:rPr lang="en" sz="6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 What will you learn during this period?</a:t>
              </a:r>
              <a:endParaRPr sz="600">
                <a:solidFill>
                  <a:srgbClr val="9EAABE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814" name="Google Shape;814;p29"/>
            <p:cNvGrpSpPr/>
            <p:nvPr/>
          </p:nvGrpSpPr>
          <p:grpSpPr>
            <a:xfrm>
              <a:off x="1351535" y="4234752"/>
              <a:ext cx="2446119" cy="1360603"/>
              <a:chOff x="5004887" y="4292568"/>
              <a:chExt cx="2446119" cy="1360603"/>
            </a:xfrm>
          </p:grpSpPr>
          <p:sp>
            <p:nvSpPr>
              <p:cNvPr id="815" name="Google Shape;815;p29"/>
              <p:cNvSpPr txBox="1"/>
              <p:nvPr/>
            </p:nvSpPr>
            <p:spPr>
              <a:xfrm>
                <a:off x="5050406" y="4292568"/>
                <a:ext cx="2400600" cy="2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lnSpc>
                    <a:spcPct val="187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Learning Goals:</a:t>
                </a:r>
                <a:endParaRPr sz="1100"/>
              </a:p>
            </p:txBody>
          </p:sp>
          <p:sp>
            <p:nvSpPr>
              <p:cNvPr id="816" name="Google Shape;816;p29"/>
              <p:cNvSpPr txBox="1"/>
              <p:nvPr/>
            </p:nvSpPr>
            <p:spPr>
              <a:xfrm>
                <a:off x="5050406" y="4653602"/>
                <a:ext cx="2400600" cy="2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lnSpc>
                    <a:spcPct val="187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Performance Goals:</a:t>
                </a:r>
                <a:endParaRPr sz="1100"/>
              </a:p>
            </p:txBody>
          </p:sp>
          <p:sp>
            <p:nvSpPr>
              <p:cNvPr id="817" name="Google Shape;817;p29"/>
              <p:cNvSpPr txBox="1"/>
              <p:nvPr/>
            </p:nvSpPr>
            <p:spPr>
              <a:xfrm>
                <a:off x="5050406" y="5014636"/>
                <a:ext cx="2400600" cy="2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lnSpc>
                    <a:spcPct val="187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Initiative Goals:</a:t>
                </a:r>
                <a:endParaRPr sz="1100"/>
              </a:p>
            </p:txBody>
          </p:sp>
          <p:sp>
            <p:nvSpPr>
              <p:cNvPr id="818" name="Google Shape;818;p29"/>
              <p:cNvSpPr txBox="1"/>
              <p:nvPr/>
            </p:nvSpPr>
            <p:spPr>
              <a:xfrm>
                <a:off x="5050406" y="5375671"/>
                <a:ext cx="2400600" cy="2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lnSpc>
                    <a:spcPct val="187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Personal Goals:</a:t>
                </a:r>
                <a:endParaRPr sz="1100"/>
              </a:p>
            </p:txBody>
          </p:sp>
          <p:cxnSp>
            <p:nvCxnSpPr>
              <p:cNvPr id="819" name="Google Shape;819;p29"/>
              <p:cNvCxnSpPr/>
              <p:nvPr/>
            </p:nvCxnSpPr>
            <p:spPr>
              <a:xfrm>
                <a:off x="5004887" y="5329966"/>
                <a:ext cx="24348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C4CCD7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20" name="Google Shape;820;p29"/>
              <p:cNvCxnSpPr/>
              <p:nvPr/>
            </p:nvCxnSpPr>
            <p:spPr>
              <a:xfrm>
                <a:off x="5004887" y="4968932"/>
                <a:ext cx="24348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C4CCD7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21" name="Google Shape;821;p29"/>
              <p:cNvCxnSpPr/>
              <p:nvPr/>
            </p:nvCxnSpPr>
            <p:spPr>
              <a:xfrm>
                <a:off x="5004887" y="4607898"/>
                <a:ext cx="24348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C4CCD7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822" name="Google Shape;822;p29"/>
          <p:cNvSpPr/>
          <p:nvPr/>
        </p:nvSpPr>
        <p:spPr>
          <a:xfrm>
            <a:off x="1033164" y="1254674"/>
            <a:ext cx="2100300" cy="404400"/>
          </a:xfrm>
          <a:prstGeom prst="round2SameRect">
            <a:avLst>
              <a:gd fmla="val 45526" name="adj1"/>
              <a:gd fmla="val 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30 DAY - UNDERSTAND</a:t>
            </a:r>
            <a:endParaRPr sz="1100"/>
          </a:p>
        </p:txBody>
      </p:sp>
      <p:sp>
        <p:nvSpPr>
          <p:cNvPr id="823" name="Google Shape;823;p29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30-60-90 Day Plan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0"/>
          <p:cNvSpPr/>
          <p:nvPr/>
        </p:nvSpPr>
        <p:spPr>
          <a:xfrm>
            <a:off x="2392801" y="1297013"/>
            <a:ext cx="6121200" cy="3172800"/>
          </a:xfrm>
          <a:prstGeom prst="roundRect">
            <a:avLst>
              <a:gd fmla="val 5395" name="adj"/>
            </a:avLst>
          </a:prstGeom>
          <a:noFill/>
          <a:ln cap="rnd" cmpd="sng" w="12700">
            <a:solidFill>
              <a:srgbClr val="9EAABE">
                <a:alpha val="49800"/>
              </a:srgbClr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29" name="Google Shape;829;p30"/>
          <p:cNvGrpSpPr/>
          <p:nvPr/>
        </p:nvGrpSpPr>
        <p:grpSpPr>
          <a:xfrm>
            <a:off x="2552588" y="1482896"/>
            <a:ext cx="268099" cy="2831879"/>
            <a:chOff x="2965450" y="1887115"/>
            <a:chExt cx="362100" cy="4022556"/>
          </a:xfrm>
        </p:grpSpPr>
        <p:sp>
          <p:nvSpPr>
            <p:cNvPr id="830" name="Google Shape;830;p30"/>
            <p:cNvSpPr/>
            <p:nvPr/>
          </p:nvSpPr>
          <p:spPr>
            <a:xfrm>
              <a:off x="2965450" y="1887115"/>
              <a:ext cx="362100" cy="16761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0"/>
            <p:cNvSpPr txBox="1"/>
            <p:nvPr/>
          </p:nvSpPr>
          <p:spPr>
            <a:xfrm rot="-5400000">
              <a:off x="2361456" y="2597222"/>
              <a:ext cx="1569900" cy="25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PROCESS</a:t>
              </a:r>
              <a:endParaRPr sz="1100">
                <a:solidFill>
                  <a:schemeClr val="accent6"/>
                </a:solidFill>
              </a:endParaRPr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2965450" y="3898350"/>
              <a:ext cx="362100" cy="10056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0"/>
            <p:cNvSpPr txBox="1"/>
            <p:nvPr/>
          </p:nvSpPr>
          <p:spPr>
            <a:xfrm rot="-5400000">
              <a:off x="2696556" y="4273161"/>
              <a:ext cx="899700" cy="25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PRODUCT</a:t>
              </a:r>
              <a:endParaRPr sz="1100">
                <a:solidFill>
                  <a:schemeClr val="accent6"/>
                </a:solidFill>
              </a:endParaRPr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2965450" y="5239171"/>
              <a:ext cx="362100" cy="6705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0"/>
            <p:cNvSpPr txBox="1"/>
            <p:nvPr/>
          </p:nvSpPr>
          <p:spPr>
            <a:xfrm rot="-5400000">
              <a:off x="2864256" y="5446457"/>
              <a:ext cx="564300" cy="25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TOOL</a:t>
              </a:r>
              <a:endParaRPr sz="1100">
                <a:solidFill>
                  <a:schemeClr val="accent6"/>
                </a:solidFill>
              </a:endParaRPr>
            </a:p>
          </p:txBody>
        </p:sp>
      </p:grpSp>
      <p:grpSp>
        <p:nvGrpSpPr>
          <p:cNvPr id="836" name="Google Shape;836;p30"/>
          <p:cNvGrpSpPr/>
          <p:nvPr/>
        </p:nvGrpSpPr>
        <p:grpSpPr>
          <a:xfrm>
            <a:off x="3007343" y="994417"/>
            <a:ext cx="5303255" cy="3320840"/>
            <a:chOff x="3638549" y="1304865"/>
            <a:chExt cx="7943761" cy="4292155"/>
          </a:xfrm>
        </p:grpSpPr>
        <p:sp>
          <p:nvSpPr>
            <p:cNvPr id="837" name="Google Shape;837;p30"/>
            <p:cNvSpPr/>
            <p:nvPr/>
          </p:nvSpPr>
          <p:spPr>
            <a:xfrm>
              <a:off x="3638550" y="1936432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latin typeface="Poppins"/>
                  <a:ea typeface="Poppins"/>
                  <a:cs typeface="Poppins"/>
                  <a:sym typeface="Poppins"/>
                </a:rPr>
                <a:t>Onboarding </a:t>
              </a:r>
              <a:endParaRPr sz="1100"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3638550" y="2546521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Mission, vision and goals</a:t>
              </a:r>
              <a:endParaRPr sz="1100"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3638550" y="3156610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Organization structure</a:t>
              </a:r>
              <a:endParaRPr sz="1100"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3638550" y="2241476"/>
              <a:ext cx="2413800" cy="3051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Presentation Etiquettes</a:t>
              </a:r>
              <a:endParaRPr sz="1100"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3638550" y="2851565"/>
              <a:ext cx="2413800" cy="3051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Complete milestone</a:t>
              </a:r>
              <a:endParaRPr sz="1100"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3638549" y="4071743"/>
              <a:ext cx="2413800" cy="3051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Benchmark influencers</a:t>
              </a:r>
              <a:endParaRPr sz="1100"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3638549" y="3766698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HR Management</a:t>
              </a:r>
              <a:endParaRPr sz="1100"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3638549" y="4376787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External influences (clients)</a:t>
              </a:r>
              <a:endParaRPr sz="1100"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3638549" y="4986875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Best activities to pursue</a:t>
              </a:r>
              <a:endParaRPr sz="1100"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3638549" y="5291920"/>
              <a:ext cx="2413800" cy="3051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Company goal</a:t>
              </a:r>
              <a:endParaRPr sz="1100"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6403529" y="1936432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Understanding competition</a:t>
              </a:r>
              <a:endParaRPr sz="1100"/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6403529" y="2546521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Set change expectations</a:t>
              </a:r>
              <a:endParaRPr sz="1100"/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6403529" y="3156610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Establish key metrics</a:t>
              </a:r>
              <a:endParaRPr sz="1100"/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6403529" y="2241476"/>
              <a:ext cx="2413800" cy="3051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Creating new strategy</a:t>
              </a:r>
              <a:endParaRPr sz="1100"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6403529" y="2851565"/>
              <a:ext cx="2413800" cy="3051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Regular meetings</a:t>
              </a:r>
              <a:endParaRPr sz="1100"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6403528" y="4071743"/>
              <a:ext cx="2413800" cy="3051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Long-term success contribution</a:t>
              </a:r>
              <a:endParaRPr sz="1100"/>
            </a:p>
          </p:txBody>
        </p:sp>
        <p:sp>
          <p:nvSpPr>
            <p:cNvPr id="853" name="Google Shape;853;p30"/>
            <p:cNvSpPr/>
            <p:nvPr/>
          </p:nvSpPr>
          <p:spPr>
            <a:xfrm>
              <a:off x="6403528" y="3766698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Project management</a:t>
              </a:r>
              <a:endParaRPr sz="1100"/>
            </a:p>
          </p:txBody>
        </p:sp>
        <p:sp>
          <p:nvSpPr>
            <p:cNvPr id="854" name="Google Shape;854;p30"/>
            <p:cNvSpPr/>
            <p:nvPr/>
          </p:nvSpPr>
          <p:spPr>
            <a:xfrm>
              <a:off x="6403528" y="4376787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New product creation</a:t>
              </a:r>
              <a:endParaRPr sz="1100"/>
            </a:p>
          </p:txBody>
        </p:sp>
        <p:sp>
          <p:nvSpPr>
            <p:cNvPr id="855" name="Google Shape;855;p30"/>
            <p:cNvSpPr/>
            <p:nvPr/>
          </p:nvSpPr>
          <p:spPr>
            <a:xfrm>
              <a:off x="6403528" y="4986875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Regular feedback loop</a:t>
              </a:r>
              <a:endParaRPr sz="1100"/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6403528" y="5291920"/>
              <a:ext cx="2413800" cy="3051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Company visions</a:t>
              </a:r>
              <a:endParaRPr sz="1100"/>
            </a:p>
          </p:txBody>
        </p:sp>
        <p:sp>
          <p:nvSpPr>
            <p:cNvPr id="857" name="Google Shape;857;p30"/>
            <p:cNvSpPr/>
            <p:nvPr/>
          </p:nvSpPr>
          <p:spPr>
            <a:xfrm>
              <a:off x="9168509" y="1936432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latin typeface="Poppins"/>
                  <a:ea typeface="Poppins"/>
                  <a:cs typeface="Poppins"/>
                  <a:sym typeface="Poppins"/>
                </a:rPr>
                <a:t>Contribution to long term success</a:t>
              </a:r>
              <a:endParaRPr sz="1100"/>
            </a:p>
          </p:txBody>
        </p:sp>
        <p:sp>
          <p:nvSpPr>
            <p:cNvPr id="858" name="Google Shape;858;p30"/>
            <p:cNvSpPr/>
            <p:nvPr/>
          </p:nvSpPr>
          <p:spPr>
            <a:xfrm>
              <a:off x="9168509" y="2546521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Presentation Etiquettes</a:t>
              </a:r>
              <a:endParaRPr sz="1100"/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9168509" y="3156610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New product creation</a:t>
              </a:r>
              <a:endParaRPr sz="1100"/>
            </a:p>
          </p:txBody>
        </p:sp>
        <p:sp>
          <p:nvSpPr>
            <p:cNvPr id="860" name="Google Shape;860;p30"/>
            <p:cNvSpPr/>
            <p:nvPr/>
          </p:nvSpPr>
          <p:spPr>
            <a:xfrm>
              <a:off x="9168509" y="2241476"/>
              <a:ext cx="2413800" cy="3051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Complete milestone</a:t>
              </a:r>
              <a:endParaRPr sz="1100"/>
            </a:p>
          </p:txBody>
        </p:sp>
        <p:sp>
          <p:nvSpPr>
            <p:cNvPr id="861" name="Google Shape;861;p30"/>
            <p:cNvSpPr/>
            <p:nvPr/>
          </p:nvSpPr>
          <p:spPr>
            <a:xfrm>
              <a:off x="9168509" y="2851565"/>
              <a:ext cx="2413800" cy="3051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Best activities to pursue</a:t>
              </a:r>
              <a:endParaRPr sz="1100"/>
            </a:p>
          </p:txBody>
        </p:sp>
        <p:sp>
          <p:nvSpPr>
            <p:cNvPr id="862" name="Google Shape;862;p30"/>
            <p:cNvSpPr/>
            <p:nvPr/>
          </p:nvSpPr>
          <p:spPr>
            <a:xfrm>
              <a:off x="9168508" y="4071743"/>
              <a:ext cx="2413800" cy="3051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Formal Training</a:t>
              </a:r>
              <a:endParaRPr sz="1100"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9168508" y="3766698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Understanding competition</a:t>
              </a:r>
              <a:endParaRPr sz="1100"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9168508" y="4376787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Mission, vision and goals</a:t>
              </a:r>
              <a:endParaRPr sz="1100"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9168508" y="4986875"/>
              <a:ext cx="2413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Regular meetings</a:t>
              </a:r>
              <a:endParaRPr sz="1100"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9168508" y="5291920"/>
              <a:ext cx="2413800" cy="3051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Presentation Etiquettes</a:t>
              </a:r>
              <a:endParaRPr sz="1100"/>
            </a:p>
          </p:txBody>
        </p:sp>
        <p:grpSp>
          <p:nvGrpSpPr>
            <p:cNvPr id="867" name="Google Shape;867;p30"/>
            <p:cNvGrpSpPr/>
            <p:nvPr/>
          </p:nvGrpSpPr>
          <p:grpSpPr>
            <a:xfrm>
              <a:off x="3638550" y="1304865"/>
              <a:ext cx="7943759" cy="395700"/>
              <a:chOff x="3638550" y="1304865"/>
              <a:chExt cx="7943759" cy="395700"/>
            </a:xfrm>
          </p:grpSpPr>
          <p:sp>
            <p:nvSpPr>
              <p:cNvPr id="868" name="Google Shape;868;p30"/>
              <p:cNvSpPr/>
              <p:nvPr/>
            </p:nvSpPr>
            <p:spPr>
              <a:xfrm>
                <a:off x="3638550" y="1304865"/>
                <a:ext cx="2413800" cy="3957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8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30 DAY - UNDERSTAND</a:t>
                </a:r>
                <a:endParaRPr sz="1100"/>
              </a:p>
            </p:txBody>
          </p:sp>
          <p:sp>
            <p:nvSpPr>
              <p:cNvPr id="869" name="Google Shape;869;p30"/>
              <p:cNvSpPr/>
              <p:nvPr/>
            </p:nvSpPr>
            <p:spPr>
              <a:xfrm>
                <a:off x="6403529" y="1304865"/>
                <a:ext cx="2413800" cy="3957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8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60 DAY - ASSESS</a:t>
                </a:r>
                <a:endParaRPr sz="1100"/>
              </a:p>
            </p:txBody>
          </p:sp>
          <p:sp>
            <p:nvSpPr>
              <p:cNvPr id="870" name="Google Shape;870;p30"/>
              <p:cNvSpPr/>
              <p:nvPr/>
            </p:nvSpPr>
            <p:spPr>
              <a:xfrm>
                <a:off x="9168509" y="1304865"/>
                <a:ext cx="2413800" cy="3957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8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90 DAY - OPTIMIZE</a:t>
                </a:r>
                <a:endParaRPr sz="1100"/>
              </a:p>
            </p:txBody>
          </p:sp>
        </p:grpSp>
      </p:grpSp>
      <p:sp>
        <p:nvSpPr>
          <p:cNvPr id="871" name="Google Shape;871;p30"/>
          <p:cNvSpPr/>
          <p:nvPr/>
        </p:nvSpPr>
        <p:spPr>
          <a:xfrm>
            <a:off x="612437" y="1297013"/>
            <a:ext cx="1585200" cy="3172800"/>
          </a:xfrm>
          <a:prstGeom prst="roundRect">
            <a:avLst>
              <a:gd fmla="val 10747" name="adj"/>
            </a:avLst>
          </a:prstGeom>
          <a:solidFill>
            <a:srgbClr val="FFFFFF">
              <a:alpha val="69800"/>
            </a:srgbClr>
          </a:solidFill>
          <a:ln>
            <a:noFill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72" name="Google Shape;872;p30"/>
          <p:cNvGrpSpPr/>
          <p:nvPr/>
        </p:nvGrpSpPr>
        <p:grpSpPr>
          <a:xfrm>
            <a:off x="861797" y="1611265"/>
            <a:ext cx="1086300" cy="2488045"/>
            <a:chOff x="1079611" y="2323528"/>
            <a:chExt cx="1448400" cy="3317394"/>
          </a:xfrm>
        </p:grpSpPr>
        <p:grpSp>
          <p:nvGrpSpPr>
            <p:cNvPr id="873" name="Google Shape;873;p30"/>
            <p:cNvGrpSpPr/>
            <p:nvPr/>
          </p:nvGrpSpPr>
          <p:grpSpPr>
            <a:xfrm>
              <a:off x="1168868" y="2323528"/>
              <a:ext cx="1269900" cy="1269900"/>
              <a:chOff x="112132" y="469900"/>
              <a:chExt cx="1269900" cy="1269900"/>
            </a:xfrm>
          </p:grpSpPr>
          <p:sp>
            <p:nvSpPr>
              <p:cNvPr id="874" name="Google Shape;874;p30"/>
              <p:cNvSpPr/>
              <p:nvPr/>
            </p:nvSpPr>
            <p:spPr>
              <a:xfrm>
                <a:off x="112132" y="469900"/>
                <a:ext cx="1269900" cy="1269900"/>
              </a:xfrm>
              <a:prstGeom prst="pie">
                <a:avLst>
                  <a:gd fmla="val 350789" name="adj1"/>
                  <a:gd fmla="val 16200000" name="adj2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75" name="Google Shape;875;p30"/>
              <p:cNvSpPr/>
              <p:nvPr/>
            </p:nvSpPr>
            <p:spPr>
              <a:xfrm>
                <a:off x="266120" y="623888"/>
                <a:ext cx="962100" cy="962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chemeClr val="accent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75%</a:t>
                </a:r>
                <a:endParaRPr sz="110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876" name="Google Shape;876;p30"/>
            <p:cNvSpPr txBox="1"/>
            <p:nvPr/>
          </p:nvSpPr>
          <p:spPr>
            <a:xfrm>
              <a:off x="1079611" y="4370122"/>
              <a:ext cx="1448400" cy="12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9EAABE"/>
                  </a:solidFill>
                  <a:latin typeface="Poppins"/>
                  <a:ea typeface="Poppins"/>
                  <a:cs typeface="Poppins"/>
                  <a:sym typeface="Poppins"/>
                </a:rPr>
                <a:t>WORK PROGRESS</a:t>
              </a:r>
              <a:endParaRPr sz="1100"/>
            </a:p>
            <a:p>
              <a:pPr indent="0" lvl="0" marL="0" marR="0" rtl="0" algn="ctr">
                <a:lnSpc>
                  <a:spcPct val="17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We are done with the first 60 days – Assess progress and proceed to the third portion of the plan</a:t>
              </a:r>
              <a:endParaRPr sz="1100"/>
            </a:p>
          </p:txBody>
        </p:sp>
        <p:sp>
          <p:nvSpPr>
            <p:cNvPr id="877" name="Google Shape;877;p30"/>
            <p:cNvSpPr/>
            <p:nvPr/>
          </p:nvSpPr>
          <p:spPr>
            <a:xfrm>
              <a:off x="1620988" y="4000726"/>
              <a:ext cx="365700" cy="18300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878" name="Google Shape;878;p30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30-60-90 Day Plan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" name="Google Shape;883;p31"/>
          <p:cNvGrpSpPr/>
          <p:nvPr/>
        </p:nvGrpSpPr>
        <p:grpSpPr>
          <a:xfrm>
            <a:off x="495836" y="1832771"/>
            <a:ext cx="4741411" cy="1831971"/>
            <a:chOff x="688649" y="2371905"/>
            <a:chExt cx="6321882" cy="2442628"/>
          </a:xfrm>
        </p:grpSpPr>
        <p:sp>
          <p:nvSpPr>
            <p:cNvPr id="884" name="Google Shape;884;p31"/>
            <p:cNvSpPr txBox="1"/>
            <p:nvPr/>
          </p:nvSpPr>
          <p:spPr>
            <a:xfrm>
              <a:off x="688649" y="2371905"/>
              <a:ext cx="29481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TOP 5 PRIORITIES FOR FIRST 90 DAYS</a:t>
              </a:r>
              <a:endParaRPr sz="1100"/>
            </a:p>
          </p:txBody>
        </p:sp>
        <p:grpSp>
          <p:nvGrpSpPr>
            <p:cNvPr id="885" name="Google Shape;885;p31"/>
            <p:cNvGrpSpPr/>
            <p:nvPr/>
          </p:nvGrpSpPr>
          <p:grpSpPr>
            <a:xfrm>
              <a:off x="747131" y="2750285"/>
              <a:ext cx="6263400" cy="2064248"/>
              <a:chOff x="747131" y="2997200"/>
              <a:chExt cx="6263400" cy="2064248"/>
            </a:xfrm>
          </p:grpSpPr>
          <p:grpSp>
            <p:nvGrpSpPr>
              <p:cNvPr id="886" name="Google Shape;886;p31"/>
              <p:cNvGrpSpPr/>
              <p:nvPr/>
            </p:nvGrpSpPr>
            <p:grpSpPr>
              <a:xfrm>
                <a:off x="747131" y="2997200"/>
                <a:ext cx="6263400" cy="363900"/>
                <a:chOff x="747131" y="2997200"/>
                <a:chExt cx="6263400" cy="363900"/>
              </a:xfrm>
            </p:grpSpPr>
            <p:sp>
              <p:nvSpPr>
                <p:cNvPr id="887" name="Google Shape;887;p31"/>
                <p:cNvSpPr/>
                <p:nvPr/>
              </p:nvSpPr>
              <p:spPr>
                <a:xfrm>
                  <a:off x="747131" y="2997200"/>
                  <a:ext cx="6263400" cy="3639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FFFFF">
                    <a:alpha val="40000"/>
                  </a:srgbClr>
                </a:solidFill>
                <a:ln>
                  <a:noFill/>
                </a:ln>
                <a:effectLst>
                  <a:outerShdw blurRad="292100" rotWithShape="0" dir="5400000" dist="110334">
                    <a:srgbClr val="475D84">
                      <a:alpha val="21570"/>
                    </a:srgbClr>
                  </a:outerShdw>
                </a:effectLst>
              </p:spPr>
              <p:txBody>
                <a:bodyPr anchorCtr="0" anchor="ctr" bIns="38100" lIns="38100" spcFirstLastPara="1" rIns="38100" wrap="square" tIns="381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grpSp>
              <p:nvGrpSpPr>
                <p:cNvPr id="888" name="Google Shape;888;p31"/>
                <p:cNvGrpSpPr/>
                <p:nvPr/>
              </p:nvGrpSpPr>
              <p:grpSpPr>
                <a:xfrm>
                  <a:off x="873926" y="3071437"/>
                  <a:ext cx="3934378" cy="215400"/>
                  <a:chOff x="764714" y="3060815"/>
                  <a:chExt cx="3934378" cy="215400"/>
                </a:xfrm>
              </p:grpSpPr>
              <p:grpSp>
                <p:nvGrpSpPr>
                  <p:cNvPr id="889" name="Google Shape;889;p31"/>
                  <p:cNvGrpSpPr/>
                  <p:nvPr/>
                </p:nvGrpSpPr>
                <p:grpSpPr>
                  <a:xfrm>
                    <a:off x="764714" y="3106791"/>
                    <a:ext cx="123600" cy="123600"/>
                    <a:chOff x="764714" y="3106791"/>
                    <a:chExt cx="123600" cy="123600"/>
                  </a:xfrm>
                </p:grpSpPr>
                <p:sp>
                  <p:nvSpPr>
                    <p:cNvPr id="890" name="Google Shape;890;p31"/>
                    <p:cNvSpPr/>
                    <p:nvPr/>
                  </p:nvSpPr>
                  <p:spPr>
                    <a:xfrm>
                      <a:off x="764714" y="3106791"/>
                      <a:ext cx="123600" cy="123600"/>
                    </a:xfrm>
                    <a:prstGeom prst="ellipse">
                      <a:avLst/>
                    </a:prstGeom>
                    <a:noFill/>
                    <a:ln cap="flat" cmpd="sng" w="9525">
                      <a:solidFill>
                        <a:schemeClr val="accent6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p:txBody>
                </p:sp>
                <p:sp>
                  <p:nvSpPr>
                    <p:cNvPr id="891" name="Google Shape;891;p31"/>
                    <p:cNvSpPr/>
                    <p:nvPr/>
                  </p:nvSpPr>
                  <p:spPr>
                    <a:xfrm>
                      <a:off x="803600" y="3145677"/>
                      <a:ext cx="45600" cy="45600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cap="flat" cmpd="sng" w="19050">
                      <a:solidFill>
                        <a:schemeClr val="accent6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5D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p:txBody>
                </p:sp>
              </p:grpSp>
              <p:sp>
                <p:nvSpPr>
                  <p:cNvPr id="892" name="Google Shape;892;p31"/>
                  <p:cNvSpPr txBox="1"/>
                  <p:nvPr/>
                </p:nvSpPr>
                <p:spPr>
                  <a:xfrm>
                    <a:off x="939792" y="3060815"/>
                    <a:ext cx="37593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6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Understanding performance objectives and responsibilities of the role</a:t>
                    </a:r>
                    <a:endParaRPr sz="1100"/>
                  </a:p>
                </p:txBody>
              </p:sp>
            </p:grpSp>
          </p:grpSp>
          <p:grpSp>
            <p:nvGrpSpPr>
              <p:cNvPr id="893" name="Google Shape;893;p31"/>
              <p:cNvGrpSpPr/>
              <p:nvPr/>
            </p:nvGrpSpPr>
            <p:grpSpPr>
              <a:xfrm>
                <a:off x="747131" y="3421809"/>
                <a:ext cx="6263400" cy="363900"/>
                <a:chOff x="747131" y="2997200"/>
                <a:chExt cx="6263400" cy="363900"/>
              </a:xfrm>
            </p:grpSpPr>
            <p:sp>
              <p:nvSpPr>
                <p:cNvPr id="894" name="Google Shape;894;p31"/>
                <p:cNvSpPr/>
                <p:nvPr/>
              </p:nvSpPr>
              <p:spPr>
                <a:xfrm>
                  <a:off x="747131" y="2997200"/>
                  <a:ext cx="6263400" cy="3639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FFFFF">
                    <a:alpha val="40000"/>
                  </a:srgbClr>
                </a:solidFill>
                <a:ln>
                  <a:noFill/>
                </a:ln>
                <a:effectLst>
                  <a:outerShdw blurRad="292100" rotWithShape="0" dir="5400000" dist="110334">
                    <a:srgbClr val="475D84">
                      <a:alpha val="21570"/>
                    </a:srgbClr>
                  </a:outerShdw>
                </a:effectLst>
              </p:spPr>
              <p:txBody>
                <a:bodyPr anchorCtr="0" anchor="ctr" bIns="38100" lIns="38100" spcFirstLastPara="1" rIns="38100" wrap="square" tIns="381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grpSp>
              <p:nvGrpSpPr>
                <p:cNvPr id="895" name="Google Shape;895;p31"/>
                <p:cNvGrpSpPr/>
                <p:nvPr/>
              </p:nvGrpSpPr>
              <p:grpSpPr>
                <a:xfrm>
                  <a:off x="873926" y="3071437"/>
                  <a:ext cx="3750178" cy="215400"/>
                  <a:chOff x="764714" y="3060815"/>
                  <a:chExt cx="3750178" cy="215400"/>
                </a:xfrm>
              </p:grpSpPr>
              <p:grpSp>
                <p:nvGrpSpPr>
                  <p:cNvPr id="896" name="Google Shape;896;p31"/>
                  <p:cNvGrpSpPr/>
                  <p:nvPr/>
                </p:nvGrpSpPr>
                <p:grpSpPr>
                  <a:xfrm>
                    <a:off x="764714" y="3106791"/>
                    <a:ext cx="123600" cy="123600"/>
                    <a:chOff x="764714" y="3106791"/>
                    <a:chExt cx="123600" cy="123600"/>
                  </a:xfrm>
                </p:grpSpPr>
                <p:sp>
                  <p:nvSpPr>
                    <p:cNvPr id="897" name="Google Shape;897;p31"/>
                    <p:cNvSpPr/>
                    <p:nvPr/>
                  </p:nvSpPr>
                  <p:spPr>
                    <a:xfrm>
                      <a:off x="764714" y="3106791"/>
                      <a:ext cx="123600" cy="123600"/>
                    </a:xfrm>
                    <a:prstGeom prst="ellipse">
                      <a:avLst/>
                    </a:prstGeom>
                    <a:noFill/>
                    <a:ln cap="flat" cmpd="sng" w="9525">
                      <a:solidFill>
                        <a:schemeClr val="accent6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p:txBody>
                </p:sp>
                <p:sp>
                  <p:nvSpPr>
                    <p:cNvPr id="898" name="Google Shape;898;p31"/>
                    <p:cNvSpPr/>
                    <p:nvPr/>
                  </p:nvSpPr>
                  <p:spPr>
                    <a:xfrm>
                      <a:off x="803600" y="3145677"/>
                      <a:ext cx="45600" cy="45600"/>
                    </a:xfrm>
                    <a:prstGeom prst="ellipse">
                      <a:avLst/>
                    </a:prstGeom>
                    <a:noFill/>
                    <a:ln cap="flat" cmpd="sng" w="19050">
                      <a:solidFill>
                        <a:schemeClr val="accent6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p:txBody>
                </p:sp>
              </p:grpSp>
              <p:sp>
                <p:nvSpPr>
                  <p:cNvPr id="899" name="Google Shape;899;p31"/>
                  <p:cNvSpPr txBox="1"/>
                  <p:nvPr/>
                </p:nvSpPr>
                <p:spPr>
                  <a:xfrm>
                    <a:off x="939792" y="3060815"/>
                    <a:ext cx="35751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6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Observe and learn the current systems from other team members</a:t>
                    </a:r>
                    <a:endParaRPr sz="1100"/>
                  </a:p>
                </p:txBody>
              </p:sp>
            </p:grpSp>
          </p:grpSp>
          <p:grpSp>
            <p:nvGrpSpPr>
              <p:cNvPr id="900" name="Google Shape;900;p31"/>
              <p:cNvGrpSpPr/>
              <p:nvPr/>
            </p:nvGrpSpPr>
            <p:grpSpPr>
              <a:xfrm>
                <a:off x="747131" y="3854613"/>
                <a:ext cx="6263400" cy="363900"/>
                <a:chOff x="747131" y="2997200"/>
                <a:chExt cx="6263400" cy="363900"/>
              </a:xfrm>
            </p:grpSpPr>
            <p:sp>
              <p:nvSpPr>
                <p:cNvPr id="901" name="Google Shape;901;p31"/>
                <p:cNvSpPr/>
                <p:nvPr/>
              </p:nvSpPr>
              <p:spPr>
                <a:xfrm>
                  <a:off x="747131" y="2997200"/>
                  <a:ext cx="6263400" cy="3639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FFFFF">
                    <a:alpha val="40000"/>
                  </a:srgbClr>
                </a:solidFill>
                <a:ln>
                  <a:noFill/>
                </a:ln>
                <a:effectLst>
                  <a:outerShdw blurRad="292100" rotWithShape="0" dir="5400000" dist="110334">
                    <a:srgbClr val="475D84">
                      <a:alpha val="21570"/>
                    </a:srgbClr>
                  </a:outerShdw>
                </a:effectLst>
              </p:spPr>
              <p:txBody>
                <a:bodyPr anchorCtr="0" anchor="ctr" bIns="38100" lIns="38100" spcFirstLastPara="1" rIns="38100" wrap="square" tIns="381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grpSp>
              <p:nvGrpSpPr>
                <p:cNvPr id="902" name="Google Shape;902;p31"/>
                <p:cNvGrpSpPr/>
                <p:nvPr/>
              </p:nvGrpSpPr>
              <p:grpSpPr>
                <a:xfrm>
                  <a:off x="873926" y="3071437"/>
                  <a:ext cx="4360978" cy="215400"/>
                  <a:chOff x="764714" y="3060815"/>
                  <a:chExt cx="4360978" cy="215400"/>
                </a:xfrm>
              </p:grpSpPr>
              <p:grpSp>
                <p:nvGrpSpPr>
                  <p:cNvPr id="903" name="Google Shape;903;p31"/>
                  <p:cNvGrpSpPr/>
                  <p:nvPr/>
                </p:nvGrpSpPr>
                <p:grpSpPr>
                  <a:xfrm>
                    <a:off x="764714" y="3106791"/>
                    <a:ext cx="123600" cy="123600"/>
                    <a:chOff x="764714" y="3106791"/>
                    <a:chExt cx="123600" cy="123600"/>
                  </a:xfrm>
                </p:grpSpPr>
                <p:sp>
                  <p:nvSpPr>
                    <p:cNvPr id="904" name="Google Shape;904;p31"/>
                    <p:cNvSpPr/>
                    <p:nvPr/>
                  </p:nvSpPr>
                  <p:spPr>
                    <a:xfrm>
                      <a:off x="764714" y="3106791"/>
                      <a:ext cx="123600" cy="123600"/>
                    </a:xfrm>
                    <a:prstGeom prst="ellipse">
                      <a:avLst/>
                    </a:prstGeom>
                    <a:noFill/>
                    <a:ln cap="flat" cmpd="sng" w="9525">
                      <a:solidFill>
                        <a:schemeClr val="accent6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p:txBody>
                </p:sp>
                <p:sp>
                  <p:nvSpPr>
                    <p:cNvPr id="905" name="Google Shape;905;p31"/>
                    <p:cNvSpPr/>
                    <p:nvPr/>
                  </p:nvSpPr>
                  <p:spPr>
                    <a:xfrm>
                      <a:off x="803600" y="3145677"/>
                      <a:ext cx="45600" cy="45600"/>
                    </a:xfrm>
                    <a:prstGeom prst="ellipse">
                      <a:avLst/>
                    </a:prstGeom>
                    <a:noFill/>
                    <a:ln cap="flat" cmpd="sng" w="19050">
                      <a:solidFill>
                        <a:schemeClr val="accent6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p:txBody>
                </p:sp>
              </p:grpSp>
              <p:sp>
                <p:nvSpPr>
                  <p:cNvPr id="906" name="Google Shape;906;p31"/>
                  <p:cNvSpPr txBox="1"/>
                  <p:nvPr/>
                </p:nvSpPr>
                <p:spPr>
                  <a:xfrm>
                    <a:off x="939792" y="3060815"/>
                    <a:ext cx="41859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6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Understand and get familiar with management reporting procedures and SOT</a:t>
                    </a:r>
                    <a:endParaRPr sz="1100"/>
                  </a:p>
                </p:txBody>
              </p:sp>
            </p:grpSp>
          </p:grpSp>
          <p:grpSp>
            <p:nvGrpSpPr>
              <p:cNvPr id="907" name="Google Shape;907;p31"/>
              <p:cNvGrpSpPr/>
              <p:nvPr/>
            </p:nvGrpSpPr>
            <p:grpSpPr>
              <a:xfrm>
                <a:off x="747131" y="4279222"/>
                <a:ext cx="6263400" cy="363900"/>
                <a:chOff x="747131" y="2997200"/>
                <a:chExt cx="6263400" cy="363900"/>
              </a:xfrm>
            </p:grpSpPr>
            <p:sp>
              <p:nvSpPr>
                <p:cNvPr id="908" name="Google Shape;908;p31"/>
                <p:cNvSpPr/>
                <p:nvPr/>
              </p:nvSpPr>
              <p:spPr>
                <a:xfrm>
                  <a:off x="747131" y="2997200"/>
                  <a:ext cx="6263400" cy="3639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FFFFF">
                    <a:alpha val="40000"/>
                  </a:srgbClr>
                </a:solidFill>
                <a:ln>
                  <a:noFill/>
                </a:ln>
                <a:effectLst>
                  <a:outerShdw blurRad="292100" rotWithShape="0" dir="5400000" dist="110334">
                    <a:srgbClr val="475D84">
                      <a:alpha val="21570"/>
                    </a:srgbClr>
                  </a:outerShdw>
                </a:effectLst>
              </p:spPr>
              <p:txBody>
                <a:bodyPr anchorCtr="0" anchor="ctr" bIns="38100" lIns="38100" spcFirstLastPara="1" rIns="38100" wrap="square" tIns="381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grpSp>
              <p:nvGrpSpPr>
                <p:cNvPr id="909" name="Google Shape;909;p31"/>
                <p:cNvGrpSpPr/>
                <p:nvPr/>
              </p:nvGrpSpPr>
              <p:grpSpPr>
                <a:xfrm>
                  <a:off x="873926" y="3071437"/>
                  <a:ext cx="5346778" cy="215400"/>
                  <a:chOff x="764714" y="3060815"/>
                  <a:chExt cx="5346778" cy="215400"/>
                </a:xfrm>
              </p:grpSpPr>
              <p:grpSp>
                <p:nvGrpSpPr>
                  <p:cNvPr id="910" name="Google Shape;910;p31"/>
                  <p:cNvGrpSpPr/>
                  <p:nvPr/>
                </p:nvGrpSpPr>
                <p:grpSpPr>
                  <a:xfrm>
                    <a:off x="764714" y="3106791"/>
                    <a:ext cx="123600" cy="123600"/>
                    <a:chOff x="764714" y="3106791"/>
                    <a:chExt cx="123600" cy="123600"/>
                  </a:xfrm>
                </p:grpSpPr>
                <p:sp>
                  <p:nvSpPr>
                    <p:cNvPr id="911" name="Google Shape;911;p31"/>
                    <p:cNvSpPr/>
                    <p:nvPr/>
                  </p:nvSpPr>
                  <p:spPr>
                    <a:xfrm>
                      <a:off x="764714" y="3106791"/>
                      <a:ext cx="123600" cy="123600"/>
                    </a:xfrm>
                    <a:prstGeom prst="ellipse">
                      <a:avLst/>
                    </a:prstGeom>
                    <a:noFill/>
                    <a:ln cap="flat" cmpd="sng" w="9525">
                      <a:solidFill>
                        <a:schemeClr val="accent6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p:txBody>
                </p:sp>
                <p:sp>
                  <p:nvSpPr>
                    <p:cNvPr id="912" name="Google Shape;912;p31"/>
                    <p:cNvSpPr/>
                    <p:nvPr/>
                  </p:nvSpPr>
                  <p:spPr>
                    <a:xfrm>
                      <a:off x="803600" y="3145677"/>
                      <a:ext cx="45600" cy="45600"/>
                    </a:xfrm>
                    <a:prstGeom prst="ellipse">
                      <a:avLst/>
                    </a:prstGeom>
                    <a:noFill/>
                    <a:ln cap="flat" cmpd="sng" w="19050">
                      <a:solidFill>
                        <a:schemeClr val="accent6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p:txBody>
                </p:sp>
              </p:grpSp>
              <p:sp>
                <p:nvSpPr>
                  <p:cNvPr id="913" name="Google Shape;913;p31"/>
                  <p:cNvSpPr txBox="1"/>
                  <p:nvPr/>
                </p:nvSpPr>
                <p:spPr>
                  <a:xfrm>
                    <a:off x="939792" y="3060815"/>
                    <a:ext cx="51717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6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Understand various types of risks, compliance &amp; regulatory requirements involved in the products</a:t>
                    </a:r>
                    <a:endParaRPr sz="1100"/>
                  </a:p>
                </p:txBody>
              </p:sp>
            </p:grpSp>
          </p:grpSp>
          <p:grpSp>
            <p:nvGrpSpPr>
              <p:cNvPr id="914" name="Google Shape;914;p31"/>
              <p:cNvGrpSpPr/>
              <p:nvPr/>
            </p:nvGrpSpPr>
            <p:grpSpPr>
              <a:xfrm>
                <a:off x="747131" y="4697548"/>
                <a:ext cx="6263400" cy="363900"/>
                <a:chOff x="747131" y="2997200"/>
                <a:chExt cx="6263400" cy="363900"/>
              </a:xfrm>
            </p:grpSpPr>
            <p:sp>
              <p:nvSpPr>
                <p:cNvPr id="915" name="Google Shape;915;p31"/>
                <p:cNvSpPr/>
                <p:nvPr/>
              </p:nvSpPr>
              <p:spPr>
                <a:xfrm>
                  <a:off x="747131" y="2997200"/>
                  <a:ext cx="6263400" cy="3639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FFFFF">
                    <a:alpha val="40000"/>
                  </a:srgbClr>
                </a:solidFill>
                <a:ln>
                  <a:noFill/>
                </a:ln>
                <a:effectLst>
                  <a:outerShdw blurRad="292100" rotWithShape="0" dir="5400000" dist="110334">
                    <a:srgbClr val="475D84">
                      <a:alpha val="21570"/>
                    </a:srgbClr>
                  </a:outerShdw>
                </a:effectLst>
              </p:spPr>
              <p:txBody>
                <a:bodyPr anchorCtr="0" anchor="ctr" bIns="38100" lIns="38100" spcFirstLastPara="1" rIns="38100" wrap="square" tIns="381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grpSp>
              <p:nvGrpSpPr>
                <p:cNvPr id="916" name="Google Shape;916;p31"/>
                <p:cNvGrpSpPr/>
                <p:nvPr/>
              </p:nvGrpSpPr>
              <p:grpSpPr>
                <a:xfrm>
                  <a:off x="873926" y="3071437"/>
                  <a:ext cx="5123878" cy="215400"/>
                  <a:chOff x="764714" y="3060815"/>
                  <a:chExt cx="5123878" cy="215400"/>
                </a:xfrm>
              </p:grpSpPr>
              <p:grpSp>
                <p:nvGrpSpPr>
                  <p:cNvPr id="917" name="Google Shape;917;p31"/>
                  <p:cNvGrpSpPr/>
                  <p:nvPr/>
                </p:nvGrpSpPr>
                <p:grpSpPr>
                  <a:xfrm>
                    <a:off x="764714" y="3106791"/>
                    <a:ext cx="123600" cy="123600"/>
                    <a:chOff x="764714" y="3106791"/>
                    <a:chExt cx="123600" cy="123600"/>
                  </a:xfrm>
                </p:grpSpPr>
                <p:sp>
                  <p:nvSpPr>
                    <p:cNvPr id="918" name="Google Shape;918;p31"/>
                    <p:cNvSpPr/>
                    <p:nvPr/>
                  </p:nvSpPr>
                  <p:spPr>
                    <a:xfrm>
                      <a:off x="764714" y="3106791"/>
                      <a:ext cx="123600" cy="123600"/>
                    </a:xfrm>
                    <a:prstGeom prst="ellipse">
                      <a:avLst/>
                    </a:prstGeom>
                    <a:noFill/>
                    <a:ln cap="flat" cmpd="sng" w="9525">
                      <a:solidFill>
                        <a:schemeClr val="accent6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p:txBody>
                </p:sp>
                <p:sp>
                  <p:nvSpPr>
                    <p:cNvPr id="919" name="Google Shape;919;p31"/>
                    <p:cNvSpPr/>
                    <p:nvPr/>
                  </p:nvSpPr>
                  <p:spPr>
                    <a:xfrm>
                      <a:off x="803600" y="3145677"/>
                      <a:ext cx="45600" cy="45600"/>
                    </a:xfrm>
                    <a:prstGeom prst="ellipse">
                      <a:avLst/>
                    </a:prstGeom>
                    <a:noFill/>
                    <a:ln cap="flat" cmpd="sng" w="19050">
                      <a:solidFill>
                        <a:schemeClr val="accent6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p:txBody>
                </p:sp>
              </p:grpSp>
              <p:sp>
                <p:nvSpPr>
                  <p:cNvPr id="920" name="Google Shape;920;p31"/>
                  <p:cNvSpPr txBox="1"/>
                  <p:nvPr/>
                </p:nvSpPr>
                <p:spPr>
                  <a:xfrm>
                    <a:off x="939792" y="3060815"/>
                    <a:ext cx="49488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6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Deliver a strategic  plan prioritizing key deliverables and KPI targets – short-term &amp; long-term</a:t>
                    </a:r>
                    <a:endParaRPr sz="1100"/>
                  </a:p>
                </p:txBody>
              </p:sp>
            </p:grpSp>
          </p:grpSp>
        </p:grpSp>
      </p:grpSp>
      <p:grpSp>
        <p:nvGrpSpPr>
          <p:cNvPr id="921" name="Google Shape;921;p31"/>
          <p:cNvGrpSpPr/>
          <p:nvPr/>
        </p:nvGrpSpPr>
        <p:grpSpPr>
          <a:xfrm>
            <a:off x="539737" y="591042"/>
            <a:ext cx="4032377" cy="1052227"/>
            <a:chOff x="747132" y="668899"/>
            <a:chExt cx="6263400" cy="1634401"/>
          </a:xfrm>
        </p:grpSpPr>
        <p:sp>
          <p:nvSpPr>
            <p:cNvPr id="922" name="Google Shape;922;p31"/>
            <p:cNvSpPr/>
            <p:nvPr/>
          </p:nvSpPr>
          <p:spPr>
            <a:xfrm>
              <a:off x="747132" y="668900"/>
              <a:ext cx="6263400" cy="1634400"/>
            </a:xfrm>
            <a:prstGeom prst="roundRect">
              <a:avLst>
                <a:gd fmla="val 10747" name="adj"/>
              </a:avLst>
            </a:prstGeom>
            <a:solidFill>
              <a:srgbClr val="FFFFFF">
                <a:alpha val="69800"/>
              </a:srgbClr>
            </a:solidFill>
            <a:ln>
              <a:noFill/>
            </a:ln>
            <a:effectLst>
              <a:outerShdw blurRad="292100" rotWithShape="0" dir="5400000" dist="110334">
                <a:srgbClr val="BFBFBF">
                  <a:alpha val="21570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23" name="Google Shape;923;p31"/>
            <p:cNvSpPr/>
            <p:nvPr/>
          </p:nvSpPr>
          <p:spPr>
            <a:xfrm>
              <a:off x="2340769" y="668899"/>
              <a:ext cx="319800" cy="1634400"/>
            </a:xfrm>
            <a:prstGeom prst="arc">
              <a:avLst>
                <a:gd fmla="val 17994055" name="adj1"/>
                <a:gd fmla="val 3681335" name="adj2"/>
              </a:avLst>
            </a:prstGeom>
            <a:noFill/>
            <a:ln cap="rnd" cmpd="sng" w="508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24" name="Google Shape;924;p31"/>
            <p:cNvSpPr/>
            <p:nvPr/>
          </p:nvSpPr>
          <p:spPr>
            <a:xfrm>
              <a:off x="747132" y="668900"/>
              <a:ext cx="1913518" cy="1634299"/>
            </a:xfrm>
            <a:custGeom>
              <a:rect b="b" l="l" r="r" t="t"/>
              <a:pathLst>
                <a:path extrusionOk="0" h="1634299" w="1913518">
                  <a:moveTo>
                    <a:pt x="175638" y="0"/>
                  </a:moveTo>
                  <a:lnTo>
                    <a:pt x="1823336" y="0"/>
                  </a:lnTo>
                  <a:lnTo>
                    <a:pt x="1836177" y="49941"/>
                  </a:lnTo>
                  <a:cubicBezTo>
                    <a:pt x="1886887" y="297756"/>
                    <a:pt x="1913518" y="554343"/>
                    <a:pt x="1913518" y="817149"/>
                  </a:cubicBezTo>
                  <a:cubicBezTo>
                    <a:pt x="1913518" y="1079955"/>
                    <a:pt x="1886887" y="1336542"/>
                    <a:pt x="1836177" y="1584357"/>
                  </a:cubicBezTo>
                  <a:lnTo>
                    <a:pt x="1823336" y="1634299"/>
                  </a:lnTo>
                  <a:lnTo>
                    <a:pt x="175638" y="1634299"/>
                  </a:lnTo>
                  <a:cubicBezTo>
                    <a:pt x="78636" y="1634299"/>
                    <a:pt x="0" y="1555663"/>
                    <a:pt x="0" y="1458661"/>
                  </a:cubicBezTo>
                  <a:lnTo>
                    <a:pt x="0" y="175638"/>
                  </a:lnTo>
                  <a:cubicBezTo>
                    <a:pt x="0" y="78636"/>
                    <a:pt x="78636" y="0"/>
                    <a:pt x="175638" y="0"/>
                  </a:cubicBezTo>
                  <a:close/>
                </a:path>
              </a:pathLst>
            </a:custGeom>
            <a:solidFill>
              <a:srgbClr val="FFFFFF">
                <a:alpha val="69800"/>
              </a:srgbClr>
            </a:solidFill>
            <a:ln>
              <a:noFill/>
            </a:ln>
            <a:effectLst>
              <a:outerShdw blurRad="292100" rotWithShape="0" dir="5400000" dist="110334">
                <a:srgbClr val="475D84">
                  <a:alpha val="21570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25" name="Google Shape;925;p31"/>
            <p:cNvSpPr/>
            <p:nvPr/>
          </p:nvSpPr>
          <p:spPr>
            <a:xfrm>
              <a:off x="1196975" y="1073299"/>
              <a:ext cx="825600" cy="825600"/>
            </a:xfrm>
            <a:prstGeom prst="ellipse">
              <a:avLst/>
            </a:prstGeom>
            <a:blipFill rotWithShape="1">
              <a:blip r:embed="rId3">
                <a:alphaModFix amt="70000"/>
              </a:blip>
              <a:stretch>
                <a:fillRect b="-10978" l="0" r="0" t="-10978"/>
              </a:stretch>
            </a:blip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926" name="Google Shape;926;p31"/>
            <p:cNvGrpSpPr/>
            <p:nvPr/>
          </p:nvGrpSpPr>
          <p:grpSpPr>
            <a:xfrm>
              <a:off x="3077103" y="1070425"/>
              <a:ext cx="3580370" cy="793112"/>
              <a:chOff x="3077103" y="1063872"/>
              <a:chExt cx="3580370" cy="793112"/>
            </a:xfrm>
          </p:grpSpPr>
          <p:sp>
            <p:nvSpPr>
              <p:cNvPr id="927" name="Google Shape;927;p31"/>
              <p:cNvSpPr txBox="1"/>
              <p:nvPr/>
            </p:nvSpPr>
            <p:spPr>
              <a:xfrm>
                <a:off x="3077103" y="1063872"/>
                <a:ext cx="2586000" cy="4308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Jane</a:t>
                </a:r>
                <a:r>
                  <a:rPr lang="en" sz="1700">
                    <a:solidFill>
                      <a:srgbClr val="54B2DB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</a:t>
                </a:r>
                <a:r>
                  <a:rPr lang="en" sz="1700">
                    <a:solidFill>
                      <a:schemeClr val="accent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Doe</a:t>
                </a:r>
                <a:endParaRPr sz="1100">
                  <a:solidFill>
                    <a:schemeClr val="accent6"/>
                  </a:solidFill>
                </a:endParaRPr>
              </a:p>
            </p:txBody>
          </p:sp>
          <p:grpSp>
            <p:nvGrpSpPr>
              <p:cNvPr id="928" name="Google Shape;928;p31"/>
              <p:cNvGrpSpPr/>
              <p:nvPr/>
            </p:nvGrpSpPr>
            <p:grpSpPr>
              <a:xfrm>
                <a:off x="3187755" y="1641584"/>
                <a:ext cx="3469718" cy="215400"/>
                <a:chOff x="3187755" y="1641584"/>
                <a:chExt cx="3469718" cy="215400"/>
              </a:xfrm>
            </p:grpSpPr>
            <p:grpSp>
              <p:nvGrpSpPr>
                <p:cNvPr id="929" name="Google Shape;929;p31"/>
                <p:cNvGrpSpPr/>
                <p:nvPr/>
              </p:nvGrpSpPr>
              <p:grpSpPr>
                <a:xfrm>
                  <a:off x="3187755" y="1641584"/>
                  <a:ext cx="1254343" cy="215400"/>
                  <a:chOff x="3187755" y="1641584"/>
                  <a:chExt cx="1254343" cy="215400"/>
                </a:xfrm>
              </p:grpSpPr>
              <p:sp>
                <p:nvSpPr>
                  <p:cNvPr id="930" name="Google Shape;930;p31"/>
                  <p:cNvSpPr txBox="1"/>
                  <p:nvPr/>
                </p:nvSpPr>
                <p:spPr>
                  <a:xfrm>
                    <a:off x="3234298" y="1641584"/>
                    <a:ext cx="12078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57150" rotWithShape="0" algn="bl" dir="5400000" dist="1905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6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00-(1)-45786310</a:t>
                    </a:r>
                    <a:endParaRPr sz="1100"/>
                  </a:p>
                </p:txBody>
              </p:sp>
              <p:cxnSp>
                <p:nvCxnSpPr>
                  <p:cNvPr id="931" name="Google Shape;931;p31"/>
                  <p:cNvCxnSpPr/>
                  <p:nvPr/>
                </p:nvCxnSpPr>
                <p:spPr>
                  <a:xfrm>
                    <a:off x="3187755" y="1714951"/>
                    <a:ext cx="0" cy="85800"/>
                  </a:xfrm>
                  <a:prstGeom prst="straightConnector1">
                    <a:avLst/>
                  </a:prstGeom>
                  <a:noFill/>
                  <a:ln cap="rnd" cmpd="sng" w="25400">
                    <a:solidFill>
                      <a:schemeClr val="accent6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  <a:effectLst>
                    <a:outerShdw blurRad="57150" rotWithShape="0" algn="bl" dir="5400000" dist="19050">
                      <a:srgbClr val="000000">
                        <a:alpha val="50000"/>
                      </a:srgbClr>
                    </a:outerShdw>
                  </a:effectLst>
                </p:spPr>
              </p:cxnSp>
            </p:grpSp>
            <p:grpSp>
              <p:nvGrpSpPr>
                <p:cNvPr id="932" name="Google Shape;932;p31"/>
                <p:cNvGrpSpPr/>
                <p:nvPr/>
              </p:nvGrpSpPr>
              <p:grpSpPr>
                <a:xfrm>
                  <a:off x="4519907" y="1641584"/>
                  <a:ext cx="2137566" cy="215400"/>
                  <a:chOff x="3187755" y="1641584"/>
                  <a:chExt cx="2137566" cy="215400"/>
                </a:xfrm>
              </p:grpSpPr>
              <p:sp>
                <p:nvSpPr>
                  <p:cNvPr id="933" name="Google Shape;933;p31"/>
                  <p:cNvSpPr txBox="1"/>
                  <p:nvPr/>
                </p:nvSpPr>
                <p:spPr>
                  <a:xfrm>
                    <a:off x="3234321" y="1641584"/>
                    <a:ext cx="20910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57150" rotWithShape="0" algn="bl" dir="5400000" dist="1905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6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janedoe</a:t>
                    </a:r>
                    <a:r>
                      <a:rPr lang="en" sz="6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@email.com</a:t>
                    </a:r>
                    <a:endParaRPr sz="1100"/>
                  </a:p>
                </p:txBody>
              </p:sp>
              <p:cxnSp>
                <p:nvCxnSpPr>
                  <p:cNvPr id="934" name="Google Shape;934;p31"/>
                  <p:cNvCxnSpPr/>
                  <p:nvPr/>
                </p:nvCxnSpPr>
                <p:spPr>
                  <a:xfrm>
                    <a:off x="3187755" y="1714951"/>
                    <a:ext cx="0" cy="85800"/>
                  </a:xfrm>
                  <a:prstGeom prst="straightConnector1">
                    <a:avLst/>
                  </a:prstGeom>
                  <a:noFill/>
                  <a:ln cap="rnd" cmpd="sng" w="25400">
                    <a:solidFill>
                      <a:schemeClr val="accent6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  <a:effectLst>
                    <a:outerShdw blurRad="57150" rotWithShape="0" algn="bl" dir="5400000" dist="19050">
                      <a:srgbClr val="000000">
                        <a:alpha val="50000"/>
                      </a:srgbClr>
                    </a:outerShdw>
                  </a:effectLst>
                </p:spPr>
              </p:cxnSp>
            </p:grpSp>
          </p:grpSp>
        </p:grpSp>
      </p:grpSp>
      <p:grpSp>
        <p:nvGrpSpPr>
          <p:cNvPr id="935" name="Google Shape;935;p31"/>
          <p:cNvGrpSpPr/>
          <p:nvPr/>
        </p:nvGrpSpPr>
        <p:grpSpPr>
          <a:xfrm>
            <a:off x="524088" y="3792756"/>
            <a:ext cx="4713160" cy="995010"/>
            <a:chOff x="726319" y="5099661"/>
            <a:chExt cx="6284213" cy="1326680"/>
          </a:xfrm>
        </p:grpSpPr>
        <p:sp>
          <p:nvSpPr>
            <p:cNvPr id="936" name="Google Shape;936;p31"/>
            <p:cNvSpPr txBox="1"/>
            <p:nvPr/>
          </p:nvSpPr>
          <p:spPr>
            <a:xfrm>
              <a:off x="726319" y="5099661"/>
              <a:ext cx="20730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KEY SUCCESS MEASURES</a:t>
              </a:r>
              <a:endParaRPr sz="1100"/>
            </a:p>
          </p:txBody>
        </p:sp>
        <p:sp>
          <p:nvSpPr>
            <p:cNvPr id="937" name="Google Shape;937;p31"/>
            <p:cNvSpPr/>
            <p:nvPr/>
          </p:nvSpPr>
          <p:spPr>
            <a:xfrm>
              <a:off x="747132" y="5478041"/>
              <a:ext cx="6263400" cy="948300"/>
            </a:xfrm>
            <a:prstGeom prst="roundRect">
              <a:avLst>
                <a:gd fmla="val 18194" name="adj"/>
              </a:avLst>
            </a:prstGeom>
            <a:noFill/>
            <a:ln cap="rnd" cmpd="sng" w="12700">
              <a:solidFill>
                <a:srgbClr val="9EAABE">
                  <a:alpha val="49800"/>
                </a:srgbClr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938" name="Google Shape;938;p31"/>
            <p:cNvGrpSpPr/>
            <p:nvPr/>
          </p:nvGrpSpPr>
          <p:grpSpPr>
            <a:xfrm>
              <a:off x="1279202" y="5597386"/>
              <a:ext cx="966900" cy="717643"/>
              <a:chOff x="841990" y="5571986"/>
              <a:chExt cx="966900" cy="717643"/>
            </a:xfrm>
          </p:grpSpPr>
          <p:sp>
            <p:nvSpPr>
              <p:cNvPr id="939" name="Google Shape;939;p31"/>
              <p:cNvSpPr txBox="1"/>
              <p:nvPr/>
            </p:nvSpPr>
            <p:spPr>
              <a:xfrm>
                <a:off x="841990" y="5571986"/>
                <a:ext cx="9669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400">
                    <a:solidFill>
                      <a:schemeClr val="accent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95%</a:t>
                </a:r>
                <a:endParaRPr sz="11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940" name="Google Shape;940;p31"/>
              <p:cNvSpPr txBox="1"/>
              <p:nvPr/>
            </p:nvSpPr>
            <p:spPr>
              <a:xfrm>
                <a:off x="896782" y="5897229"/>
                <a:ext cx="789000" cy="39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Customer</a:t>
                </a:r>
                <a:endParaRPr sz="1100"/>
              </a:p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Satisfaction</a:t>
                </a:r>
                <a:endParaRPr sz="1100"/>
              </a:p>
            </p:txBody>
          </p:sp>
        </p:grpSp>
        <p:grpSp>
          <p:nvGrpSpPr>
            <p:cNvPr id="941" name="Google Shape;941;p31"/>
            <p:cNvGrpSpPr/>
            <p:nvPr/>
          </p:nvGrpSpPr>
          <p:grpSpPr>
            <a:xfrm>
              <a:off x="5314533" y="5597386"/>
              <a:ext cx="1109700" cy="717643"/>
              <a:chOff x="3881017" y="5571986"/>
              <a:chExt cx="1109700" cy="717643"/>
            </a:xfrm>
          </p:grpSpPr>
          <p:sp>
            <p:nvSpPr>
              <p:cNvPr id="942" name="Google Shape;942;p31"/>
              <p:cNvSpPr txBox="1"/>
              <p:nvPr/>
            </p:nvSpPr>
            <p:spPr>
              <a:xfrm>
                <a:off x="3881019" y="5571986"/>
                <a:ext cx="9669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400">
                    <a:solidFill>
                      <a:schemeClr val="accent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$1M</a:t>
                </a:r>
                <a:endParaRPr sz="11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943" name="Google Shape;943;p31"/>
              <p:cNvSpPr txBox="1"/>
              <p:nvPr/>
            </p:nvSpPr>
            <p:spPr>
              <a:xfrm>
                <a:off x="3881017" y="5897229"/>
                <a:ext cx="1109700" cy="39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Monthly Recurring</a:t>
                </a:r>
                <a:endParaRPr sz="1100"/>
              </a:p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Revenue (MRR)</a:t>
                </a:r>
                <a:endParaRPr sz="1100"/>
              </a:p>
            </p:txBody>
          </p:sp>
        </p:grpSp>
        <p:grpSp>
          <p:nvGrpSpPr>
            <p:cNvPr id="944" name="Google Shape;944;p31"/>
            <p:cNvGrpSpPr/>
            <p:nvPr/>
          </p:nvGrpSpPr>
          <p:grpSpPr>
            <a:xfrm>
              <a:off x="3972135" y="5597386"/>
              <a:ext cx="966900" cy="717643"/>
              <a:chOff x="2943165" y="5571986"/>
              <a:chExt cx="966900" cy="717643"/>
            </a:xfrm>
          </p:grpSpPr>
          <p:sp>
            <p:nvSpPr>
              <p:cNvPr id="945" name="Google Shape;945;p31"/>
              <p:cNvSpPr txBox="1"/>
              <p:nvPr/>
            </p:nvSpPr>
            <p:spPr>
              <a:xfrm>
                <a:off x="2943165" y="5571986"/>
                <a:ext cx="9669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400">
                    <a:solidFill>
                      <a:schemeClr val="accent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2%</a:t>
                </a:r>
                <a:endParaRPr sz="11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946" name="Google Shape;946;p31"/>
              <p:cNvSpPr txBox="1"/>
              <p:nvPr/>
            </p:nvSpPr>
            <p:spPr>
              <a:xfrm>
                <a:off x="3027111" y="5897229"/>
                <a:ext cx="774600" cy="39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Refunds &amp;</a:t>
                </a:r>
                <a:endParaRPr sz="1100"/>
              </a:p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Claw backs</a:t>
                </a:r>
                <a:endParaRPr sz="1100"/>
              </a:p>
            </p:txBody>
          </p:sp>
        </p:grpSp>
        <p:grpSp>
          <p:nvGrpSpPr>
            <p:cNvPr id="947" name="Google Shape;947;p31"/>
            <p:cNvGrpSpPr/>
            <p:nvPr/>
          </p:nvGrpSpPr>
          <p:grpSpPr>
            <a:xfrm>
              <a:off x="2565435" y="5597386"/>
              <a:ext cx="1157700" cy="717643"/>
              <a:chOff x="1765295" y="5571986"/>
              <a:chExt cx="1157700" cy="717643"/>
            </a:xfrm>
          </p:grpSpPr>
          <p:sp>
            <p:nvSpPr>
              <p:cNvPr id="948" name="Google Shape;948;p31"/>
              <p:cNvSpPr txBox="1"/>
              <p:nvPr/>
            </p:nvSpPr>
            <p:spPr>
              <a:xfrm>
                <a:off x="1765295" y="5571986"/>
                <a:ext cx="11577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400">
                    <a:solidFill>
                      <a:schemeClr val="accent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30%</a:t>
                </a:r>
                <a:endParaRPr sz="11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949" name="Google Shape;949;p31"/>
              <p:cNvSpPr txBox="1"/>
              <p:nvPr/>
            </p:nvSpPr>
            <p:spPr>
              <a:xfrm>
                <a:off x="1798717" y="5897229"/>
                <a:ext cx="966900" cy="39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Lead Customer</a:t>
                </a:r>
                <a:endParaRPr sz="1100"/>
              </a:p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Conversion</a:t>
                </a:r>
                <a:endParaRPr sz="1100"/>
              </a:p>
            </p:txBody>
          </p:sp>
        </p:grpSp>
      </p:grpSp>
      <p:sp>
        <p:nvSpPr>
          <p:cNvPr id="950" name="Google Shape;950;p31"/>
          <p:cNvSpPr/>
          <p:nvPr/>
        </p:nvSpPr>
        <p:spPr>
          <a:xfrm>
            <a:off x="6365366" y="2052592"/>
            <a:ext cx="211800" cy="211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>
                <a:alpha val="498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1" name="Google Shape;951;p31"/>
          <p:cNvSpPr/>
          <p:nvPr/>
        </p:nvSpPr>
        <p:spPr>
          <a:xfrm>
            <a:off x="6365366" y="2386300"/>
            <a:ext cx="211800" cy="211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>
                <a:alpha val="498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2" name="Google Shape;952;p31"/>
          <p:cNvSpPr/>
          <p:nvPr/>
        </p:nvSpPr>
        <p:spPr>
          <a:xfrm>
            <a:off x="6365366" y="2720008"/>
            <a:ext cx="211800" cy="211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>
                <a:alpha val="498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3" name="Google Shape;953;p31"/>
          <p:cNvSpPr/>
          <p:nvPr/>
        </p:nvSpPr>
        <p:spPr>
          <a:xfrm>
            <a:off x="6365366" y="3053715"/>
            <a:ext cx="211800" cy="211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>
                <a:alpha val="498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4" name="Google Shape;954;p31"/>
          <p:cNvSpPr/>
          <p:nvPr/>
        </p:nvSpPr>
        <p:spPr>
          <a:xfrm>
            <a:off x="6365366" y="3387424"/>
            <a:ext cx="211800" cy="211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>
                <a:alpha val="498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5" name="Google Shape;955;p31"/>
          <p:cNvSpPr/>
          <p:nvPr/>
        </p:nvSpPr>
        <p:spPr>
          <a:xfrm>
            <a:off x="6365366" y="3721132"/>
            <a:ext cx="211800" cy="211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>
                <a:alpha val="498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6" name="Google Shape;956;p31"/>
          <p:cNvSpPr/>
          <p:nvPr/>
        </p:nvSpPr>
        <p:spPr>
          <a:xfrm>
            <a:off x="6365366" y="4054840"/>
            <a:ext cx="211800" cy="211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>
                <a:alpha val="498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7" name="Google Shape;957;p31"/>
          <p:cNvSpPr/>
          <p:nvPr/>
        </p:nvSpPr>
        <p:spPr>
          <a:xfrm>
            <a:off x="6365366" y="4388550"/>
            <a:ext cx="211800" cy="211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>
                <a:alpha val="498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8" name="Google Shape;958;p31"/>
          <p:cNvSpPr txBox="1"/>
          <p:nvPr/>
        </p:nvSpPr>
        <p:spPr>
          <a:xfrm>
            <a:off x="6620027" y="2072392"/>
            <a:ext cx="16239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PRODUCT MANAGER</a:t>
            </a:r>
            <a:endParaRPr sz="1100"/>
          </a:p>
        </p:txBody>
      </p:sp>
      <p:sp>
        <p:nvSpPr>
          <p:cNvPr id="959" name="Google Shape;959;p31"/>
          <p:cNvSpPr txBox="1"/>
          <p:nvPr/>
        </p:nvSpPr>
        <p:spPr>
          <a:xfrm>
            <a:off x="6620027" y="2406100"/>
            <a:ext cx="8484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VENDORS</a:t>
            </a:r>
            <a:endParaRPr sz="1100"/>
          </a:p>
        </p:txBody>
      </p:sp>
      <p:sp>
        <p:nvSpPr>
          <p:cNvPr id="960" name="Google Shape;960;p31"/>
          <p:cNvSpPr txBox="1"/>
          <p:nvPr/>
        </p:nvSpPr>
        <p:spPr>
          <a:xfrm>
            <a:off x="6620027" y="2739807"/>
            <a:ext cx="13461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MARKETING LEAD</a:t>
            </a:r>
            <a:endParaRPr sz="1100"/>
          </a:p>
        </p:txBody>
      </p:sp>
      <p:sp>
        <p:nvSpPr>
          <p:cNvPr id="961" name="Google Shape;961;p31"/>
          <p:cNvSpPr txBox="1"/>
          <p:nvPr/>
        </p:nvSpPr>
        <p:spPr>
          <a:xfrm>
            <a:off x="6620027" y="3073515"/>
            <a:ext cx="14379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OPERATIONS HEAD</a:t>
            </a:r>
            <a:endParaRPr sz="1100"/>
          </a:p>
        </p:txBody>
      </p:sp>
      <p:sp>
        <p:nvSpPr>
          <p:cNvPr id="962" name="Google Shape;962;p31"/>
          <p:cNvSpPr txBox="1"/>
          <p:nvPr/>
        </p:nvSpPr>
        <p:spPr>
          <a:xfrm>
            <a:off x="6620027" y="3407223"/>
            <a:ext cx="1279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LEGAL COUNSEL</a:t>
            </a:r>
            <a:endParaRPr sz="1100"/>
          </a:p>
        </p:txBody>
      </p:sp>
      <p:sp>
        <p:nvSpPr>
          <p:cNvPr id="963" name="Google Shape;963;p31"/>
          <p:cNvSpPr txBox="1"/>
          <p:nvPr/>
        </p:nvSpPr>
        <p:spPr>
          <a:xfrm>
            <a:off x="6620027" y="3740930"/>
            <a:ext cx="16821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SENIOR MANAGEMENT</a:t>
            </a:r>
            <a:endParaRPr sz="1100"/>
          </a:p>
        </p:txBody>
      </p:sp>
      <p:sp>
        <p:nvSpPr>
          <p:cNvPr id="964" name="Google Shape;964;p31"/>
          <p:cNvSpPr txBox="1"/>
          <p:nvPr/>
        </p:nvSpPr>
        <p:spPr>
          <a:xfrm>
            <a:off x="6620027" y="4074638"/>
            <a:ext cx="1579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ACCOUNT MANAGER</a:t>
            </a:r>
            <a:endParaRPr sz="1100"/>
          </a:p>
        </p:txBody>
      </p:sp>
      <p:sp>
        <p:nvSpPr>
          <p:cNvPr id="965" name="Google Shape;965;p31"/>
          <p:cNvSpPr txBox="1"/>
          <p:nvPr/>
        </p:nvSpPr>
        <p:spPr>
          <a:xfrm>
            <a:off x="6620034" y="4408342"/>
            <a:ext cx="17373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CUSTOMERS</a:t>
            </a:r>
            <a:endParaRPr sz="1100"/>
          </a:p>
        </p:txBody>
      </p:sp>
      <p:sp>
        <p:nvSpPr>
          <p:cNvPr id="966" name="Google Shape;966;p31"/>
          <p:cNvSpPr txBox="1"/>
          <p:nvPr/>
        </p:nvSpPr>
        <p:spPr>
          <a:xfrm>
            <a:off x="6271902" y="1738950"/>
            <a:ext cx="22509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Stakeholders to build a relationship with</a:t>
            </a:r>
            <a:endParaRPr b="1" sz="1100"/>
          </a:p>
        </p:txBody>
      </p:sp>
      <p:sp>
        <p:nvSpPr>
          <p:cNvPr id="967" name="Google Shape;967;p31"/>
          <p:cNvSpPr txBox="1"/>
          <p:nvPr/>
        </p:nvSpPr>
        <p:spPr>
          <a:xfrm>
            <a:off x="6361166" y="2079244"/>
            <a:ext cx="220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968" name="Google Shape;968;p31"/>
          <p:cNvSpPr txBox="1"/>
          <p:nvPr/>
        </p:nvSpPr>
        <p:spPr>
          <a:xfrm>
            <a:off x="6361166" y="2405681"/>
            <a:ext cx="220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969" name="Google Shape;969;p31"/>
          <p:cNvSpPr txBox="1"/>
          <p:nvPr/>
        </p:nvSpPr>
        <p:spPr>
          <a:xfrm>
            <a:off x="6361166" y="2733300"/>
            <a:ext cx="220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970" name="Google Shape;970;p31"/>
          <p:cNvSpPr txBox="1"/>
          <p:nvPr/>
        </p:nvSpPr>
        <p:spPr>
          <a:xfrm>
            <a:off x="6361166" y="3059738"/>
            <a:ext cx="220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971" name="Google Shape;971;p31"/>
          <p:cNvSpPr txBox="1"/>
          <p:nvPr/>
        </p:nvSpPr>
        <p:spPr>
          <a:xfrm>
            <a:off x="6361166" y="3410438"/>
            <a:ext cx="220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972" name="Google Shape;972;p31"/>
          <p:cNvSpPr txBox="1"/>
          <p:nvPr/>
        </p:nvSpPr>
        <p:spPr>
          <a:xfrm>
            <a:off x="6361166" y="3736875"/>
            <a:ext cx="220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973" name="Google Shape;973;p31"/>
          <p:cNvSpPr txBox="1"/>
          <p:nvPr/>
        </p:nvSpPr>
        <p:spPr>
          <a:xfrm>
            <a:off x="6361166" y="4087575"/>
            <a:ext cx="220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974" name="Google Shape;974;p31"/>
          <p:cNvSpPr txBox="1"/>
          <p:nvPr/>
        </p:nvSpPr>
        <p:spPr>
          <a:xfrm>
            <a:off x="6361166" y="4414013"/>
            <a:ext cx="220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975" name="Google Shape;975;p31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30-60-90 Day Plan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32"/>
          <p:cNvSpPr/>
          <p:nvPr/>
        </p:nvSpPr>
        <p:spPr>
          <a:xfrm>
            <a:off x="671530" y="1802995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Complete 5 Customer Interviews</a:t>
            </a:r>
            <a:endParaRPr sz="1100"/>
          </a:p>
        </p:txBody>
      </p:sp>
      <p:sp>
        <p:nvSpPr>
          <p:cNvPr id="981" name="Google Shape;981;p32"/>
          <p:cNvSpPr/>
          <p:nvPr/>
        </p:nvSpPr>
        <p:spPr>
          <a:xfrm>
            <a:off x="728780" y="1869481"/>
            <a:ext cx="161400" cy="161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2" name="Google Shape;982;p32"/>
          <p:cNvSpPr/>
          <p:nvPr/>
        </p:nvSpPr>
        <p:spPr>
          <a:xfrm>
            <a:off x="671530" y="2164440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Complete stakeholder meetings</a:t>
            </a:r>
            <a:endParaRPr sz="1100"/>
          </a:p>
        </p:txBody>
      </p:sp>
      <p:sp>
        <p:nvSpPr>
          <p:cNvPr id="983" name="Google Shape;983;p32"/>
          <p:cNvSpPr/>
          <p:nvPr/>
        </p:nvSpPr>
        <p:spPr>
          <a:xfrm>
            <a:off x="728780" y="2230926"/>
            <a:ext cx="161400" cy="161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4" name="Google Shape;984;p32"/>
          <p:cNvSpPr/>
          <p:nvPr/>
        </p:nvSpPr>
        <p:spPr>
          <a:xfrm>
            <a:off x="671530" y="2525885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Give a presentation on the market</a:t>
            </a:r>
            <a:endParaRPr sz="1100"/>
          </a:p>
        </p:txBody>
      </p:sp>
      <p:sp>
        <p:nvSpPr>
          <p:cNvPr id="985" name="Google Shape;985;p32"/>
          <p:cNvSpPr/>
          <p:nvPr/>
        </p:nvSpPr>
        <p:spPr>
          <a:xfrm>
            <a:off x="728780" y="2592371"/>
            <a:ext cx="161400" cy="161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6" name="Google Shape;986;p32"/>
          <p:cNvSpPr/>
          <p:nvPr/>
        </p:nvSpPr>
        <p:spPr>
          <a:xfrm>
            <a:off x="671530" y="2887328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Pass product training exam</a:t>
            </a:r>
            <a:endParaRPr sz="1100"/>
          </a:p>
        </p:txBody>
      </p:sp>
      <p:sp>
        <p:nvSpPr>
          <p:cNvPr id="987" name="Google Shape;987;p32"/>
          <p:cNvSpPr/>
          <p:nvPr/>
        </p:nvSpPr>
        <p:spPr>
          <a:xfrm>
            <a:off x="728780" y="2953815"/>
            <a:ext cx="161400" cy="161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8" name="Google Shape;988;p32"/>
          <p:cNvSpPr/>
          <p:nvPr/>
        </p:nvSpPr>
        <p:spPr>
          <a:xfrm>
            <a:off x="671530" y="3248773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Deliver an effective product demo</a:t>
            </a:r>
            <a:endParaRPr sz="1100"/>
          </a:p>
        </p:txBody>
      </p:sp>
      <p:sp>
        <p:nvSpPr>
          <p:cNvPr id="989" name="Google Shape;989;p32"/>
          <p:cNvSpPr/>
          <p:nvPr/>
        </p:nvSpPr>
        <p:spPr>
          <a:xfrm>
            <a:off x="728780" y="3315260"/>
            <a:ext cx="161400" cy="161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0" name="Google Shape;990;p32"/>
          <p:cNvSpPr/>
          <p:nvPr/>
        </p:nvSpPr>
        <p:spPr>
          <a:xfrm>
            <a:off x="671530" y="3610217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Submit customer interview findings</a:t>
            </a:r>
            <a:endParaRPr sz="1100"/>
          </a:p>
        </p:txBody>
      </p:sp>
      <p:sp>
        <p:nvSpPr>
          <p:cNvPr id="991" name="Google Shape;991;p32"/>
          <p:cNvSpPr/>
          <p:nvPr/>
        </p:nvSpPr>
        <p:spPr>
          <a:xfrm>
            <a:off x="728780" y="3676703"/>
            <a:ext cx="161400" cy="161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2" name="Google Shape;992;p32"/>
          <p:cNvSpPr/>
          <p:nvPr/>
        </p:nvSpPr>
        <p:spPr>
          <a:xfrm>
            <a:off x="671530" y="3971659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Complete all company trainings</a:t>
            </a:r>
            <a:endParaRPr sz="1100"/>
          </a:p>
        </p:txBody>
      </p:sp>
      <p:sp>
        <p:nvSpPr>
          <p:cNvPr id="993" name="Google Shape;993;p32"/>
          <p:cNvSpPr/>
          <p:nvPr/>
        </p:nvSpPr>
        <p:spPr>
          <a:xfrm>
            <a:off x="728780" y="4038146"/>
            <a:ext cx="161400" cy="161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4" name="Google Shape;994;p32"/>
          <p:cNvSpPr/>
          <p:nvPr/>
        </p:nvSpPr>
        <p:spPr>
          <a:xfrm>
            <a:off x="3399840" y="1802995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Document 3 key processes</a:t>
            </a:r>
            <a:endParaRPr sz="1100"/>
          </a:p>
        </p:txBody>
      </p:sp>
      <p:sp>
        <p:nvSpPr>
          <p:cNvPr id="995" name="Google Shape;995;p32"/>
          <p:cNvSpPr/>
          <p:nvPr/>
        </p:nvSpPr>
        <p:spPr>
          <a:xfrm>
            <a:off x="3399840" y="2164440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Deliver existing program analysis</a:t>
            </a:r>
            <a:endParaRPr sz="1100"/>
          </a:p>
        </p:txBody>
      </p:sp>
      <p:sp>
        <p:nvSpPr>
          <p:cNvPr id="996" name="Google Shape;996;p32"/>
          <p:cNvSpPr/>
          <p:nvPr/>
        </p:nvSpPr>
        <p:spPr>
          <a:xfrm>
            <a:off x="3399840" y="2525885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Interview all team members</a:t>
            </a:r>
            <a:endParaRPr sz="1100"/>
          </a:p>
        </p:txBody>
      </p:sp>
      <p:sp>
        <p:nvSpPr>
          <p:cNvPr id="997" name="Google Shape;997;p32"/>
          <p:cNvSpPr/>
          <p:nvPr/>
        </p:nvSpPr>
        <p:spPr>
          <a:xfrm>
            <a:off x="3399840" y="2887328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Deliver 360 degree situation audit</a:t>
            </a:r>
            <a:endParaRPr sz="1100"/>
          </a:p>
        </p:txBody>
      </p:sp>
      <p:sp>
        <p:nvSpPr>
          <p:cNvPr id="998" name="Google Shape;998;p32"/>
          <p:cNvSpPr/>
          <p:nvPr/>
        </p:nvSpPr>
        <p:spPr>
          <a:xfrm>
            <a:off x="3399840" y="3248773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Publish and share analysis</a:t>
            </a:r>
            <a:endParaRPr sz="1100"/>
          </a:p>
        </p:txBody>
      </p:sp>
      <p:sp>
        <p:nvSpPr>
          <p:cNvPr id="999" name="Google Shape;999;p32"/>
          <p:cNvSpPr/>
          <p:nvPr/>
        </p:nvSpPr>
        <p:spPr>
          <a:xfrm>
            <a:off x="3399840" y="3610217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Benchmark with 3</a:t>
            </a:r>
            <a:r>
              <a:rPr baseline="30000"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rd</a:t>
            </a: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 party data</a:t>
            </a:r>
            <a:endParaRPr sz="1100"/>
          </a:p>
        </p:txBody>
      </p:sp>
      <p:sp>
        <p:nvSpPr>
          <p:cNvPr id="1000" name="Google Shape;1000;p32"/>
          <p:cNvSpPr/>
          <p:nvPr/>
        </p:nvSpPr>
        <p:spPr>
          <a:xfrm>
            <a:off x="3399840" y="3971659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Document stack ranked priorities</a:t>
            </a:r>
            <a:endParaRPr sz="1100"/>
          </a:p>
        </p:txBody>
      </p:sp>
      <p:sp>
        <p:nvSpPr>
          <p:cNvPr id="1001" name="Google Shape;1001;p32"/>
          <p:cNvSpPr/>
          <p:nvPr/>
        </p:nvSpPr>
        <p:spPr>
          <a:xfrm>
            <a:off x="3457090" y="1869481"/>
            <a:ext cx="161400" cy="161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2" name="Google Shape;1002;p32"/>
          <p:cNvSpPr/>
          <p:nvPr/>
        </p:nvSpPr>
        <p:spPr>
          <a:xfrm>
            <a:off x="3457090" y="2230926"/>
            <a:ext cx="161400" cy="161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3" name="Google Shape;1003;p32"/>
          <p:cNvSpPr/>
          <p:nvPr/>
        </p:nvSpPr>
        <p:spPr>
          <a:xfrm>
            <a:off x="3457090" y="2592371"/>
            <a:ext cx="161400" cy="161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4" name="Google Shape;1004;p32"/>
          <p:cNvSpPr/>
          <p:nvPr/>
        </p:nvSpPr>
        <p:spPr>
          <a:xfrm>
            <a:off x="3457090" y="2953814"/>
            <a:ext cx="161400" cy="161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5" name="Google Shape;1005;p32"/>
          <p:cNvSpPr/>
          <p:nvPr/>
        </p:nvSpPr>
        <p:spPr>
          <a:xfrm>
            <a:off x="3457090" y="3315259"/>
            <a:ext cx="161400" cy="161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6" name="Google Shape;1006;p32"/>
          <p:cNvSpPr/>
          <p:nvPr/>
        </p:nvSpPr>
        <p:spPr>
          <a:xfrm>
            <a:off x="3457090" y="3676703"/>
            <a:ext cx="161400" cy="161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7" name="Google Shape;1007;p32"/>
          <p:cNvSpPr/>
          <p:nvPr/>
        </p:nvSpPr>
        <p:spPr>
          <a:xfrm>
            <a:off x="3457090" y="4038145"/>
            <a:ext cx="161400" cy="161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8" name="Google Shape;1008;p32"/>
          <p:cNvSpPr/>
          <p:nvPr/>
        </p:nvSpPr>
        <p:spPr>
          <a:xfrm>
            <a:off x="6128150" y="1802995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Align on first change project</a:t>
            </a:r>
            <a:endParaRPr sz="1100"/>
          </a:p>
        </p:txBody>
      </p:sp>
      <p:sp>
        <p:nvSpPr>
          <p:cNvPr id="1009" name="Google Shape;1009;p32"/>
          <p:cNvSpPr/>
          <p:nvPr/>
        </p:nvSpPr>
        <p:spPr>
          <a:xfrm>
            <a:off x="6128150" y="2164440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Communicate objectives to team</a:t>
            </a:r>
            <a:endParaRPr sz="1100"/>
          </a:p>
        </p:txBody>
      </p:sp>
      <p:sp>
        <p:nvSpPr>
          <p:cNvPr id="1010" name="Google Shape;1010;p32"/>
          <p:cNvSpPr/>
          <p:nvPr/>
        </p:nvSpPr>
        <p:spPr>
          <a:xfrm>
            <a:off x="6128150" y="2525885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Publish change project plan</a:t>
            </a:r>
            <a:endParaRPr sz="1100"/>
          </a:p>
        </p:txBody>
      </p:sp>
      <p:sp>
        <p:nvSpPr>
          <p:cNvPr id="1011" name="Google Shape;1011;p32"/>
          <p:cNvSpPr/>
          <p:nvPr/>
        </p:nvSpPr>
        <p:spPr>
          <a:xfrm>
            <a:off x="6128150" y="2887328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Establish stakeholder cadence</a:t>
            </a:r>
            <a:endParaRPr sz="1100"/>
          </a:p>
        </p:txBody>
      </p:sp>
      <p:sp>
        <p:nvSpPr>
          <p:cNvPr id="1012" name="Google Shape;1012;p32"/>
          <p:cNvSpPr/>
          <p:nvPr/>
        </p:nvSpPr>
        <p:spPr>
          <a:xfrm>
            <a:off x="6128150" y="3248773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Develop KPI dashboard to measure</a:t>
            </a:r>
            <a:endParaRPr sz="1100"/>
          </a:p>
        </p:txBody>
      </p:sp>
      <p:sp>
        <p:nvSpPr>
          <p:cNvPr id="1013" name="Google Shape;1013;p32"/>
          <p:cNvSpPr/>
          <p:nvPr/>
        </p:nvSpPr>
        <p:spPr>
          <a:xfrm>
            <a:off x="6128150" y="3610217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Launch change program</a:t>
            </a:r>
            <a:endParaRPr sz="1100"/>
          </a:p>
        </p:txBody>
      </p:sp>
      <p:sp>
        <p:nvSpPr>
          <p:cNvPr id="1014" name="Google Shape;1014;p32"/>
          <p:cNvSpPr/>
          <p:nvPr/>
        </p:nvSpPr>
        <p:spPr>
          <a:xfrm>
            <a:off x="6128150" y="3971659"/>
            <a:ext cx="2344200" cy="294300"/>
          </a:xfrm>
          <a:prstGeom prst="roundRect">
            <a:avLst>
              <a:gd fmla="val 50000" name="adj"/>
            </a:avLst>
          </a:prstGeom>
          <a:solidFill>
            <a:srgbClr val="7F7F7F">
              <a:alpha val="9800"/>
            </a:srgbClr>
          </a:solidFill>
          <a:ln>
            <a:noFill/>
          </a:ln>
        </p:spPr>
        <p:txBody>
          <a:bodyPr anchorCtr="0" anchor="ctr" bIns="38100" lIns="274325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Review performance and adjust</a:t>
            </a:r>
            <a:endParaRPr sz="1100"/>
          </a:p>
        </p:txBody>
      </p:sp>
      <p:sp>
        <p:nvSpPr>
          <p:cNvPr id="1015" name="Google Shape;1015;p32"/>
          <p:cNvSpPr/>
          <p:nvPr/>
        </p:nvSpPr>
        <p:spPr>
          <a:xfrm>
            <a:off x="6185401" y="1869481"/>
            <a:ext cx="161400" cy="161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6" name="Google Shape;1016;p32"/>
          <p:cNvSpPr/>
          <p:nvPr/>
        </p:nvSpPr>
        <p:spPr>
          <a:xfrm>
            <a:off x="6185401" y="2230926"/>
            <a:ext cx="161400" cy="161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7" name="Google Shape;1017;p32"/>
          <p:cNvSpPr/>
          <p:nvPr/>
        </p:nvSpPr>
        <p:spPr>
          <a:xfrm>
            <a:off x="6185401" y="2592371"/>
            <a:ext cx="161400" cy="161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8" name="Google Shape;1018;p32"/>
          <p:cNvSpPr/>
          <p:nvPr/>
        </p:nvSpPr>
        <p:spPr>
          <a:xfrm>
            <a:off x="6185401" y="2953814"/>
            <a:ext cx="161400" cy="161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9" name="Google Shape;1019;p32"/>
          <p:cNvSpPr/>
          <p:nvPr/>
        </p:nvSpPr>
        <p:spPr>
          <a:xfrm>
            <a:off x="6185401" y="3315259"/>
            <a:ext cx="161400" cy="161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0" name="Google Shape;1020;p32"/>
          <p:cNvSpPr/>
          <p:nvPr/>
        </p:nvSpPr>
        <p:spPr>
          <a:xfrm>
            <a:off x="6185401" y="3676703"/>
            <a:ext cx="161400" cy="161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1" name="Google Shape;1021;p32"/>
          <p:cNvSpPr/>
          <p:nvPr/>
        </p:nvSpPr>
        <p:spPr>
          <a:xfrm>
            <a:off x="6185401" y="4038145"/>
            <a:ext cx="161400" cy="161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0" lIns="2743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2" name="Google Shape;1022;p32"/>
          <p:cNvSpPr txBox="1"/>
          <p:nvPr/>
        </p:nvSpPr>
        <p:spPr>
          <a:xfrm>
            <a:off x="1235229" y="1234943"/>
            <a:ext cx="12171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2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30 DAYS PLAN</a:t>
            </a:r>
            <a:endParaRPr sz="1100">
              <a:solidFill>
                <a:schemeClr val="accent6"/>
              </a:solidFill>
            </a:endParaRPr>
          </a:p>
        </p:txBody>
      </p:sp>
      <p:sp>
        <p:nvSpPr>
          <p:cNvPr id="1023" name="Google Shape;1023;p32"/>
          <p:cNvSpPr txBox="1"/>
          <p:nvPr/>
        </p:nvSpPr>
        <p:spPr>
          <a:xfrm>
            <a:off x="3960534" y="1226551"/>
            <a:ext cx="12228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2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60 DAYS PLAN</a:t>
            </a:r>
            <a:endParaRPr sz="1100">
              <a:solidFill>
                <a:schemeClr val="accent5"/>
              </a:solidFill>
            </a:endParaRPr>
          </a:p>
        </p:txBody>
      </p:sp>
      <p:sp>
        <p:nvSpPr>
          <p:cNvPr id="1024" name="Google Shape;1024;p32"/>
          <p:cNvSpPr txBox="1"/>
          <p:nvPr/>
        </p:nvSpPr>
        <p:spPr>
          <a:xfrm>
            <a:off x="6690647" y="1226551"/>
            <a:ext cx="12192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2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90 DAYS PLAN</a:t>
            </a:r>
            <a:endParaRPr sz="1100">
              <a:solidFill>
                <a:schemeClr val="accent4"/>
              </a:solidFill>
            </a:endParaRPr>
          </a:p>
        </p:txBody>
      </p:sp>
      <p:pic>
        <p:nvPicPr>
          <p:cNvPr descr="Checkmark" id="1025" name="Google Shape;102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769" y="1869481"/>
            <a:ext cx="161369" cy="161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" id="1026" name="Google Shape;102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769" y="2230925"/>
            <a:ext cx="161369" cy="161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" id="1027" name="Google Shape;102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769" y="2591888"/>
            <a:ext cx="161369" cy="161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" id="1028" name="Google Shape;102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769" y="2953332"/>
            <a:ext cx="161369" cy="161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" id="1029" name="Google Shape;102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769" y="3315259"/>
            <a:ext cx="161369" cy="161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" id="1030" name="Google Shape;103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769" y="3676221"/>
            <a:ext cx="161369" cy="161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" id="1031" name="Google Shape;103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769" y="4037665"/>
            <a:ext cx="161369" cy="161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" id="1032" name="Google Shape;103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7078" y="1869481"/>
            <a:ext cx="161369" cy="161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" id="1033" name="Google Shape;103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7078" y="2230925"/>
            <a:ext cx="161369" cy="161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" id="1034" name="Google Shape;103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7078" y="2591888"/>
            <a:ext cx="161369" cy="161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" id="1035" name="Google Shape;103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7078" y="2953332"/>
            <a:ext cx="161369" cy="161369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32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30-60-90 Day Plan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33"/>
          <p:cNvSpPr/>
          <p:nvPr/>
        </p:nvSpPr>
        <p:spPr>
          <a:xfrm>
            <a:off x="421475" y="927225"/>
            <a:ext cx="8301036" cy="3606074"/>
          </a:xfrm>
          <a:custGeom>
            <a:rect b="b" l="l" r="r" t="t"/>
            <a:pathLst>
              <a:path extrusionOk="0" h="4889592" w="11068048">
                <a:moveTo>
                  <a:pt x="9492941" y="198848"/>
                </a:moveTo>
                <a:cubicBezTo>
                  <a:pt x="9427885" y="198848"/>
                  <a:pt x="9375146" y="251586"/>
                  <a:pt x="9375146" y="316642"/>
                </a:cubicBezTo>
                <a:cubicBezTo>
                  <a:pt x="9375146" y="381698"/>
                  <a:pt x="9427885" y="434436"/>
                  <a:pt x="9492941" y="434436"/>
                </a:cubicBezTo>
                <a:cubicBezTo>
                  <a:pt x="9557997" y="434436"/>
                  <a:pt x="9610736" y="381698"/>
                  <a:pt x="9610736" y="316642"/>
                </a:cubicBezTo>
                <a:cubicBezTo>
                  <a:pt x="9610736" y="251586"/>
                  <a:pt x="9557997" y="198848"/>
                  <a:pt x="9492941" y="198848"/>
                </a:cubicBezTo>
                <a:close/>
                <a:moveTo>
                  <a:pt x="6853663" y="198848"/>
                </a:moveTo>
                <a:cubicBezTo>
                  <a:pt x="6788607" y="198848"/>
                  <a:pt x="6735868" y="251586"/>
                  <a:pt x="6735868" y="316642"/>
                </a:cubicBezTo>
                <a:cubicBezTo>
                  <a:pt x="6735868" y="381698"/>
                  <a:pt x="6788607" y="434436"/>
                  <a:pt x="6853663" y="434436"/>
                </a:cubicBezTo>
                <a:cubicBezTo>
                  <a:pt x="6918719" y="434436"/>
                  <a:pt x="6971458" y="381698"/>
                  <a:pt x="6971458" y="316642"/>
                </a:cubicBezTo>
                <a:cubicBezTo>
                  <a:pt x="6971458" y="251586"/>
                  <a:pt x="6918719" y="198848"/>
                  <a:pt x="6853663" y="198848"/>
                </a:cubicBezTo>
                <a:close/>
                <a:moveTo>
                  <a:pt x="4214385" y="198848"/>
                </a:moveTo>
                <a:cubicBezTo>
                  <a:pt x="4149329" y="198848"/>
                  <a:pt x="4096590" y="251586"/>
                  <a:pt x="4096590" y="316642"/>
                </a:cubicBezTo>
                <a:cubicBezTo>
                  <a:pt x="4096590" y="381698"/>
                  <a:pt x="4149329" y="434436"/>
                  <a:pt x="4214385" y="434436"/>
                </a:cubicBezTo>
                <a:cubicBezTo>
                  <a:pt x="4279441" y="434436"/>
                  <a:pt x="4332180" y="381698"/>
                  <a:pt x="4332180" y="316642"/>
                </a:cubicBezTo>
                <a:cubicBezTo>
                  <a:pt x="4332180" y="251586"/>
                  <a:pt x="4279441" y="198848"/>
                  <a:pt x="4214385" y="198848"/>
                </a:cubicBezTo>
                <a:close/>
                <a:moveTo>
                  <a:pt x="1575108" y="198848"/>
                </a:moveTo>
                <a:cubicBezTo>
                  <a:pt x="1510051" y="198848"/>
                  <a:pt x="1457312" y="251586"/>
                  <a:pt x="1457312" y="316642"/>
                </a:cubicBezTo>
                <a:cubicBezTo>
                  <a:pt x="1457312" y="381698"/>
                  <a:pt x="1510051" y="434436"/>
                  <a:pt x="1575108" y="434436"/>
                </a:cubicBezTo>
                <a:cubicBezTo>
                  <a:pt x="1640163" y="434436"/>
                  <a:pt x="1692902" y="381698"/>
                  <a:pt x="1692902" y="316642"/>
                </a:cubicBezTo>
                <a:cubicBezTo>
                  <a:pt x="1692902" y="251586"/>
                  <a:pt x="1640163" y="198848"/>
                  <a:pt x="1575108" y="198848"/>
                </a:cubicBezTo>
                <a:close/>
                <a:moveTo>
                  <a:pt x="299585" y="0"/>
                </a:moveTo>
                <a:lnTo>
                  <a:pt x="10768463" y="0"/>
                </a:lnTo>
                <a:cubicBezTo>
                  <a:pt x="10933919" y="0"/>
                  <a:pt x="11068048" y="134129"/>
                  <a:pt x="11068048" y="299585"/>
                </a:cubicBezTo>
                <a:lnTo>
                  <a:pt x="11068048" y="4590007"/>
                </a:lnTo>
                <a:cubicBezTo>
                  <a:pt x="11068048" y="4755463"/>
                  <a:pt x="10933919" y="4889592"/>
                  <a:pt x="10768463" y="4889592"/>
                </a:cubicBezTo>
                <a:lnTo>
                  <a:pt x="299585" y="4889592"/>
                </a:lnTo>
                <a:cubicBezTo>
                  <a:pt x="134129" y="4889592"/>
                  <a:pt x="0" y="4755463"/>
                  <a:pt x="0" y="4590007"/>
                </a:cubicBezTo>
                <a:lnTo>
                  <a:pt x="0" y="299585"/>
                </a:lnTo>
                <a:cubicBezTo>
                  <a:pt x="0" y="134129"/>
                  <a:pt x="134129" y="0"/>
                  <a:pt x="29958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2" name="Google Shape;1042;p33"/>
          <p:cNvSpPr/>
          <p:nvPr/>
        </p:nvSpPr>
        <p:spPr>
          <a:xfrm>
            <a:off x="2322394" y="1415902"/>
            <a:ext cx="2018400" cy="2634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  <a:effectLst>
            <a:outerShdw blurRad="279400" rotWithShape="0" dir="5466904" dist="112866">
              <a:srgbClr val="BFBFBF">
                <a:alpha val="2588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FIRST 30 DAYS</a:t>
            </a:r>
            <a:endParaRPr sz="1100"/>
          </a:p>
        </p:txBody>
      </p:sp>
      <p:sp>
        <p:nvSpPr>
          <p:cNvPr id="1043" name="Google Shape;1043;p33"/>
          <p:cNvSpPr/>
          <p:nvPr/>
        </p:nvSpPr>
        <p:spPr>
          <a:xfrm>
            <a:off x="6450579" y="1415902"/>
            <a:ext cx="2018400" cy="2634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  <a:effectLst>
            <a:outerShdw blurRad="279400" rotWithShape="0" dir="5466904" dist="112866">
              <a:srgbClr val="BFBFBF">
                <a:alpha val="2588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FIRST 90 DAYS</a:t>
            </a:r>
            <a:endParaRPr sz="1100"/>
          </a:p>
        </p:txBody>
      </p:sp>
      <p:sp>
        <p:nvSpPr>
          <p:cNvPr id="1044" name="Google Shape;1044;p33"/>
          <p:cNvSpPr/>
          <p:nvPr/>
        </p:nvSpPr>
        <p:spPr>
          <a:xfrm>
            <a:off x="4386488" y="1415902"/>
            <a:ext cx="2018400" cy="2634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  <a:effectLst>
            <a:outerShdw blurRad="279400" rotWithShape="0" dir="5466904" dist="112866">
              <a:srgbClr val="BFBFBF">
                <a:alpha val="2588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FIRST 60 DAYS</a:t>
            </a:r>
            <a:endParaRPr sz="1100"/>
          </a:p>
        </p:txBody>
      </p:sp>
      <p:grpSp>
        <p:nvGrpSpPr>
          <p:cNvPr id="1045" name="Google Shape;1045;p33"/>
          <p:cNvGrpSpPr/>
          <p:nvPr/>
        </p:nvGrpSpPr>
        <p:grpSpPr>
          <a:xfrm>
            <a:off x="675009" y="1811996"/>
            <a:ext cx="1494209" cy="2464416"/>
            <a:chOff x="733508" y="2449915"/>
            <a:chExt cx="2056157" cy="3391242"/>
          </a:xfrm>
        </p:grpSpPr>
        <p:sp>
          <p:nvSpPr>
            <p:cNvPr id="1046" name="Google Shape;1046;p33"/>
            <p:cNvSpPr/>
            <p:nvPr/>
          </p:nvSpPr>
          <p:spPr>
            <a:xfrm>
              <a:off x="733508" y="2449915"/>
              <a:ext cx="2056157" cy="342900"/>
            </a:xfrm>
            <a:custGeom>
              <a:rect b="b" l="l" r="r" t="t"/>
              <a:pathLst>
                <a:path extrusionOk="0" h="342900" w="2056157">
                  <a:moveTo>
                    <a:pt x="0" y="171449"/>
                  </a:moveTo>
                  <a:lnTo>
                    <a:pt x="0" y="171450"/>
                  </a:lnTo>
                  <a:lnTo>
                    <a:pt x="0" y="171450"/>
                  </a:lnTo>
                  <a:close/>
                  <a:moveTo>
                    <a:pt x="171450" y="0"/>
                  </a:moveTo>
                  <a:lnTo>
                    <a:pt x="1703437" y="0"/>
                  </a:lnTo>
                  <a:lnTo>
                    <a:pt x="1703447" y="2"/>
                  </a:lnTo>
                  <a:lnTo>
                    <a:pt x="1872536" y="2"/>
                  </a:lnTo>
                  <a:lnTo>
                    <a:pt x="1872536" y="321"/>
                  </a:lnTo>
                  <a:lnTo>
                    <a:pt x="2042606" y="141946"/>
                  </a:lnTo>
                  <a:cubicBezTo>
                    <a:pt x="2060675" y="156938"/>
                    <a:pt x="2060675" y="184130"/>
                    <a:pt x="2042606" y="199122"/>
                  </a:cubicBezTo>
                  <a:lnTo>
                    <a:pt x="1872536" y="340827"/>
                  </a:lnTo>
                  <a:lnTo>
                    <a:pt x="1872536" y="342900"/>
                  </a:lnTo>
                  <a:lnTo>
                    <a:pt x="1703436" y="342900"/>
                  </a:lnTo>
                  <a:lnTo>
                    <a:pt x="398494" y="342900"/>
                  </a:lnTo>
                  <a:lnTo>
                    <a:pt x="398492" y="342899"/>
                  </a:lnTo>
                  <a:lnTo>
                    <a:pt x="171450" y="342899"/>
                  </a:lnTo>
                  <a:cubicBezTo>
                    <a:pt x="100433" y="342899"/>
                    <a:pt x="39501" y="299721"/>
                    <a:pt x="13473" y="238185"/>
                  </a:cubicBezTo>
                  <a:lnTo>
                    <a:pt x="0" y="171450"/>
                  </a:lnTo>
                  <a:lnTo>
                    <a:pt x="13473" y="104714"/>
                  </a:lnTo>
                  <a:cubicBezTo>
                    <a:pt x="39501" y="43178"/>
                    <a:pt x="100433" y="0"/>
                    <a:pt x="17145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34275" lIns="137150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404040"/>
                  </a:solidFill>
                  <a:latin typeface="Poppins"/>
                  <a:ea typeface="Poppins"/>
                  <a:cs typeface="Poppins"/>
                  <a:sym typeface="Poppins"/>
                </a:rPr>
                <a:t>Understanding competition</a:t>
              </a:r>
              <a:endParaRPr sz="1100"/>
            </a:p>
          </p:txBody>
        </p:sp>
        <p:sp>
          <p:nvSpPr>
            <p:cNvPr id="1047" name="Google Shape;1047;p33"/>
            <p:cNvSpPr/>
            <p:nvPr/>
          </p:nvSpPr>
          <p:spPr>
            <a:xfrm>
              <a:off x="733508" y="2957972"/>
              <a:ext cx="2056157" cy="342900"/>
            </a:xfrm>
            <a:custGeom>
              <a:rect b="b" l="l" r="r" t="t"/>
              <a:pathLst>
                <a:path extrusionOk="0" h="342900" w="2056157">
                  <a:moveTo>
                    <a:pt x="0" y="171449"/>
                  </a:moveTo>
                  <a:lnTo>
                    <a:pt x="0" y="171450"/>
                  </a:lnTo>
                  <a:lnTo>
                    <a:pt x="0" y="171450"/>
                  </a:lnTo>
                  <a:close/>
                  <a:moveTo>
                    <a:pt x="171450" y="0"/>
                  </a:moveTo>
                  <a:lnTo>
                    <a:pt x="1703437" y="0"/>
                  </a:lnTo>
                  <a:lnTo>
                    <a:pt x="1703447" y="2"/>
                  </a:lnTo>
                  <a:lnTo>
                    <a:pt x="1872536" y="2"/>
                  </a:lnTo>
                  <a:lnTo>
                    <a:pt x="1872536" y="321"/>
                  </a:lnTo>
                  <a:lnTo>
                    <a:pt x="2042606" y="141946"/>
                  </a:lnTo>
                  <a:cubicBezTo>
                    <a:pt x="2060675" y="156938"/>
                    <a:pt x="2060675" y="184130"/>
                    <a:pt x="2042606" y="199122"/>
                  </a:cubicBezTo>
                  <a:lnTo>
                    <a:pt x="1872536" y="340827"/>
                  </a:lnTo>
                  <a:lnTo>
                    <a:pt x="1872536" y="342900"/>
                  </a:lnTo>
                  <a:lnTo>
                    <a:pt x="1703436" y="342900"/>
                  </a:lnTo>
                  <a:lnTo>
                    <a:pt x="398494" y="342900"/>
                  </a:lnTo>
                  <a:lnTo>
                    <a:pt x="398492" y="342899"/>
                  </a:lnTo>
                  <a:lnTo>
                    <a:pt x="171450" y="342899"/>
                  </a:lnTo>
                  <a:cubicBezTo>
                    <a:pt x="100433" y="342899"/>
                    <a:pt x="39501" y="299721"/>
                    <a:pt x="13473" y="238185"/>
                  </a:cubicBezTo>
                  <a:lnTo>
                    <a:pt x="0" y="171450"/>
                  </a:lnTo>
                  <a:lnTo>
                    <a:pt x="13473" y="104714"/>
                  </a:lnTo>
                  <a:cubicBezTo>
                    <a:pt x="39501" y="43178"/>
                    <a:pt x="100433" y="0"/>
                    <a:pt x="17145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34275" lIns="137150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404040"/>
                  </a:solidFill>
                  <a:latin typeface="Poppins"/>
                  <a:ea typeface="Poppins"/>
                  <a:cs typeface="Poppins"/>
                  <a:sym typeface="Poppins"/>
                </a:rPr>
                <a:t>Mission, vision and goals</a:t>
              </a:r>
              <a:endParaRPr sz="1100"/>
            </a:p>
          </p:txBody>
        </p:sp>
        <p:sp>
          <p:nvSpPr>
            <p:cNvPr id="1048" name="Google Shape;1048;p33"/>
            <p:cNvSpPr/>
            <p:nvPr/>
          </p:nvSpPr>
          <p:spPr>
            <a:xfrm>
              <a:off x="733508" y="3466029"/>
              <a:ext cx="2056157" cy="342900"/>
            </a:xfrm>
            <a:custGeom>
              <a:rect b="b" l="l" r="r" t="t"/>
              <a:pathLst>
                <a:path extrusionOk="0" h="342900" w="2056157">
                  <a:moveTo>
                    <a:pt x="0" y="171449"/>
                  </a:moveTo>
                  <a:lnTo>
                    <a:pt x="0" y="171450"/>
                  </a:lnTo>
                  <a:lnTo>
                    <a:pt x="0" y="171450"/>
                  </a:lnTo>
                  <a:close/>
                  <a:moveTo>
                    <a:pt x="171450" y="0"/>
                  </a:moveTo>
                  <a:lnTo>
                    <a:pt x="1703437" y="0"/>
                  </a:lnTo>
                  <a:lnTo>
                    <a:pt x="1703447" y="2"/>
                  </a:lnTo>
                  <a:lnTo>
                    <a:pt x="1872536" y="2"/>
                  </a:lnTo>
                  <a:lnTo>
                    <a:pt x="1872536" y="321"/>
                  </a:lnTo>
                  <a:lnTo>
                    <a:pt x="2042606" y="141946"/>
                  </a:lnTo>
                  <a:cubicBezTo>
                    <a:pt x="2060675" y="156938"/>
                    <a:pt x="2060675" y="184130"/>
                    <a:pt x="2042606" y="199122"/>
                  </a:cubicBezTo>
                  <a:lnTo>
                    <a:pt x="1872536" y="340827"/>
                  </a:lnTo>
                  <a:lnTo>
                    <a:pt x="1872536" y="342900"/>
                  </a:lnTo>
                  <a:lnTo>
                    <a:pt x="1703436" y="342900"/>
                  </a:lnTo>
                  <a:lnTo>
                    <a:pt x="398494" y="342900"/>
                  </a:lnTo>
                  <a:lnTo>
                    <a:pt x="398492" y="342899"/>
                  </a:lnTo>
                  <a:lnTo>
                    <a:pt x="171450" y="342899"/>
                  </a:lnTo>
                  <a:cubicBezTo>
                    <a:pt x="100433" y="342899"/>
                    <a:pt x="39501" y="299721"/>
                    <a:pt x="13473" y="238185"/>
                  </a:cubicBezTo>
                  <a:lnTo>
                    <a:pt x="0" y="171450"/>
                  </a:lnTo>
                  <a:lnTo>
                    <a:pt x="13473" y="104714"/>
                  </a:lnTo>
                  <a:cubicBezTo>
                    <a:pt x="39501" y="43178"/>
                    <a:pt x="100433" y="0"/>
                    <a:pt x="17145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34275" lIns="137150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404040"/>
                  </a:solidFill>
                  <a:latin typeface="Poppins"/>
                  <a:ea typeface="Poppins"/>
                  <a:cs typeface="Poppins"/>
                  <a:sym typeface="Poppins"/>
                </a:rPr>
                <a:t>Presentation Etiquettes</a:t>
              </a:r>
              <a:endParaRPr sz="1100"/>
            </a:p>
          </p:txBody>
        </p:sp>
        <p:sp>
          <p:nvSpPr>
            <p:cNvPr id="1049" name="Google Shape;1049;p33"/>
            <p:cNvSpPr/>
            <p:nvPr/>
          </p:nvSpPr>
          <p:spPr>
            <a:xfrm>
              <a:off x="733508" y="3974086"/>
              <a:ext cx="2056157" cy="342900"/>
            </a:xfrm>
            <a:custGeom>
              <a:rect b="b" l="l" r="r" t="t"/>
              <a:pathLst>
                <a:path extrusionOk="0" h="342900" w="2056157">
                  <a:moveTo>
                    <a:pt x="0" y="171449"/>
                  </a:moveTo>
                  <a:lnTo>
                    <a:pt x="0" y="171450"/>
                  </a:lnTo>
                  <a:lnTo>
                    <a:pt x="0" y="171450"/>
                  </a:lnTo>
                  <a:close/>
                  <a:moveTo>
                    <a:pt x="171450" y="0"/>
                  </a:moveTo>
                  <a:lnTo>
                    <a:pt x="1703437" y="0"/>
                  </a:lnTo>
                  <a:lnTo>
                    <a:pt x="1703447" y="2"/>
                  </a:lnTo>
                  <a:lnTo>
                    <a:pt x="1872536" y="2"/>
                  </a:lnTo>
                  <a:lnTo>
                    <a:pt x="1872536" y="321"/>
                  </a:lnTo>
                  <a:lnTo>
                    <a:pt x="2042606" y="141946"/>
                  </a:lnTo>
                  <a:cubicBezTo>
                    <a:pt x="2060675" y="156938"/>
                    <a:pt x="2060675" y="184130"/>
                    <a:pt x="2042606" y="199122"/>
                  </a:cubicBezTo>
                  <a:lnTo>
                    <a:pt x="1872536" y="340827"/>
                  </a:lnTo>
                  <a:lnTo>
                    <a:pt x="1872536" y="342900"/>
                  </a:lnTo>
                  <a:lnTo>
                    <a:pt x="1703436" y="342900"/>
                  </a:lnTo>
                  <a:lnTo>
                    <a:pt x="398494" y="342900"/>
                  </a:lnTo>
                  <a:lnTo>
                    <a:pt x="398492" y="342899"/>
                  </a:lnTo>
                  <a:lnTo>
                    <a:pt x="171450" y="342899"/>
                  </a:lnTo>
                  <a:cubicBezTo>
                    <a:pt x="100433" y="342899"/>
                    <a:pt x="39501" y="299721"/>
                    <a:pt x="13473" y="238185"/>
                  </a:cubicBezTo>
                  <a:lnTo>
                    <a:pt x="0" y="171450"/>
                  </a:lnTo>
                  <a:lnTo>
                    <a:pt x="13473" y="104714"/>
                  </a:lnTo>
                  <a:cubicBezTo>
                    <a:pt x="39501" y="43178"/>
                    <a:pt x="100433" y="0"/>
                    <a:pt x="17145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34275" lIns="137150" spcFirstLastPara="1" rIns="68575" wrap="square" tIns="34275">
              <a:noAutofit/>
            </a:bodyPr>
            <a:lstStyle/>
            <a:p>
              <a:pPr indent="0" lvl="0" marL="0" rtl="0" algn="l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Complete product training</a:t>
              </a:r>
              <a:endParaRPr sz="1100"/>
            </a:p>
          </p:txBody>
        </p:sp>
        <p:sp>
          <p:nvSpPr>
            <p:cNvPr id="1050" name="Google Shape;1050;p33"/>
            <p:cNvSpPr/>
            <p:nvPr/>
          </p:nvSpPr>
          <p:spPr>
            <a:xfrm>
              <a:off x="733508" y="4482143"/>
              <a:ext cx="2056157" cy="342900"/>
            </a:xfrm>
            <a:custGeom>
              <a:rect b="b" l="l" r="r" t="t"/>
              <a:pathLst>
                <a:path extrusionOk="0" h="342900" w="2056157">
                  <a:moveTo>
                    <a:pt x="0" y="171449"/>
                  </a:moveTo>
                  <a:lnTo>
                    <a:pt x="0" y="171450"/>
                  </a:lnTo>
                  <a:lnTo>
                    <a:pt x="0" y="171450"/>
                  </a:lnTo>
                  <a:close/>
                  <a:moveTo>
                    <a:pt x="171450" y="0"/>
                  </a:moveTo>
                  <a:lnTo>
                    <a:pt x="1703437" y="0"/>
                  </a:lnTo>
                  <a:lnTo>
                    <a:pt x="1703447" y="2"/>
                  </a:lnTo>
                  <a:lnTo>
                    <a:pt x="1872536" y="2"/>
                  </a:lnTo>
                  <a:lnTo>
                    <a:pt x="1872536" y="321"/>
                  </a:lnTo>
                  <a:lnTo>
                    <a:pt x="2042606" y="141946"/>
                  </a:lnTo>
                  <a:cubicBezTo>
                    <a:pt x="2060675" y="156938"/>
                    <a:pt x="2060675" y="184130"/>
                    <a:pt x="2042606" y="199122"/>
                  </a:cubicBezTo>
                  <a:lnTo>
                    <a:pt x="1872536" y="340827"/>
                  </a:lnTo>
                  <a:lnTo>
                    <a:pt x="1872536" y="342900"/>
                  </a:lnTo>
                  <a:lnTo>
                    <a:pt x="1703436" y="342900"/>
                  </a:lnTo>
                  <a:lnTo>
                    <a:pt x="398494" y="342900"/>
                  </a:lnTo>
                  <a:lnTo>
                    <a:pt x="398492" y="342899"/>
                  </a:lnTo>
                  <a:lnTo>
                    <a:pt x="171450" y="342899"/>
                  </a:lnTo>
                  <a:cubicBezTo>
                    <a:pt x="100433" y="342899"/>
                    <a:pt x="39501" y="299721"/>
                    <a:pt x="13473" y="238185"/>
                  </a:cubicBezTo>
                  <a:lnTo>
                    <a:pt x="0" y="171450"/>
                  </a:lnTo>
                  <a:lnTo>
                    <a:pt x="13473" y="104714"/>
                  </a:lnTo>
                  <a:cubicBezTo>
                    <a:pt x="39501" y="43178"/>
                    <a:pt x="100433" y="0"/>
                    <a:pt x="17145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34275" lIns="137150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404040"/>
                  </a:solidFill>
                  <a:latin typeface="Poppins"/>
                  <a:ea typeface="Poppins"/>
                  <a:cs typeface="Poppins"/>
                  <a:sym typeface="Poppins"/>
                </a:rPr>
                <a:t>Set up planning process</a:t>
              </a:r>
              <a:endParaRPr sz="1100"/>
            </a:p>
          </p:txBody>
        </p:sp>
        <p:sp>
          <p:nvSpPr>
            <p:cNvPr id="1051" name="Google Shape;1051;p33"/>
            <p:cNvSpPr/>
            <p:nvPr/>
          </p:nvSpPr>
          <p:spPr>
            <a:xfrm>
              <a:off x="733508" y="4990200"/>
              <a:ext cx="2056157" cy="342900"/>
            </a:xfrm>
            <a:custGeom>
              <a:rect b="b" l="l" r="r" t="t"/>
              <a:pathLst>
                <a:path extrusionOk="0" h="342900" w="2056157">
                  <a:moveTo>
                    <a:pt x="0" y="171449"/>
                  </a:moveTo>
                  <a:lnTo>
                    <a:pt x="0" y="171450"/>
                  </a:lnTo>
                  <a:lnTo>
                    <a:pt x="0" y="171450"/>
                  </a:lnTo>
                  <a:close/>
                  <a:moveTo>
                    <a:pt x="171450" y="0"/>
                  </a:moveTo>
                  <a:lnTo>
                    <a:pt x="1703437" y="0"/>
                  </a:lnTo>
                  <a:lnTo>
                    <a:pt x="1703447" y="2"/>
                  </a:lnTo>
                  <a:lnTo>
                    <a:pt x="1872536" y="2"/>
                  </a:lnTo>
                  <a:lnTo>
                    <a:pt x="1872536" y="321"/>
                  </a:lnTo>
                  <a:lnTo>
                    <a:pt x="2042606" y="141946"/>
                  </a:lnTo>
                  <a:cubicBezTo>
                    <a:pt x="2060675" y="156938"/>
                    <a:pt x="2060675" y="184130"/>
                    <a:pt x="2042606" y="199122"/>
                  </a:cubicBezTo>
                  <a:lnTo>
                    <a:pt x="1872536" y="340827"/>
                  </a:lnTo>
                  <a:lnTo>
                    <a:pt x="1872536" y="342900"/>
                  </a:lnTo>
                  <a:lnTo>
                    <a:pt x="1703436" y="342900"/>
                  </a:lnTo>
                  <a:lnTo>
                    <a:pt x="398494" y="342900"/>
                  </a:lnTo>
                  <a:lnTo>
                    <a:pt x="398492" y="342899"/>
                  </a:lnTo>
                  <a:lnTo>
                    <a:pt x="171450" y="342899"/>
                  </a:lnTo>
                  <a:cubicBezTo>
                    <a:pt x="100433" y="342899"/>
                    <a:pt x="39501" y="299721"/>
                    <a:pt x="13473" y="238185"/>
                  </a:cubicBezTo>
                  <a:lnTo>
                    <a:pt x="0" y="171450"/>
                  </a:lnTo>
                  <a:lnTo>
                    <a:pt x="13473" y="104714"/>
                  </a:lnTo>
                  <a:cubicBezTo>
                    <a:pt x="39501" y="43178"/>
                    <a:pt x="100433" y="0"/>
                    <a:pt x="17145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34275" lIns="137150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404040"/>
                  </a:solidFill>
                  <a:latin typeface="Poppins"/>
                  <a:ea typeface="Poppins"/>
                  <a:cs typeface="Poppins"/>
                  <a:sym typeface="Poppins"/>
                </a:rPr>
                <a:t>Benchmark influencers</a:t>
              </a:r>
              <a:endParaRPr sz="1100"/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733508" y="5498257"/>
              <a:ext cx="2056157" cy="342900"/>
            </a:xfrm>
            <a:custGeom>
              <a:rect b="b" l="l" r="r" t="t"/>
              <a:pathLst>
                <a:path extrusionOk="0" h="342900" w="2056157">
                  <a:moveTo>
                    <a:pt x="0" y="171449"/>
                  </a:moveTo>
                  <a:lnTo>
                    <a:pt x="0" y="171450"/>
                  </a:lnTo>
                  <a:lnTo>
                    <a:pt x="0" y="171450"/>
                  </a:lnTo>
                  <a:close/>
                  <a:moveTo>
                    <a:pt x="171450" y="0"/>
                  </a:moveTo>
                  <a:lnTo>
                    <a:pt x="1703437" y="0"/>
                  </a:lnTo>
                  <a:lnTo>
                    <a:pt x="1703447" y="2"/>
                  </a:lnTo>
                  <a:lnTo>
                    <a:pt x="1872536" y="2"/>
                  </a:lnTo>
                  <a:lnTo>
                    <a:pt x="1872536" y="321"/>
                  </a:lnTo>
                  <a:lnTo>
                    <a:pt x="2042606" y="141946"/>
                  </a:lnTo>
                  <a:cubicBezTo>
                    <a:pt x="2060675" y="156938"/>
                    <a:pt x="2060675" y="184130"/>
                    <a:pt x="2042606" y="199122"/>
                  </a:cubicBezTo>
                  <a:lnTo>
                    <a:pt x="1872536" y="340827"/>
                  </a:lnTo>
                  <a:lnTo>
                    <a:pt x="1872536" y="342900"/>
                  </a:lnTo>
                  <a:lnTo>
                    <a:pt x="1703436" y="342900"/>
                  </a:lnTo>
                  <a:lnTo>
                    <a:pt x="398494" y="342900"/>
                  </a:lnTo>
                  <a:lnTo>
                    <a:pt x="398492" y="342899"/>
                  </a:lnTo>
                  <a:lnTo>
                    <a:pt x="171450" y="342899"/>
                  </a:lnTo>
                  <a:cubicBezTo>
                    <a:pt x="100433" y="342899"/>
                    <a:pt x="39501" y="299721"/>
                    <a:pt x="13473" y="238185"/>
                  </a:cubicBezTo>
                  <a:lnTo>
                    <a:pt x="0" y="171450"/>
                  </a:lnTo>
                  <a:lnTo>
                    <a:pt x="13473" y="104714"/>
                  </a:lnTo>
                  <a:cubicBezTo>
                    <a:pt x="39501" y="43178"/>
                    <a:pt x="100433" y="0"/>
                    <a:pt x="17145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34275" lIns="137150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404040"/>
                  </a:solidFill>
                  <a:latin typeface="Poppins"/>
                  <a:ea typeface="Poppins"/>
                  <a:cs typeface="Poppins"/>
                  <a:sym typeface="Poppins"/>
                </a:rPr>
                <a:t>Establish key metrics</a:t>
              </a:r>
              <a:endParaRPr sz="1100"/>
            </a:p>
          </p:txBody>
        </p:sp>
      </p:grpSp>
      <p:grpSp>
        <p:nvGrpSpPr>
          <p:cNvPr id="1053" name="Google Shape;1053;p33"/>
          <p:cNvGrpSpPr/>
          <p:nvPr/>
        </p:nvGrpSpPr>
        <p:grpSpPr>
          <a:xfrm>
            <a:off x="1532333" y="835819"/>
            <a:ext cx="6079304" cy="378675"/>
            <a:chOff x="2043111" y="1419225"/>
            <a:chExt cx="8105738" cy="504900"/>
          </a:xfrm>
        </p:grpSpPr>
        <p:sp>
          <p:nvSpPr>
            <p:cNvPr id="1054" name="Google Shape;1054;p33"/>
            <p:cNvSpPr/>
            <p:nvPr/>
          </p:nvSpPr>
          <p:spPr>
            <a:xfrm>
              <a:off x="2043111" y="1419225"/>
              <a:ext cx="185700" cy="504900"/>
            </a:xfrm>
            <a:prstGeom prst="roundRect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55" name="Google Shape;1055;p33"/>
            <p:cNvSpPr/>
            <p:nvPr/>
          </p:nvSpPr>
          <p:spPr>
            <a:xfrm>
              <a:off x="4683124" y="1419225"/>
              <a:ext cx="185700" cy="504900"/>
            </a:xfrm>
            <a:prstGeom prst="roundRect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56" name="Google Shape;1056;p33"/>
            <p:cNvSpPr/>
            <p:nvPr/>
          </p:nvSpPr>
          <p:spPr>
            <a:xfrm>
              <a:off x="7323137" y="1419225"/>
              <a:ext cx="185700" cy="504900"/>
            </a:xfrm>
            <a:prstGeom prst="roundRect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9963149" y="1419225"/>
              <a:ext cx="185700" cy="504900"/>
            </a:xfrm>
            <a:prstGeom prst="roundRect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058" name="Google Shape;1058;p33"/>
          <p:cNvSpPr/>
          <p:nvPr/>
        </p:nvSpPr>
        <p:spPr>
          <a:xfrm>
            <a:off x="2322394" y="255044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59" name="Google Shape;105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2577" y="260062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060" name="Google Shape;1060;p33"/>
          <p:cNvSpPr/>
          <p:nvPr/>
        </p:nvSpPr>
        <p:spPr>
          <a:xfrm>
            <a:off x="2617265" y="255044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61" name="Google Shape;106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448" y="260062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p33"/>
          <p:cNvSpPr/>
          <p:nvPr/>
        </p:nvSpPr>
        <p:spPr>
          <a:xfrm>
            <a:off x="2912135" y="255044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63" name="Google Shape;106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2318" y="260062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064" name="Google Shape;1064;p33"/>
          <p:cNvSpPr/>
          <p:nvPr/>
        </p:nvSpPr>
        <p:spPr>
          <a:xfrm>
            <a:off x="3207006" y="255044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65" name="Google Shape;106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7188" y="260062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33"/>
          <p:cNvSpPr/>
          <p:nvPr/>
        </p:nvSpPr>
        <p:spPr>
          <a:xfrm>
            <a:off x="3501876" y="255044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67" name="Google Shape;106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2059" y="260062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p33"/>
          <p:cNvSpPr/>
          <p:nvPr/>
        </p:nvSpPr>
        <p:spPr>
          <a:xfrm>
            <a:off x="3796747" y="255044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69" name="Google Shape;106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6929" y="260062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070" name="Google Shape;1070;p33"/>
          <p:cNvSpPr/>
          <p:nvPr/>
        </p:nvSpPr>
        <p:spPr>
          <a:xfrm>
            <a:off x="4091617" y="255044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71" name="Google Shape;107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1799" y="260062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p33"/>
          <p:cNvSpPr/>
          <p:nvPr/>
        </p:nvSpPr>
        <p:spPr>
          <a:xfrm>
            <a:off x="2322394" y="291965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73" name="Google Shape;107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2577" y="296983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33"/>
          <p:cNvSpPr/>
          <p:nvPr/>
        </p:nvSpPr>
        <p:spPr>
          <a:xfrm>
            <a:off x="2617265" y="291965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75" name="Google Shape;107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448" y="296983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p33"/>
          <p:cNvSpPr/>
          <p:nvPr/>
        </p:nvSpPr>
        <p:spPr>
          <a:xfrm>
            <a:off x="2912135" y="291965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77" name="Google Shape;107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2318" y="296983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33"/>
          <p:cNvSpPr/>
          <p:nvPr/>
        </p:nvSpPr>
        <p:spPr>
          <a:xfrm>
            <a:off x="3207006" y="291965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79" name="Google Shape;107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7188" y="296983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p33"/>
          <p:cNvSpPr/>
          <p:nvPr/>
        </p:nvSpPr>
        <p:spPr>
          <a:xfrm>
            <a:off x="3501876" y="291965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81" name="Google Shape;108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2059" y="296983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082" name="Google Shape;1082;p33"/>
          <p:cNvSpPr/>
          <p:nvPr/>
        </p:nvSpPr>
        <p:spPr>
          <a:xfrm>
            <a:off x="3796747" y="291965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83" name="Google Shape;108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6929" y="296983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Google Shape;1084;p33"/>
          <p:cNvSpPr/>
          <p:nvPr/>
        </p:nvSpPr>
        <p:spPr>
          <a:xfrm>
            <a:off x="4091617" y="291965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85" name="Google Shape;108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1799" y="296983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086" name="Google Shape;1086;p33"/>
          <p:cNvSpPr/>
          <p:nvPr/>
        </p:nvSpPr>
        <p:spPr>
          <a:xfrm>
            <a:off x="2322394" y="328886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87" name="Google Shape;108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2577" y="333904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088" name="Google Shape;1088;p33"/>
          <p:cNvSpPr/>
          <p:nvPr/>
        </p:nvSpPr>
        <p:spPr>
          <a:xfrm>
            <a:off x="2617265" y="328886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89" name="Google Shape;108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448" y="333904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p33"/>
          <p:cNvSpPr/>
          <p:nvPr/>
        </p:nvSpPr>
        <p:spPr>
          <a:xfrm>
            <a:off x="2912135" y="328886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91" name="Google Shape;109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2318" y="333904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092" name="Google Shape;1092;p33"/>
          <p:cNvSpPr/>
          <p:nvPr/>
        </p:nvSpPr>
        <p:spPr>
          <a:xfrm>
            <a:off x="3207006" y="328886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93" name="Google Shape;109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7188" y="333904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094" name="Google Shape;1094;p33"/>
          <p:cNvSpPr/>
          <p:nvPr/>
        </p:nvSpPr>
        <p:spPr>
          <a:xfrm>
            <a:off x="3501876" y="328886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95" name="Google Shape;109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2059" y="333904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p33"/>
          <p:cNvSpPr/>
          <p:nvPr/>
        </p:nvSpPr>
        <p:spPr>
          <a:xfrm>
            <a:off x="3796747" y="328886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97" name="Google Shape;109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6929" y="333904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p33"/>
          <p:cNvSpPr/>
          <p:nvPr/>
        </p:nvSpPr>
        <p:spPr>
          <a:xfrm>
            <a:off x="4091617" y="328886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99" name="Google Shape;109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1799" y="333904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33"/>
          <p:cNvSpPr/>
          <p:nvPr/>
        </p:nvSpPr>
        <p:spPr>
          <a:xfrm>
            <a:off x="2322394" y="3658076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01" name="Google Shape;110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2577" y="370825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02" name="Google Shape;1102;p33"/>
          <p:cNvSpPr/>
          <p:nvPr/>
        </p:nvSpPr>
        <p:spPr>
          <a:xfrm>
            <a:off x="2617265" y="3658076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03" name="Google Shape;110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448" y="370825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04" name="Google Shape;1104;p33"/>
          <p:cNvSpPr/>
          <p:nvPr/>
        </p:nvSpPr>
        <p:spPr>
          <a:xfrm>
            <a:off x="2912135" y="3658076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05" name="Google Shape;11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2318" y="370825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06" name="Google Shape;1106;p33"/>
          <p:cNvSpPr/>
          <p:nvPr/>
        </p:nvSpPr>
        <p:spPr>
          <a:xfrm>
            <a:off x="3207006" y="3658076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07" name="Google Shape;110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7188" y="370825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08" name="Google Shape;1108;p33"/>
          <p:cNvSpPr/>
          <p:nvPr/>
        </p:nvSpPr>
        <p:spPr>
          <a:xfrm>
            <a:off x="3501876" y="3658076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09" name="Google Shape;110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2059" y="370825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33"/>
          <p:cNvSpPr/>
          <p:nvPr/>
        </p:nvSpPr>
        <p:spPr>
          <a:xfrm>
            <a:off x="3796747" y="3658076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11" name="Google Shape;111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6929" y="370825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12" name="Google Shape;1112;p33"/>
          <p:cNvSpPr/>
          <p:nvPr/>
        </p:nvSpPr>
        <p:spPr>
          <a:xfrm>
            <a:off x="4091617" y="3658076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13" name="Google Shape;111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1799" y="370825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14" name="Google Shape;1114;p33"/>
          <p:cNvSpPr/>
          <p:nvPr/>
        </p:nvSpPr>
        <p:spPr>
          <a:xfrm>
            <a:off x="2322394" y="4027287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15" name="Google Shape;111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2577" y="407747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16" name="Google Shape;1116;p33"/>
          <p:cNvSpPr/>
          <p:nvPr/>
        </p:nvSpPr>
        <p:spPr>
          <a:xfrm>
            <a:off x="2617265" y="4027287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17" name="Google Shape;111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448" y="407747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18" name="Google Shape;1118;p33"/>
          <p:cNvSpPr/>
          <p:nvPr/>
        </p:nvSpPr>
        <p:spPr>
          <a:xfrm>
            <a:off x="2912135" y="4027287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19" name="Google Shape;111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2318" y="407747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20" name="Google Shape;1120;p33"/>
          <p:cNvSpPr/>
          <p:nvPr/>
        </p:nvSpPr>
        <p:spPr>
          <a:xfrm>
            <a:off x="3207006" y="4027287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21" name="Google Shape;112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7188" y="407747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p33"/>
          <p:cNvSpPr/>
          <p:nvPr/>
        </p:nvSpPr>
        <p:spPr>
          <a:xfrm>
            <a:off x="3501876" y="4027287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23" name="Google Shape;112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2059" y="407747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24" name="Google Shape;1124;p33"/>
          <p:cNvSpPr/>
          <p:nvPr/>
        </p:nvSpPr>
        <p:spPr>
          <a:xfrm>
            <a:off x="3796747" y="4027287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25" name="Google Shape;112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6929" y="407747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26" name="Google Shape;1126;p33"/>
          <p:cNvSpPr/>
          <p:nvPr/>
        </p:nvSpPr>
        <p:spPr>
          <a:xfrm>
            <a:off x="4091617" y="4027287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27" name="Google Shape;112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1799" y="407747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p33"/>
          <p:cNvSpPr/>
          <p:nvPr/>
        </p:nvSpPr>
        <p:spPr>
          <a:xfrm>
            <a:off x="2322394" y="1812023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29" name="Google Shape;112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2577" y="186220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30" name="Google Shape;1130;p33"/>
          <p:cNvSpPr/>
          <p:nvPr/>
        </p:nvSpPr>
        <p:spPr>
          <a:xfrm>
            <a:off x="2617265" y="1812023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31" name="Google Shape;113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448" y="186220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32" name="Google Shape;1132;p33"/>
          <p:cNvSpPr/>
          <p:nvPr/>
        </p:nvSpPr>
        <p:spPr>
          <a:xfrm>
            <a:off x="2912135" y="1812023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33" name="Google Shape;113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2318" y="186220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34" name="Google Shape;1134;p33"/>
          <p:cNvSpPr/>
          <p:nvPr/>
        </p:nvSpPr>
        <p:spPr>
          <a:xfrm>
            <a:off x="3207006" y="1812023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35" name="Google Shape;113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7188" y="186220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Google Shape;1136;p33"/>
          <p:cNvSpPr/>
          <p:nvPr/>
        </p:nvSpPr>
        <p:spPr>
          <a:xfrm>
            <a:off x="3501876" y="1812023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37" name="Google Shape;113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2059" y="186220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Google Shape;1138;p33"/>
          <p:cNvSpPr/>
          <p:nvPr/>
        </p:nvSpPr>
        <p:spPr>
          <a:xfrm>
            <a:off x="3796747" y="1812023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39" name="Google Shape;113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6929" y="186220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40" name="Google Shape;1140;p33"/>
          <p:cNvSpPr/>
          <p:nvPr/>
        </p:nvSpPr>
        <p:spPr>
          <a:xfrm>
            <a:off x="4091617" y="1812023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41" name="Google Shape;114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1799" y="186220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33"/>
          <p:cNvSpPr/>
          <p:nvPr/>
        </p:nvSpPr>
        <p:spPr>
          <a:xfrm>
            <a:off x="2322394" y="2181234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43" name="Google Shape;114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2577" y="223141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p33"/>
          <p:cNvSpPr/>
          <p:nvPr/>
        </p:nvSpPr>
        <p:spPr>
          <a:xfrm>
            <a:off x="2617265" y="2181234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45" name="Google Shape;114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448" y="223141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46" name="Google Shape;1146;p33"/>
          <p:cNvSpPr/>
          <p:nvPr/>
        </p:nvSpPr>
        <p:spPr>
          <a:xfrm>
            <a:off x="2912135" y="2181234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47" name="Google Shape;114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2318" y="223141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48" name="Google Shape;1148;p33"/>
          <p:cNvSpPr/>
          <p:nvPr/>
        </p:nvSpPr>
        <p:spPr>
          <a:xfrm>
            <a:off x="3207006" y="2181234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49" name="Google Shape;114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7188" y="223141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0" name="Google Shape;1150;p33"/>
          <p:cNvSpPr/>
          <p:nvPr/>
        </p:nvSpPr>
        <p:spPr>
          <a:xfrm>
            <a:off x="3501876" y="2181234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51" name="Google Shape;115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2059" y="223141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2" name="Google Shape;1152;p33"/>
          <p:cNvSpPr/>
          <p:nvPr/>
        </p:nvSpPr>
        <p:spPr>
          <a:xfrm>
            <a:off x="3796747" y="2181234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53" name="Google Shape;115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6929" y="223141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33"/>
          <p:cNvSpPr/>
          <p:nvPr/>
        </p:nvSpPr>
        <p:spPr>
          <a:xfrm>
            <a:off x="4091617" y="2181234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55" name="Google Shape;115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1799" y="223141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6" name="Google Shape;1156;p33"/>
          <p:cNvSpPr/>
          <p:nvPr/>
        </p:nvSpPr>
        <p:spPr>
          <a:xfrm>
            <a:off x="4389062" y="2551445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57" name="Google Shape;115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9245" y="260162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p33"/>
          <p:cNvSpPr/>
          <p:nvPr/>
        </p:nvSpPr>
        <p:spPr>
          <a:xfrm>
            <a:off x="4683933" y="2551445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59" name="Google Shape;115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4115" y="260162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60" name="Google Shape;1160;p33"/>
          <p:cNvSpPr/>
          <p:nvPr/>
        </p:nvSpPr>
        <p:spPr>
          <a:xfrm>
            <a:off x="4978803" y="2551445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61" name="Google Shape;116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8986" y="260162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Google Shape;1162;p33"/>
          <p:cNvSpPr/>
          <p:nvPr/>
        </p:nvSpPr>
        <p:spPr>
          <a:xfrm>
            <a:off x="5273674" y="2551445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63" name="Google Shape;116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3856" y="260162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64" name="Google Shape;1164;p33"/>
          <p:cNvSpPr/>
          <p:nvPr/>
        </p:nvSpPr>
        <p:spPr>
          <a:xfrm>
            <a:off x="5568544" y="2551445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65" name="Google Shape;116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8726" y="260162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66" name="Google Shape;1166;p33"/>
          <p:cNvSpPr/>
          <p:nvPr/>
        </p:nvSpPr>
        <p:spPr>
          <a:xfrm>
            <a:off x="5863414" y="2551445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67" name="Google Shape;116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3597" y="260162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68" name="Google Shape;1168;p33"/>
          <p:cNvSpPr/>
          <p:nvPr/>
        </p:nvSpPr>
        <p:spPr>
          <a:xfrm>
            <a:off x="6158285" y="2551445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69" name="Google Shape;116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8467" y="260162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70" name="Google Shape;1170;p33"/>
          <p:cNvSpPr/>
          <p:nvPr/>
        </p:nvSpPr>
        <p:spPr>
          <a:xfrm>
            <a:off x="4389062" y="2920655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71" name="Google Shape;117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9245" y="297083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Google Shape;1172;p33"/>
          <p:cNvSpPr/>
          <p:nvPr/>
        </p:nvSpPr>
        <p:spPr>
          <a:xfrm>
            <a:off x="4683933" y="2920655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73" name="Google Shape;117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4115" y="297083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74" name="Google Shape;1174;p33"/>
          <p:cNvSpPr/>
          <p:nvPr/>
        </p:nvSpPr>
        <p:spPr>
          <a:xfrm>
            <a:off x="4978803" y="2920655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75" name="Google Shape;117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8986" y="297083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p33"/>
          <p:cNvSpPr/>
          <p:nvPr/>
        </p:nvSpPr>
        <p:spPr>
          <a:xfrm>
            <a:off x="5273674" y="2920655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77" name="Google Shape;117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3856" y="297083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78" name="Google Shape;1178;p33"/>
          <p:cNvSpPr/>
          <p:nvPr/>
        </p:nvSpPr>
        <p:spPr>
          <a:xfrm>
            <a:off x="5568544" y="2920655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79" name="Google Shape;117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8726" y="297083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80" name="Google Shape;1180;p33"/>
          <p:cNvSpPr/>
          <p:nvPr/>
        </p:nvSpPr>
        <p:spPr>
          <a:xfrm>
            <a:off x="5863414" y="2920655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81" name="Google Shape;118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3597" y="297083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82" name="Google Shape;1182;p33"/>
          <p:cNvSpPr/>
          <p:nvPr/>
        </p:nvSpPr>
        <p:spPr>
          <a:xfrm>
            <a:off x="6158285" y="2920655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83" name="Google Shape;118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8467" y="297083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84" name="Google Shape;1184;p33"/>
          <p:cNvSpPr/>
          <p:nvPr/>
        </p:nvSpPr>
        <p:spPr>
          <a:xfrm>
            <a:off x="4389062" y="3289866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85" name="Google Shape;118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9245" y="334004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86" name="Google Shape;1186;p33"/>
          <p:cNvSpPr/>
          <p:nvPr/>
        </p:nvSpPr>
        <p:spPr>
          <a:xfrm>
            <a:off x="4683933" y="3289866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87" name="Google Shape;118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4115" y="334004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88" name="Google Shape;1188;p33"/>
          <p:cNvSpPr/>
          <p:nvPr/>
        </p:nvSpPr>
        <p:spPr>
          <a:xfrm>
            <a:off x="4978803" y="3289866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89" name="Google Shape;118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8986" y="334004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90" name="Google Shape;1190;p33"/>
          <p:cNvSpPr/>
          <p:nvPr/>
        </p:nvSpPr>
        <p:spPr>
          <a:xfrm>
            <a:off x="5273674" y="3289866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91" name="Google Shape;119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3856" y="334004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92" name="Google Shape;1192;p33"/>
          <p:cNvSpPr/>
          <p:nvPr/>
        </p:nvSpPr>
        <p:spPr>
          <a:xfrm>
            <a:off x="5568544" y="3289866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93" name="Google Shape;119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8726" y="334004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Google Shape;1194;p33"/>
          <p:cNvSpPr/>
          <p:nvPr/>
        </p:nvSpPr>
        <p:spPr>
          <a:xfrm>
            <a:off x="5863414" y="3289866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95" name="Google Shape;119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3597" y="334004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96" name="Google Shape;1196;p33"/>
          <p:cNvSpPr/>
          <p:nvPr/>
        </p:nvSpPr>
        <p:spPr>
          <a:xfrm>
            <a:off x="6158285" y="3289866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97" name="Google Shape;119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8467" y="334004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98" name="Google Shape;1198;p33"/>
          <p:cNvSpPr/>
          <p:nvPr/>
        </p:nvSpPr>
        <p:spPr>
          <a:xfrm>
            <a:off x="4389062" y="3659077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99" name="Google Shape;119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9245" y="370925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33"/>
          <p:cNvSpPr/>
          <p:nvPr/>
        </p:nvSpPr>
        <p:spPr>
          <a:xfrm>
            <a:off x="4683933" y="3659077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01" name="Google Shape;120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4115" y="370925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02" name="Google Shape;1202;p33"/>
          <p:cNvSpPr/>
          <p:nvPr/>
        </p:nvSpPr>
        <p:spPr>
          <a:xfrm>
            <a:off x="4978803" y="3659077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03" name="Google Shape;120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8986" y="370925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p33"/>
          <p:cNvSpPr/>
          <p:nvPr/>
        </p:nvSpPr>
        <p:spPr>
          <a:xfrm>
            <a:off x="5273674" y="3659077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05" name="Google Shape;12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3856" y="370925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06" name="Google Shape;1206;p33"/>
          <p:cNvSpPr/>
          <p:nvPr/>
        </p:nvSpPr>
        <p:spPr>
          <a:xfrm>
            <a:off x="5568544" y="3659077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07" name="Google Shape;120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8726" y="370925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08" name="Google Shape;1208;p33"/>
          <p:cNvSpPr/>
          <p:nvPr/>
        </p:nvSpPr>
        <p:spPr>
          <a:xfrm>
            <a:off x="5863414" y="3659077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09" name="Google Shape;120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3597" y="370925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10" name="Google Shape;1210;p33"/>
          <p:cNvSpPr/>
          <p:nvPr/>
        </p:nvSpPr>
        <p:spPr>
          <a:xfrm>
            <a:off x="6158285" y="3659077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11" name="Google Shape;121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8467" y="370925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12" name="Google Shape;1212;p33"/>
          <p:cNvSpPr/>
          <p:nvPr/>
        </p:nvSpPr>
        <p:spPr>
          <a:xfrm>
            <a:off x="4389062" y="4028288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13" name="Google Shape;121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9245" y="407847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14" name="Google Shape;1214;p33"/>
          <p:cNvSpPr/>
          <p:nvPr/>
        </p:nvSpPr>
        <p:spPr>
          <a:xfrm>
            <a:off x="4683933" y="4028288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15" name="Google Shape;121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4115" y="407847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33"/>
          <p:cNvSpPr/>
          <p:nvPr/>
        </p:nvSpPr>
        <p:spPr>
          <a:xfrm>
            <a:off x="4978803" y="4028288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17" name="Google Shape;121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8986" y="407847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18" name="Google Shape;1218;p33"/>
          <p:cNvSpPr/>
          <p:nvPr/>
        </p:nvSpPr>
        <p:spPr>
          <a:xfrm>
            <a:off x="5273674" y="4028288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19" name="Google Shape;121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3856" y="407847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20" name="Google Shape;1220;p33"/>
          <p:cNvSpPr/>
          <p:nvPr/>
        </p:nvSpPr>
        <p:spPr>
          <a:xfrm>
            <a:off x="5568544" y="4028288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21" name="Google Shape;122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8726" y="407847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22" name="Google Shape;1222;p33"/>
          <p:cNvSpPr/>
          <p:nvPr/>
        </p:nvSpPr>
        <p:spPr>
          <a:xfrm>
            <a:off x="5863414" y="4028288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23" name="Google Shape;122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3597" y="407847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24" name="Google Shape;1224;p33"/>
          <p:cNvSpPr/>
          <p:nvPr/>
        </p:nvSpPr>
        <p:spPr>
          <a:xfrm>
            <a:off x="6158285" y="4028288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25" name="Google Shape;122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8467" y="407847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26" name="Google Shape;1226;p33"/>
          <p:cNvSpPr/>
          <p:nvPr/>
        </p:nvSpPr>
        <p:spPr>
          <a:xfrm>
            <a:off x="4389062" y="1813024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27" name="Google Shape;122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9245" y="186320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28" name="Google Shape;1228;p33"/>
          <p:cNvSpPr/>
          <p:nvPr/>
        </p:nvSpPr>
        <p:spPr>
          <a:xfrm>
            <a:off x="4683933" y="1813024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29" name="Google Shape;122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4115" y="186320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30" name="Google Shape;1230;p33"/>
          <p:cNvSpPr/>
          <p:nvPr/>
        </p:nvSpPr>
        <p:spPr>
          <a:xfrm>
            <a:off x="4978803" y="1813024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31" name="Google Shape;123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8986" y="186320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32" name="Google Shape;1232;p33"/>
          <p:cNvSpPr/>
          <p:nvPr/>
        </p:nvSpPr>
        <p:spPr>
          <a:xfrm>
            <a:off x="5273674" y="1813024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33" name="Google Shape;123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3856" y="186320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Google Shape;1234;p33"/>
          <p:cNvSpPr/>
          <p:nvPr/>
        </p:nvSpPr>
        <p:spPr>
          <a:xfrm>
            <a:off x="5568544" y="1813024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35" name="Google Shape;123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8726" y="186320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36" name="Google Shape;1236;p33"/>
          <p:cNvSpPr/>
          <p:nvPr/>
        </p:nvSpPr>
        <p:spPr>
          <a:xfrm>
            <a:off x="5863414" y="1813024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37" name="Google Shape;123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3597" y="186320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38" name="Google Shape;1238;p33"/>
          <p:cNvSpPr/>
          <p:nvPr/>
        </p:nvSpPr>
        <p:spPr>
          <a:xfrm>
            <a:off x="6158285" y="1813024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39" name="Google Shape;123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8467" y="186320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p33"/>
          <p:cNvSpPr/>
          <p:nvPr/>
        </p:nvSpPr>
        <p:spPr>
          <a:xfrm>
            <a:off x="4389062" y="218223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41" name="Google Shape;124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9245" y="223241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42" name="Google Shape;1242;p33"/>
          <p:cNvSpPr/>
          <p:nvPr/>
        </p:nvSpPr>
        <p:spPr>
          <a:xfrm>
            <a:off x="4683933" y="218223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43" name="Google Shape;124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4115" y="223241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44" name="Google Shape;1244;p33"/>
          <p:cNvSpPr/>
          <p:nvPr/>
        </p:nvSpPr>
        <p:spPr>
          <a:xfrm>
            <a:off x="4978803" y="218223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45" name="Google Shape;124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8986" y="223241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46" name="Google Shape;1246;p33"/>
          <p:cNvSpPr/>
          <p:nvPr/>
        </p:nvSpPr>
        <p:spPr>
          <a:xfrm>
            <a:off x="5273674" y="218223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47" name="Google Shape;124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3856" y="223241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Google Shape;1248;p33"/>
          <p:cNvSpPr/>
          <p:nvPr/>
        </p:nvSpPr>
        <p:spPr>
          <a:xfrm>
            <a:off x="5568544" y="218223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49" name="Google Shape;124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8726" y="223241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50" name="Google Shape;1250;p33"/>
          <p:cNvSpPr/>
          <p:nvPr/>
        </p:nvSpPr>
        <p:spPr>
          <a:xfrm>
            <a:off x="5863414" y="218223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51" name="Google Shape;125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3597" y="223241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52" name="Google Shape;1252;p33"/>
          <p:cNvSpPr/>
          <p:nvPr/>
        </p:nvSpPr>
        <p:spPr>
          <a:xfrm>
            <a:off x="6158285" y="218223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53" name="Google Shape;125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8467" y="223241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54" name="Google Shape;1254;p33"/>
          <p:cNvSpPr/>
          <p:nvPr/>
        </p:nvSpPr>
        <p:spPr>
          <a:xfrm>
            <a:off x="6456616" y="255261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55" name="Google Shape;125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6798" y="260279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56" name="Google Shape;1256;p33"/>
          <p:cNvSpPr/>
          <p:nvPr/>
        </p:nvSpPr>
        <p:spPr>
          <a:xfrm>
            <a:off x="6751487" y="255261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57" name="Google Shape;125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1669" y="260279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58" name="Google Shape;1258;p33"/>
          <p:cNvSpPr/>
          <p:nvPr/>
        </p:nvSpPr>
        <p:spPr>
          <a:xfrm>
            <a:off x="7046357" y="255261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59" name="Google Shape;125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6539" y="260279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60" name="Google Shape;1260;p33"/>
          <p:cNvSpPr/>
          <p:nvPr/>
        </p:nvSpPr>
        <p:spPr>
          <a:xfrm>
            <a:off x="7341227" y="255261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61" name="Google Shape;126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1410" y="260279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62" name="Google Shape;1262;p33"/>
          <p:cNvSpPr/>
          <p:nvPr/>
        </p:nvSpPr>
        <p:spPr>
          <a:xfrm>
            <a:off x="7636097" y="255261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63" name="Google Shape;126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279" y="260279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64" name="Google Shape;1264;p33"/>
          <p:cNvSpPr/>
          <p:nvPr/>
        </p:nvSpPr>
        <p:spPr>
          <a:xfrm>
            <a:off x="7930968" y="255261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65" name="Google Shape;126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1151" y="260279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66" name="Google Shape;1266;p33"/>
          <p:cNvSpPr/>
          <p:nvPr/>
        </p:nvSpPr>
        <p:spPr>
          <a:xfrm>
            <a:off x="8225838" y="255261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67" name="Google Shape;126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6020" y="260279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Google Shape;1268;p33"/>
          <p:cNvSpPr/>
          <p:nvPr/>
        </p:nvSpPr>
        <p:spPr>
          <a:xfrm>
            <a:off x="6456616" y="292182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69" name="Google Shape;126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6798" y="297200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70" name="Google Shape;1270;p33"/>
          <p:cNvSpPr/>
          <p:nvPr/>
        </p:nvSpPr>
        <p:spPr>
          <a:xfrm>
            <a:off x="6751487" y="292182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71" name="Google Shape;127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1669" y="297200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72" name="Google Shape;1272;p33"/>
          <p:cNvSpPr/>
          <p:nvPr/>
        </p:nvSpPr>
        <p:spPr>
          <a:xfrm>
            <a:off x="7046357" y="292182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73" name="Google Shape;127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6539" y="297200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74" name="Google Shape;1274;p33"/>
          <p:cNvSpPr/>
          <p:nvPr/>
        </p:nvSpPr>
        <p:spPr>
          <a:xfrm>
            <a:off x="7341227" y="292182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75" name="Google Shape;127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1410" y="297200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76" name="Google Shape;1276;p33"/>
          <p:cNvSpPr/>
          <p:nvPr/>
        </p:nvSpPr>
        <p:spPr>
          <a:xfrm>
            <a:off x="7636097" y="292182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77" name="Google Shape;127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279" y="297200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78" name="Google Shape;1278;p33"/>
          <p:cNvSpPr/>
          <p:nvPr/>
        </p:nvSpPr>
        <p:spPr>
          <a:xfrm>
            <a:off x="7930968" y="292182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79" name="Google Shape;127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1151" y="297200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80" name="Google Shape;1280;p33"/>
          <p:cNvSpPr/>
          <p:nvPr/>
        </p:nvSpPr>
        <p:spPr>
          <a:xfrm>
            <a:off x="8225838" y="292182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81" name="Google Shape;128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6020" y="297200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82" name="Google Shape;1282;p33"/>
          <p:cNvSpPr/>
          <p:nvPr/>
        </p:nvSpPr>
        <p:spPr>
          <a:xfrm>
            <a:off x="6456616" y="3291036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83" name="Google Shape;128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6798" y="334121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33"/>
          <p:cNvSpPr/>
          <p:nvPr/>
        </p:nvSpPr>
        <p:spPr>
          <a:xfrm>
            <a:off x="6751487" y="3291036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85" name="Google Shape;128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1669" y="334121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86" name="Google Shape;1286;p33"/>
          <p:cNvSpPr/>
          <p:nvPr/>
        </p:nvSpPr>
        <p:spPr>
          <a:xfrm>
            <a:off x="7046357" y="3291036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87" name="Google Shape;128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6539" y="334121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88" name="Google Shape;1288;p33"/>
          <p:cNvSpPr/>
          <p:nvPr/>
        </p:nvSpPr>
        <p:spPr>
          <a:xfrm>
            <a:off x="7341227" y="3291036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89" name="Google Shape;128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1410" y="334121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90" name="Google Shape;1290;p33"/>
          <p:cNvSpPr/>
          <p:nvPr/>
        </p:nvSpPr>
        <p:spPr>
          <a:xfrm>
            <a:off x="7636097" y="3291036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91" name="Google Shape;129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279" y="334121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92" name="Google Shape;1292;p33"/>
          <p:cNvSpPr/>
          <p:nvPr/>
        </p:nvSpPr>
        <p:spPr>
          <a:xfrm>
            <a:off x="7930968" y="3291036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93" name="Google Shape;129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1151" y="334121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33"/>
          <p:cNvSpPr/>
          <p:nvPr/>
        </p:nvSpPr>
        <p:spPr>
          <a:xfrm>
            <a:off x="8225838" y="3291036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95" name="Google Shape;129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6020" y="334121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96" name="Google Shape;1296;p33"/>
          <p:cNvSpPr/>
          <p:nvPr/>
        </p:nvSpPr>
        <p:spPr>
          <a:xfrm>
            <a:off x="6456616" y="3660247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97" name="Google Shape;129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6798" y="371042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33"/>
          <p:cNvSpPr/>
          <p:nvPr/>
        </p:nvSpPr>
        <p:spPr>
          <a:xfrm>
            <a:off x="6751487" y="3660247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99" name="Google Shape;129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1669" y="371042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00" name="Google Shape;1300;p33"/>
          <p:cNvSpPr/>
          <p:nvPr/>
        </p:nvSpPr>
        <p:spPr>
          <a:xfrm>
            <a:off x="7046357" y="3660247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01" name="Google Shape;130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6539" y="371042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02" name="Google Shape;1302;p33"/>
          <p:cNvSpPr/>
          <p:nvPr/>
        </p:nvSpPr>
        <p:spPr>
          <a:xfrm>
            <a:off x="7341227" y="3660247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03" name="Google Shape;130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1410" y="371042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04" name="Google Shape;1304;p33"/>
          <p:cNvSpPr/>
          <p:nvPr/>
        </p:nvSpPr>
        <p:spPr>
          <a:xfrm>
            <a:off x="7636097" y="3660247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05" name="Google Shape;13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279" y="371042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p33"/>
          <p:cNvSpPr/>
          <p:nvPr/>
        </p:nvSpPr>
        <p:spPr>
          <a:xfrm>
            <a:off x="7930968" y="3660247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07" name="Google Shape;130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1151" y="371042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08" name="Google Shape;1308;p33"/>
          <p:cNvSpPr/>
          <p:nvPr/>
        </p:nvSpPr>
        <p:spPr>
          <a:xfrm>
            <a:off x="8225838" y="3660247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09" name="Google Shape;130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6020" y="371042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p33"/>
          <p:cNvSpPr/>
          <p:nvPr/>
        </p:nvSpPr>
        <p:spPr>
          <a:xfrm>
            <a:off x="6456616" y="4029458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11" name="Google Shape;131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6798" y="407964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12" name="Google Shape;1312;p33"/>
          <p:cNvSpPr/>
          <p:nvPr/>
        </p:nvSpPr>
        <p:spPr>
          <a:xfrm>
            <a:off x="6751487" y="4029458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13" name="Google Shape;131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1669" y="407964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14" name="Google Shape;1314;p33"/>
          <p:cNvSpPr/>
          <p:nvPr/>
        </p:nvSpPr>
        <p:spPr>
          <a:xfrm>
            <a:off x="7046357" y="4029458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15" name="Google Shape;131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6539" y="407964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p33"/>
          <p:cNvSpPr/>
          <p:nvPr/>
        </p:nvSpPr>
        <p:spPr>
          <a:xfrm>
            <a:off x="7341227" y="4029458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17" name="Google Shape;131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1410" y="407964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18" name="Google Shape;1318;p33"/>
          <p:cNvSpPr/>
          <p:nvPr/>
        </p:nvSpPr>
        <p:spPr>
          <a:xfrm>
            <a:off x="7636097" y="4029458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19" name="Google Shape;131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279" y="407964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33"/>
          <p:cNvSpPr/>
          <p:nvPr/>
        </p:nvSpPr>
        <p:spPr>
          <a:xfrm>
            <a:off x="7930968" y="4029458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21" name="Google Shape;132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1151" y="407964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22" name="Google Shape;1322;p33"/>
          <p:cNvSpPr/>
          <p:nvPr/>
        </p:nvSpPr>
        <p:spPr>
          <a:xfrm>
            <a:off x="8225838" y="4029458"/>
            <a:ext cx="249300" cy="249300"/>
          </a:xfrm>
          <a:prstGeom prst="ellipse">
            <a:avLst/>
          </a:prstGeom>
          <a:solidFill>
            <a:srgbClr val="D5DB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23" name="Google Shape;132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6020" y="407964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p33"/>
          <p:cNvSpPr/>
          <p:nvPr/>
        </p:nvSpPr>
        <p:spPr>
          <a:xfrm>
            <a:off x="6456616" y="1814194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25" name="Google Shape;132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6798" y="186437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26" name="Google Shape;1326;p33"/>
          <p:cNvSpPr/>
          <p:nvPr/>
        </p:nvSpPr>
        <p:spPr>
          <a:xfrm>
            <a:off x="6751487" y="1814194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27" name="Google Shape;132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1669" y="186437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33"/>
          <p:cNvSpPr/>
          <p:nvPr/>
        </p:nvSpPr>
        <p:spPr>
          <a:xfrm>
            <a:off x="7046357" y="1814194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29" name="Google Shape;132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6539" y="186437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0" name="Google Shape;1330;p33"/>
          <p:cNvSpPr/>
          <p:nvPr/>
        </p:nvSpPr>
        <p:spPr>
          <a:xfrm>
            <a:off x="7341227" y="1814194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31" name="Google Shape;133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1410" y="186437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2" name="Google Shape;1332;p33"/>
          <p:cNvSpPr/>
          <p:nvPr/>
        </p:nvSpPr>
        <p:spPr>
          <a:xfrm>
            <a:off x="7636097" y="1814194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33" name="Google Shape;133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279" y="186437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4" name="Google Shape;1334;p33"/>
          <p:cNvSpPr/>
          <p:nvPr/>
        </p:nvSpPr>
        <p:spPr>
          <a:xfrm>
            <a:off x="7930968" y="1814194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35" name="Google Shape;133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1151" y="186437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6" name="Google Shape;1336;p33"/>
          <p:cNvSpPr/>
          <p:nvPr/>
        </p:nvSpPr>
        <p:spPr>
          <a:xfrm>
            <a:off x="8225838" y="1814194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37" name="Google Shape;133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6020" y="186437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33"/>
          <p:cNvSpPr/>
          <p:nvPr/>
        </p:nvSpPr>
        <p:spPr>
          <a:xfrm>
            <a:off x="6456616" y="218340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39" name="Google Shape;133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6798" y="223358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33"/>
          <p:cNvSpPr/>
          <p:nvPr/>
        </p:nvSpPr>
        <p:spPr>
          <a:xfrm>
            <a:off x="6751487" y="218340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41" name="Google Shape;134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1669" y="223358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42" name="Google Shape;1342;p33"/>
          <p:cNvSpPr/>
          <p:nvPr/>
        </p:nvSpPr>
        <p:spPr>
          <a:xfrm>
            <a:off x="7046357" y="218340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43" name="Google Shape;134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6539" y="223358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44" name="Google Shape;1344;p33"/>
          <p:cNvSpPr/>
          <p:nvPr/>
        </p:nvSpPr>
        <p:spPr>
          <a:xfrm>
            <a:off x="7341227" y="218340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45" name="Google Shape;134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1410" y="223358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33"/>
          <p:cNvSpPr/>
          <p:nvPr/>
        </p:nvSpPr>
        <p:spPr>
          <a:xfrm>
            <a:off x="7636097" y="218340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47" name="Google Shape;134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279" y="223358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33"/>
          <p:cNvSpPr/>
          <p:nvPr/>
        </p:nvSpPr>
        <p:spPr>
          <a:xfrm>
            <a:off x="7930968" y="218340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49" name="Google Shape;134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1151" y="223358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50" name="Google Shape;1350;p33"/>
          <p:cNvSpPr/>
          <p:nvPr/>
        </p:nvSpPr>
        <p:spPr>
          <a:xfrm>
            <a:off x="8225838" y="2183405"/>
            <a:ext cx="249300" cy="2493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51" name="Google Shape;135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6020" y="223358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52" name="Google Shape;1352;p33"/>
          <p:cNvSpPr/>
          <p:nvPr/>
        </p:nvSpPr>
        <p:spPr>
          <a:xfrm>
            <a:off x="2322394" y="1812023"/>
            <a:ext cx="249300" cy="249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53" name="Google Shape;135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2577" y="186220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54" name="Google Shape;1354;p33"/>
          <p:cNvSpPr/>
          <p:nvPr/>
        </p:nvSpPr>
        <p:spPr>
          <a:xfrm>
            <a:off x="2617265" y="1812023"/>
            <a:ext cx="249300" cy="249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55" name="Google Shape;135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448" y="186220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56" name="Google Shape;1356;p33"/>
          <p:cNvSpPr/>
          <p:nvPr/>
        </p:nvSpPr>
        <p:spPr>
          <a:xfrm>
            <a:off x="2912135" y="1812023"/>
            <a:ext cx="249300" cy="249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57" name="Google Shape;135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2318" y="186220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58" name="Google Shape;1358;p33"/>
          <p:cNvSpPr/>
          <p:nvPr/>
        </p:nvSpPr>
        <p:spPr>
          <a:xfrm>
            <a:off x="3207006" y="1812023"/>
            <a:ext cx="249300" cy="249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59" name="Google Shape;135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7188" y="186220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60" name="Google Shape;1360;p33"/>
          <p:cNvSpPr/>
          <p:nvPr/>
        </p:nvSpPr>
        <p:spPr>
          <a:xfrm>
            <a:off x="3501876" y="1812023"/>
            <a:ext cx="249300" cy="249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61" name="Google Shape;136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2059" y="186220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62" name="Google Shape;1362;p33"/>
          <p:cNvSpPr/>
          <p:nvPr/>
        </p:nvSpPr>
        <p:spPr>
          <a:xfrm>
            <a:off x="3796747" y="1812023"/>
            <a:ext cx="249300" cy="249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63" name="Google Shape;136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6929" y="186220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p33"/>
          <p:cNvSpPr/>
          <p:nvPr/>
        </p:nvSpPr>
        <p:spPr>
          <a:xfrm>
            <a:off x="4091617" y="1812023"/>
            <a:ext cx="249300" cy="249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65" name="Google Shape;136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1799" y="186220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66" name="Google Shape;1366;p33"/>
          <p:cNvSpPr/>
          <p:nvPr/>
        </p:nvSpPr>
        <p:spPr>
          <a:xfrm>
            <a:off x="2322394" y="2181234"/>
            <a:ext cx="249300" cy="249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67" name="Google Shape;136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2577" y="223141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68" name="Google Shape;1368;p33"/>
          <p:cNvSpPr/>
          <p:nvPr/>
        </p:nvSpPr>
        <p:spPr>
          <a:xfrm>
            <a:off x="2617265" y="2181234"/>
            <a:ext cx="249300" cy="249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69" name="Google Shape;136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448" y="223141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70" name="Google Shape;1370;p33"/>
          <p:cNvSpPr/>
          <p:nvPr/>
        </p:nvSpPr>
        <p:spPr>
          <a:xfrm>
            <a:off x="2912135" y="2181234"/>
            <a:ext cx="249300" cy="249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71" name="Google Shape;137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2318" y="223141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33"/>
          <p:cNvSpPr/>
          <p:nvPr/>
        </p:nvSpPr>
        <p:spPr>
          <a:xfrm>
            <a:off x="3207006" y="2181234"/>
            <a:ext cx="249300" cy="249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73" name="Google Shape;137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7188" y="223141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74" name="Google Shape;1374;p33"/>
          <p:cNvSpPr/>
          <p:nvPr/>
        </p:nvSpPr>
        <p:spPr>
          <a:xfrm>
            <a:off x="3501876" y="2181234"/>
            <a:ext cx="249300" cy="249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75" name="Google Shape;137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2059" y="223141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76" name="Google Shape;1376;p33"/>
          <p:cNvSpPr/>
          <p:nvPr/>
        </p:nvSpPr>
        <p:spPr>
          <a:xfrm>
            <a:off x="3796747" y="2181234"/>
            <a:ext cx="249300" cy="249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77" name="Google Shape;137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6929" y="223141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78" name="Google Shape;1378;p33"/>
          <p:cNvSpPr/>
          <p:nvPr/>
        </p:nvSpPr>
        <p:spPr>
          <a:xfrm>
            <a:off x="4091617" y="2181234"/>
            <a:ext cx="249300" cy="249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79" name="Google Shape;137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1799" y="2231416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80" name="Google Shape;1380;p33"/>
          <p:cNvSpPr/>
          <p:nvPr/>
        </p:nvSpPr>
        <p:spPr>
          <a:xfrm>
            <a:off x="4386488" y="2550445"/>
            <a:ext cx="249300" cy="249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81" name="Google Shape;138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6670" y="260062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82" name="Google Shape;1382;p33"/>
          <p:cNvSpPr/>
          <p:nvPr/>
        </p:nvSpPr>
        <p:spPr>
          <a:xfrm>
            <a:off x="4681358" y="2550445"/>
            <a:ext cx="249300" cy="249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83" name="Google Shape;138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1540" y="260062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84" name="Google Shape;1384;p33"/>
          <p:cNvSpPr/>
          <p:nvPr/>
        </p:nvSpPr>
        <p:spPr>
          <a:xfrm>
            <a:off x="4976228" y="2550445"/>
            <a:ext cx="249300" cy="249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85" name="Google Shape;138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6411" y="260062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86" name="Google Shape;1386;p33"/>
          <p:cNvSpPr/>
          <p:nvPr/>
        </p:nvSpPr>
        <p:spPr>
          <a:xfrm>
            <a:off x="5271098" y="2550445"/>
            <a:ext cx="249300" cy="249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87" name="Google Shape;138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1280" y="260062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88" name="Google Shape;1388;p33"/>
          <p:cNvSpPr/>
          <p:nvPr/>
        </p:nvSpPr>
        <p:spPr>
          <a:xfrm>
            <a:off x="5565969" y="2550445"/>
            <a:ext cx="249300" cy="249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89" name="Google Shape;138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6152" y="260062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90" name="Google Shape;1390;p33"/>
          <p:cNvSpPr/>
          <p:nvPr/>
        </p:nvSpPr>
        <p:spPr>
          <a:xfrm>
            <a:off x="5860839" y="2550445"/>
            <a:ext cx="249300" cy="249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91" name="Google Shape;139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1021" y="260062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p33"/>
          <p:cNvSpPr/>
          <p:nvPr/>
        </p:nvSpPr>
        <p:spPr>
          <a:xfrm>
            <a:off x="6155710" y="2550445"/>
            <a:ext cx="249300" cy="249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93" name="Google Shape;139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5892" y="260062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33"/>
          <p:cNvSpPr/>
          <p:nvPr/>
        </p:nvSpPr>
        <p:spPr>
          <a:xfrm>
            <a:off x="4386488" y="2919655"/>
            <a:ext cx="249300" cy="249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95" name="Google Shape;139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6670" y="296983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96" name="Google Shape;1396;p33"/>
          <p:cNvSpPr/>
          <p:nvPr/>
        </p:nvSpPr>
        <p:spPr>
          <a:xfrm>
            <a:off x="4681358" y="2919655"/>
            <a:ext cx="249300" cy="249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97" name="Google Shape;139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1540" y="296983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33"/>
          <p:cNvSpPr/>
          <p:nvPr/>
        </p:nvSpPr>
        <p:spPr>
          <a:xfrm>
            <a:off x="4976228" y="2919655"/>
            <a:ext cx="249300" cy="249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99" name="Google Shape;139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6411" y="296983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00" name="Google Shape;1400;p33"/>
          <p:cNvSpPr/>
          <p:nvPr/>
        </p:nvSpPr>
        <p:spPr>
          <a:xfrm>
            <a:off x="5271098" y="2919655"/>
            <a:ext cx="249300" cy="249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01" name="Google Shape;140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1280" y="296983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02" name="Google Shape;1402;p33"/>
          <p:cNvSpPr/>
          <p:nvPr/>
        </p:nvSpPr>
        <p:spPr>
          <a:xfrm>
            <a:off x="5565969" y="2919655"/>
            <a:ext cx="249300" cy="249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03" name="Google Shape;140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6152" y="296983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04" name="Google Shape;1404;p33"/>
          <p:cNvSpPr/>
          <p:nvPr/>
        </p:nvSpPr>
        <p:spPr>
          <a:xfrm>
            <a:off x="5860839" y="2919655"/>
            <a:ext cx="249300" cy="249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05" name="Google Shape;14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1021" y="296983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06" name="Google Shape;1406;p33"/>
          <p:cNvSpPr/>
          <p:nvPr/>
        </p:nvSpPr>
        <p:spPr>
          <a:xfrm>
            <a:off x="6155710" y="2919655"/>
            <a:ext cx="249300" cy="249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07" name="Google Shape;140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5892" y="2969837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08" name="Google Shape;1408;p33"/>
          <p:cNvSpPr/>
          <p:nvPr/>
        </p:nvSpPr>
        <p:spPr>
          <a:xfrm>
            <a:off x="4386488" y="3288865"/>
            <a:ext cx="249300" cy="249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09" name="Google Shape;140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6670" y="333904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10" name="Google Shape;1410;p33"/>
          <p:cNvSpPr/>
          <p:nvPr/>
        </p:nvSpPr>
        <p:spPr>
          <a:xfrm>
            <a:off x="4681358" y="3288865"/>
            <a:ext cx="249300" cy="249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11" name="Google Shape;141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1540" y="333904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33"/>
          <p:cNvSpPr/>
          <p:nvPr/>
        </p:nvSpPr>
        <p:spPr>
          <a:xfrm>
            <a:off x="4976228" y="3288865"/>
            <a:ext cx="249300" cy="249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13" name="Google Shape;141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6411" y="333904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14" name="Google Shape;1414;p33"/>
          <p:cNvSpPr/>
          <p:nvPr/>
        </p:nvSpPr>
        <p:spPr>
          <a:xfrm>
            <a:off x="5271098" y="3288865"/>
            <a:ext cx="249300" cy="249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15" name="Google Shape;141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1280" y="333904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16" name="Google Shape;1416;p33"/>
          <p:cNvSpPr/>
          <p:nvPr/>
        </p:nvSpPr>
        <p:spPr>
          <a:xfrm>
            <a:off x="5565969" y="3288865"/>
            <a:ext cx="249300" cy="249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17" name="Google Shape;141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6152" y="333904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33"/>
          <p:cNvSpPr/>
          <p:nvPr/>
        </p:nvSpPr>
        <p:spPr>
          <a:xfrm>
            <a:off x="5860839" y="3288865"/>
            <a:ext cx="249300" cy="249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19" name="Google Shape;141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1021" y="333904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33"/>
          <p:cNvSpPr/>
          <p:nvPr/>
        </p:nvSpPr>
        <p:spPr>
          <a:xfrm>
            <a:off x="6155710" y="3288865"/>
            <a:ext cx="249300" cy="249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21" name="Google Shape;142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5892" y="3339048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22" name="Google Shape;1422;p33"/>
          <p:cNvSpPr/>
          <p:nvPr/>
        </p:nvSpPr>
        <p:spPr>
          <a:xfrm>
            <a:off x="6450579" y="3658076"/>
            <a:ext cx="249300" cy="24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23" name="Google Shape;142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0762" y="370825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24" name="Google Shape;1424;p33"/>
          <p:cNvSpPr/>
          <p:nvPr/>
        </p:nvSpPr>
        <p:spPr>
          <a:xfrm>
            <a:off x="6745451" y="3658076"/>
            <a:ext cx="249300" cy="24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25" name="Google Shape;142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5633" y="370825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33"/>
          <p:cNvSpPr/>
          <p:nvPr/>
        </p:nvSpPr>
        <p:spPr>
          <a:xfrm>
            <a:off x="7040320" y="3658076"/>
            <a:ext cx="249300" cy="24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27" name="Google Shape;142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0503" y="370825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28" name="Google Shape;1428;p33"/>
          <p:cNvSpPr/>
          <p:nvPr/>
        </p:nvSpPr>
        <p:spPr>
          <a:xfrm>
            <a:off x="7335191" y="3658076"/>
            <a:ext cx="249300" cy="24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29" name="Google Shape;142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5374" y="370825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30" name="Google Shape;1430;p33"/>
          <p:cNvSpPr/>
          <p:nvPr/>
        </p:nvSpPr>
        <p:spPr>
          <a:xfrm>
            <a:off x="7630061" y="3658076"/>
            <a:ext cx="249300" cy="24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31" name="Google Shape;143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0244" y="370825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32" name="Google Shape;1432;p33"/>
          <p:cNvSpPr/>
          <p:nvPr/>
        </p:nvSpPr>
        <p:spPr>
          <a:xfrm>
            <a:off x="7924932" y="3658076"/>
            <a:ext cx="249300" cy="24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33" name="Google Shape;143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5114" y="370825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34" name="Google Shape;1434;p33"/>
          <p:cNvSpPr/>
          <p:nvPr/>
        </p:nvSpPr>
        <p:spPr>
          <a:xfrm>
            <a:off x="8219796" y="3658076"/>
            <a:ext cx="249300" cy="24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35" name="Google Shape;143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9979" y="3708259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36" name="Google Shape;1436;p33"/>
          <p:cNvSpPr/>
          <p:nvPr/>
        </p:nvSpPr>
        <p:spPr>
          <a:xfrm>
            <a:off x="6450579" y="4027287"/>
            <a:ext cx="249300" cy="24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37" name="Google Shape;143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0762" y="407747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38" name="Google Shape;1438;p33"/>
          <p:cNvSpPr/>
          <p:nvPr/>
        </p:nvSpPr>
        <p:spPr>
          <a:xfrm>
            <a:off x="6745451" y="4027287"/>
            <a:ext cx="249300" cy="24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39" name="Google Shape;143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5633" y="407747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40" name="Google Shape;1440;p33"/>
          <p:cNvSpPr/>
          <p:nvPr/>
        </p:nvSpPr>
        <p:spPr>
          <a:xfrm>
            <a:off x="7040320" y="4027287"/>
            <a:ext cx="249300" cy="24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41" name="Google Shape;144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0503" y="407747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42" name="Google Shape;1442;p33"/>
          <p:cNvSpPr/>
          <p:nvPr/>
        </p:nvSpPr>
        <p:spPr>
          <a:xfrm>
            <a:off x="7335191" y="4027287"/>
            <a:ext cx="249300" cy="24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43" name="Google Shape;144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5374" y="407747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44" name="Google Shape;1444;p33"/>
          <p:cNvSpPr/>
          <p:nvPr/>
        </p:nvSpPr>
        <p:spPr>
          <a:xfrm>
            <a:off x="7630061" y="4027287"/>
            <a:ext cx="249300" cy="24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45" name="Google Shape;144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0244" y="407747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46" name="Google Shape;1446;p33"/>
          <p:cNvSpPr/>
          <p:nvPr/>
        </p:nvSpPr>
        <p:spPr>
          <a:xfrm>
            <a:off x="7924932" y="4027287"/>
            <a:ext cx="249300" cy="24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47" name="Google Shape;144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5114" y="407747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48" name="Google Shape;1448;p33"/>
          <p:cNvSpPr/>
          <p:nvPr/>
        </p:nvSpPr>
        <p:spPr>
          <a:xfrm>
            <a:off x="8219796" y="4027287"/>
            <a:ext cx="249300" cy="24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49" name="Google Shape;144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9979" y="4077470"/>
            <a:ext cx="148823" cy="1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50" name="Google Shape;1450;p33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30-60-90 Day Plan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Ultimate product marketing 30-60-90 day plan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6"/>
          <p:cNvSpPr txBox="1"/>
          <p:nvPr>
            <p:ph idx="1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30-60-90 Day Plan</a:t>
            </a:r>
            <a:endParaRPr/>
          </a:p>
        </p:txBody>
      </p:sp>
      <p:sp>
        <p:nvSpPr>
          <p:cNvPr id="118" name="Google Shape;118;p16"/>
          <p:cNvSpPr txBox="1"/>
          <p:nvPr>
            <p:ph idx="2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2-10</a:t>
            </a:r>
            <a:endParaRPr/>
          </a:p>
        </p:txBody>
      </p:sp>
      <p:sp>
        <p:nvSpPr>
          <p:cNvPr id="119" name="Google Shape;119;p16"/>
          <p:cNvSpPr txBox="1"/>
          <p:nvPr>
            <p:ph idx="3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1-10 are populated with some general ideas of learning, initiative, and performance goals to get you started.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6"/>
          <p:cNvSpPr txBox="1"/>
          <p:nvPr>
            <p:ph idx="4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11-20</a:t>
            </a:r>
            <a:endParaRPr/>
          </a:p>
        </p:txBody>
      </p:sp>
      <p:sp>
        <p:nvSpPr>
          <p:cNvPr id="121" name="Google Shape;121;p16"/>
          <p:cNvSpPr txBox="1"/>
          <p:nvPr>
            <p:ph idx="5" type="body"/>
          </p:nvPr>
        </p:nvSpPr>
        <p:spPr>
          <a:xfrm>
            <a:off x="4983625" y="2256975"/>
            <a:ext cx="3578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10-19 offer various formats of the plan for you to choose from and personalize  (just delete the filler text and you’re ready to go!).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34"/>
          <p:cNvSpPr/>
          <p:nvPr/>
        </p:nvSpPr>
        <p:spPr>
          <a:xfrm>
            <a:off x="5070442" y="1579044"/>
            <a:ext cx="1654500" cy="2779500"/>
          </a:xfrm>
          <a:prstGeom prst="rect">
            <a:avLst/>
          </a:prstGeom>
          <a:solidFill>
            <a:srgbClr val="9EAABE">
              <a:alpha val="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456" name="Google Shape;1456;p34"/>
          <p:cNvGrpSpPr/>
          <p:nvPr/>
        </p:nvGrpSpPr>
        <p:grpSpPr>
          <a:xfrm>
            <a:off x="736252" y="1488995"/>
            <a:ext cx="2618550" cy="2965650"/>
            <a:chOff x="981669" y="2188527"/>
            <a:chExt cx="3491400" cy="3954200"/>
          </a:xfrm>
        </p:grpSpPr>
        <p:sp>
          <p:nvSpPr>
            <p:cNvPr id="1457" name="Google Shape;1457;p34"/>
            <p:cNvSpPr txBox="1"/>
            <p:nvPr/>
          </p:nvSpPr>
          <p:spPr>
            <a:xfrm>
              <a:off x="1019769" y="2188527"/>
              <a:ext cx="3453300" cy="24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Learn about the company’s vision, mission, strategy &amp; culture</a:t>
              </a:r>
              <a:endParaRPr sz="1100"/>
            </a:p>
          </p:txBody>
        </p:sp>
        <p:sp>
          <p:nvSpPr>
            <p:cNvPr id="1458" name="Google Shape;1458;p34"/>
            <p:cNvSpPr txBox="1"/>
            <p:nvPr/>
          </p:nvSpPr>
          <p:spPr>
            <a:xfrm>
              <a:off x="1019769" y="2651789"/>
              <a:ext cx="3453300" cy="24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Start product training </a:t>
              </a:r>
              <a:endParaRPr sz="1100"/>
            </a:p>
          </p:txBody>
        </p:sp>
        <p:sp>
          <p:nvSpPr>
            <p:cNvPr id="1459" name="Google Shape;1459;p34"/>
            <p:cNvSpPr txBox="1"/>
            <p:nvPr/>
          </p:nvSpPr>
          <p:spPr>
            <a:xfrm>
              <a:off x="1019769" y="3115051"/>
              <a:ext cx="3453300" cy="24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Meet the manager &amp; team, &amp; understand their expectations</a:t>
              </a:r>
              <a:endParaRPr sz="1100"/>
            </a:p>
          </p:txBody>
        </p:sp>
        <p:sp>
          <p:nvSpPr>
            <p:cNvPr id="1460" name="Google Shape;1460;p34"/>
            <p:cNvSpPr txBox="1"/>
            <p:nvPr/>
          </p:nvSpPr>
          <p:spPr>
            <a:xfrm>
              <a:off x="1019769" y="3578313"/>
              <a:ext cx="3453300" cy="24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Take a lead role in one of the important projects</a:t>
              </a:r>
              <a:endParaRPr sz="1100"/>
            </a:p>
          </p:txBody>
        </p:sp>
        <p:sp>
          <p:nvSpPr>
            <p:cNvPr id="1461" name="Google Shape;1461;p34"/>
            <p:cNvSpPr txBox="1"/>
            <p:nvPr/>
          </p:nvSpPr>
          <p:spPr>
            <a:xfrm>
              <a:off x="1019769" y="4041575"/>
              <a:ext cx="3453300" cy="24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rtl="0" algn="l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Complete all product training </a:t>
              </a:r>
              <a:endParaRPr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62" name="Google Shape;1462;p34"/>
            <p:cNvSpPr txBox="1"/>
            <p:nvPr/>
          </p:nvSpPr>
          <p:spPr>
            <a:xfrm>
              <a:off x="1019769" y="4504837"/>
              <a:ext cx="3453300" cy="24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rtl="0" algn="l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Complete SWOT analysis </a:t>
              </a:r>
              <a:endParaRPr sz="1100"/>
            </a:p>
          </p:txBody>
        </p:sp>
        <p:sp>
          <p:nvSpPr>
            <p:cNvPr id="1463" name="Google Shape;1463;p34"/>
            <p:cNvSpPr txBox="1"/>
            <p:nvPr/>
          </p:nvSpPr>
          <p:spPr>
            <a:xfrm>
              <a:off x="1019769" y="4968099"/>
              <a:ext cx="3453300" cy="24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rtl="0" algn="l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Establish objectives and KPI’s for success </a:t>
              </a:r>
              <a:endParaRPr sz="1100"/>
            </a:p>
          </p:txBody>
        </p:sp>
        <p:sp>
          <p:nvSpPr>
            <p:cNvPr id="1464" name="Google Shape;1464;p34"/>
            <p:cNvSpPr txBox="1"/>
            <p:nvPr/>
          </p:nvSpPr>
          <p:spPr>
            <a:xfrm>
              <a:off x="1019769" y="5431361"/>
              <a:ext cx="3453300" cy="24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rtl="0" algn="l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Develop new effective templates/frameworks </a:t>
              </a:r>
              <a:endParaRPr sz="1100"/>
            </a:p>
          </p:txBody>
        </p:sp>
        <p:sp>
          <p:nvSpPr>
            <p:cNvPr id="1465" name="Google Shape;1465;p34"/>
            <p:cNvSpPr txBox="1"/>
            <p:nvPr/>
          </p:nvSpPr>
          <p:spPr>
            <a:xfrm>
              <a:off x="981669" y="5894627"/>
              <a:ext cx="3453300" cy="24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rtl="0" algn="l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Develop a rhythm of business calendar with key stakeholders</a:t>
              </a:r>
              <a:endParaRPr sz="1100"/>
            </a:p>
          </p:txBody>
        </p:sp>
      </p:grpSp>
      <p:grpSp>
        <p:nvGrpSpPr>
          <p:cNvPr id="1466" name="Google Shape;1466;p34"/>
          <p:cNvGrpSpPr/>
          <p:nvPr/>
        </p:nvGrpSpPr>
        <p:grpSpPr>
          <a:xfrm>
            <a:off x="3326227" y="1579108"/>
            <a:ext cx="5052825" cy="2782500"/>
            <a:chOff x="4434969" y="2308677"/>
            <a:chExt cx="6737100" cy="3710000"/>
          </a:xfrm>
        </p:grpSpPr>
        <p:cxnSp>
          <p:nvCxnSpPr>
            <p:cNvPr id="1467" name="Google Shape;1467;p34"/>
            <p:cNvCxnSpPr>
              <a:stCxn id="1457" idx="3"/>
            </p:cNvCxnSpPr>
            <p:nvPr/>
          </p:nvCxnSpPr>
          <p:spPr>
            <a:xfrm flipH="1" rot="10800000">
              <a:off x="4473069" y="2308677"/>
              <a:ext cx="6699000" cy="3900"/>
            </a:xfrm>
            <a:prstGeom prst="straightConnector1">
              <a:avLst/>
            </a:prstGeom>
            <a:noFill/>
            <a:ln cap="rnd" cmpd="sng" w="12700">
              <a:solidFill>
                <a:schemeClr val="accent6">
                  <a:alpha val="49800"/>
                </a:schemeClr>
              </a:solidFill>
              <a:prstDash val="dash"/>
              <a:miter lim="800000"/>
              <a:headEnd len="med" w="med" type="oval"/>
              <a:tailEnd len="sm" w="sm" type="stealth"/>
            </a:ln>
          </p:spPr>
        </p:cxnSp>
        <p:cxnSp>
          <p:nvCxnSpPr>
            <p:cNvPr id="1468" name="Google Shape;1468;p34"/>
            <p:cNvCxnSpPr>
              <a:stCxn id="1458" idx="3"/>
            </p:cNvCxnSpPr>
            <p:nvPr/>
          </p:nvCxnSpPr>
          <p:spPr>
            <a:xfrm flipH="1" rot="10800000">
              <a:off x="4473069" y="2771939"/>
              <a:ext cx="6699000" cy="3900"/>
            </a:xfrm>
            <a:prstGeom prst="straightConnector1">
              <a:avLst/>
            </a:prstGeom>
            <a:noFill/>
            <a:ln cap="rnd" cmpd="sng" w="12700">
              <a:solidFill>
                <a:schemeClr val="accent6">
                  <a:alpha val="49800"/>
                </a:schemeClr>
              </a:solidFill>
              <a:prstDash val="dash"/>
              <a:miter lim="800000"/>
              <a:headEnd len="med" w="med" type="oval"/>
              <a:tailEnd len="sm" w="sm" type="stealth"/>
            </a:ln>
          </p:spPr>
        </p:cxnSp>
        <p:cxnSp>
          <p:nvCxnSpPr>
            <p:cNvPr id="1469" name="Google Shape;1469;p34"/>
            <p:cNvCxnSpPr>
              <a:stCxn id="1459" idx="3"/>
            </p:cNvCxnSpPr>
            <p:nvPr/>
          </p:nvCxnSpPr>
          <p:spPr>
            <a:xfrm flipH="1" rot="10800000">
              <a:off x="4473069" y="3235201"/>
              <a:ext cx="6699000" cy="3900"/>
            </a:xfrm>
            <a:prstGeom prst="straightConnector1">
              <a:avLst/>
            </a:prstGeom>
            <a:noFill/>
            <a:ln cap="rnd" cmpd="sng" w="12700">
              <a:solidFill>
                <a:schemeClr val="accent6">
                  <a:alpha val="49800"/>
                </a:schemeClr>
              </a:solidFill>
              <a:prstDash val="dash"/>
              <a:miter lim="800000"/>
              <a:headEnd len="med" w="med" type="oval"/>
              <a:tailEnd len="sm" w="sm" type="stealth"/>
            </a:ln>
          </p:spPr>
        </p:cxnSp>
        <p:cxnSp>
          <p:nvCxnSpPr>
            <p:cNvPr id="1470" name="Google Shape;1470;p34"/>
            <p:cNvCxnSpPr>
              <a:stCxn id="1460" idx="3"/>
            </p:cNvCxnSpPr>
            <p:nvPr/>
          </p:nvCxnSpPr>
          <p:spPr>
            <a:xfrm flipH="1" rot="10800000">
              <a:off x="4473069" y="3698463"/>
              <a:ext cx="6699000" cy="3900"/>
            </a:xfrm>
            <a:prstGeom prst="straightConnector1">
              <a:avLst/>
            </a:prstGeom>
            <a:noFill/>
            <a:ln cap="rnd" cmpd="sng" w="12700">
              <a:solidFill>
                <a:schemeClr val="accent6">
                  <a:alpha val="49800"/>
                </a:schemeClr>
              </a:solidFill>
              <a:prstDash val="dash"/>
              <a:miter lim="800000"/>
              <a:headEnd len="med" w="med" type="oval"/>
              <a:tailEnd len="sm" w="sm" type="stealth"/>
            </a:ln>
          </p:spPr>
        </p:cxnSp>
        <p:cxnSp>
          <p:nvCxnSpPr>
            <p:cNvPr id="1471" name="Google Shape;1471;p34"/>
            <p:cNvCxnSpPr>
              <a:stCxn id="1461" idx="3"/>
            </p:cNvCxnSpPr>
            <p:nvPr/>
          </p:nvCxnSpPr>
          <p:spPr>
            <a:xfrm flipH="1" rot="10800000">
              <a:off x="4473069" y="4161725"/>
              <a:ext cx="6699000" cy="3900"/>
            </a:xfrm>
            <a:prstGeom prst="straightConnector1">
              <a:avLst/>
            </a:prstGeom>
            <a:noFill/>
            <a:ln cap="rnd" cmpd="sng" w="12700">
              <a:solidFill>
                <a:schemeClr val="accent6">
                  <a:alpha val="49800"/>
                </a:schemeClr>
              </a:solidFill>
              <a:prstDash val="dash"/>
              <a:miter lim="800000"/>
              <a:headEnd len="med" w="med" type="oval"/>
              <a:tailEnd len="sm" w="sm" type="stealth"/>
            </a:ln>
          </p:spPr>
        </p:cxnSp>
        <p:cxnSp>
          <p:nvCxnSpPr>
            <p:cNvPr id="1472" name="Google Shape;1472;p34"/>
            <p:cNvCxnSpPr>
              <a:stCxn id="1462" idx="3"/>
            </p:cNvCxnSpPr>
            <p:nvPr/>
          </p:nvCxnSpPr>
          <p:spPr>
            <a:xfrm flipH="1" rot="10800000">
              <a:off x="4473069" y="4624987"/>
              <a:ext cx="6699000" cy="3900"/>
            </a:xfrm>
            <a:prstGeom prst="straightConnector1">
              <a:avLst/>
            </a:prstGeom>
            <a:noFill/>
            <a:ln cap="rnd" cmpd="sng" w="12700">
              <a:solidFill>
                <a:schemeClr val="accent6">
                  <a:alpha val="49800"/>
                </a:schemeClr>
              </a:solidFill>
              <a:prstDash val="dash"/>
              <a:miter lim="800000"/>
              <a:headEnd len="med" w="med" type="oval"/>
              <a:tailEnd len="sm" w="sm" type="stealth"/>
            </a:ln>
          </p:spPr>
        </p:cxnSp>
        <p:cxnSp>
          <p:nvCxnSpPr>
            <p:cNvPr id="1473" name="Google Shape;1473;p34"/>
            <p:cNvCxnSpPr>
              <a:stCxn id="1463" idx="3"/>
            </p:cNvCxnSpPr>
            <p:nvPr/>
          </p:nvCxnSpPr>
          <p:spPr>
            <a:xfrm flipH="1" rot="10800000">
              <a:off x="4473069" y="5088249"/>
              <a:ext cx="6699000" cy="3900"/>
            </a:xfrm>
            <a:prstGeom prst="straightConnector1">
              <a:avLst/>
            </a:prstGeom>
            <a:noFill/>
            <a:ln cap="rnd" cmpd="sng" w="12700">
              <a:solidFill>
                <a:schemeClr val="accent6">
                  <a:alpha val="49800"/>
                </a:schemeClr>
              </a:solidFill>
              <a:prstDash val="dash"/>
              <a:miter lim="800000"/>
              <a:headEnd len="med" w="med" type="oval"/>
              <a:tailEnd len="sm" w="sm" type="stealth"/>
            </a:ln>
          </p:spPr>
        </p:cxnSp>
        <p:cxnSp>
          <p:nvCxnSpPr>
            <p:cNvPr id="1474" name="Google Shape;1474;p34"/>
            <p:cNvCxnSpPr>
              <a:stCxn id="1464" idx="3"/>
            </p:cNvCxnSpPr>
            <p:nvPr/>
          </p:nvCxnSpPr>
          <p:spPr>
            <a:xfrm flipH="1" rot="10800000">
              <a:off x="4473069" y="5551511"/>
              <a:ext cx="6699000" cy="3900"/>
            </a:xfrm>
            <a:prstGeom prst="straightConnector1">
              <a:avLst/>
            </a:prstGeom>
            <a:noFill/>
            <a:ln cap="rnd" cmpd="sng" w="12700">
              <a:solidFill>
                <a:schemeClr val="accent6">
                  <a:alpha val="49800"/>
                </a:schemeClr>
              </a:solidFill>
              <a:prstDash val="dash"/>
              <a:miter lim="800000"/>
              <a:headEnd len="med" w="med" type="oval"/>
              <a:tailEnd len="sm" w="sm" type="stealth"/>
            </a:ln>
          </p:spPr>
        </p:cxnSp>
        <p:cxnSp>
          <p:nvCxnSpPr>
            <p:cNvPr id="1475" name="Google Shape;1475;p34"/>
            <p:cNvCxnSpPr>
              <a:stCxn id="1465" idx="3"/>
            </p:cNvCxnSpPr>
            <p:nvPr/>
          </p:nvCxnSpPr>
          <p:spPr>
            <a:xfrm flipH="1" rot="10800000">
              <a:off x="4434969" y="6014777"/>
              <a:ext cx="6699000" cy="3900"/>
            </a:xfrm>
            <a:prstGeom prst="straightConnector1">
              <a:avLst/>
            </a:prstGeom>
            <a:noFill/>
            <a:ln cap="rnd" cmpd="sng" w="12700">
              <a:solidFill>
                <a:schemeClr val="accent6">
                  <a:alpha val="49800"/>
                </a:schemeClr>
              </a:solidFill>
              <a:prstDash val="dash"/>
              <a:miter lim="800000"/>
              <a:headEnd len="med" w="med" type="oval"/>
              <a:tailEnd len="sm" w="sm" type="stealth"/>
            </a:ln>
          </p:spPr>
        </p:cxnSp>
      </p:grpSp>
      <p:sp>
        <p:nvSpPr>
          <p:cNvPr id="1476" name="Google Shape;1476;p34"/>
          <p:cNvSpPr/>
          <p:nvPr/>
        </p:nvSpPr>
        <p:spPr>
          <a:xfrm>
            <a:off x="3383465" y="1055280"/>
            <a:ext cx="1658400" cy="2634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FIRST 30 DAYS</a:t>
            </a:r>
            <a:endParaRPr sz="1100"/>
          </a:p>
        </p:txBody>
      </p:sp>
      <p:sp>
        <p:nvSpPr>
          <p:cNvPr id="1477" name="Google Shape;1477;p34"/>
          <p:cNvSpPr/>
          <p:nvPr/>
        </p:nvSpPr>
        <p:spPr>
          <a:xfrm>
            <a:off x="6752365" y="1055280"/>
            <a:ext cx="1599300" cy="2634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FIRST 90 DAYS</a:t>
            </a:r>
            <a:endParaRPr sz="1100"/>
          </a:p>
        </p:txBody>
      </p:sp>
      <p:sp>
        <p:nvSpPr>
          <p:cNvPr id="1478" name="Google Shape;1478;p34"/>
          <p:cNvSpPr/>
          <p:nvPr/>
        </p:nvSpPr>
        <p:spPr>
          <a:xfrm>
            <a:off x="5098000" y="1055280"/>
            <a:ext cx="1599300" cy="2634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FIRST 60 DAYS</a:t>
            </a:r>
            <a:endParaRPr sz="1100"/>
          </a:p>
        </p:txBody>
      </p:sp>
      <p:sp>
        <p:nvSpPr>
          <p:cNvPr id="1479" name="Google Shape;1479;p34"/>
          <p:cNvSpPr/>
          <p:nvPr/>
        </p:nvSpPr>
        <p:spPr>
          <a:xfrm>
            <a:off x="4460257" y="1496762"/>
            <a:ext cx="164400" cy="1644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28600" rotWithShape="0" dir="5466904" dist="50800">
              <a:srgbClr val="BFBFBF">
                <a:alpha val="6078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480" name="Google Shape;1480;p34"/>
          <p:cNvCxnSpPr>
            <a:stCxn id="1457" idx="3"/>
            <a:endCxn id="1479" idx="2"/>
          </p:cNvCxnSpPr>
          <p:nvPr/>
        </p:nvCxnSpPr>
        <p:spPr>
          <a:xfrm flipH="1" rot="10800000">
            <a:off x="3354802" y="1579033"/>
            <a:ext cx="1105500" cy="3000"/>
          </a:xfrm>
          <a:prstGeom prst="straightConnector1">
            <a:avLst/>
          </a:prstGeom>
          <a:noFill/>
          <a:ln cap="rnd" cmpd="sng" w="12700">
            <a:solidFill>
              <a:schemeClr val="accent6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1481" name="Google Shape;1481;p34"/>
          <p:cNvSpPr/>
          <p:nvPr/>
        </p:nvSpPr>
        <p:spPr>
          <a:xfrm>
            <a:off x="7547078" y="4276337"/>
            <a:ext cx="164400" cy="1644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28600" rotWithShape="0" dir="5466904" dist="50800">
              <a:srgbClr val="BFBFBF">
                <a:alpha val="6078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482" name="Google Shape;1482;p34"/>
          <p:cNvCxnSpPr>
            <a:stCxn id="1465" idx="3"/>
            <a:endCxn id="1481" idx="2"/>
          </p:cNvCxnSpPr>
          <p:nvPr/>
        </p:nvCxnSpPr>
        <p:spPr>
          <a:xfrm flipH="1" rot="10800000">
            <a:off x="3326227" y="4358608"/>
            <a:ext cx="4221000" cy="3000"/>
          </a:xfrm>
          <a:prstGeom prst="straightConnector1">
            <a:avLst/>
          </a:prstGeom>
          <a:noFill/>
          <a:ln cap="rnd" cmpd="sng" w="12700">
            <a:solidFill>
              <a:schemeClr val="accent6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1483" name="Google Shape;1483;p34"/>
          <p:cNvSpPr/>
          <p:nvPr/>
        </p:nvSpPr>
        <p:spPr>
          <a:xfrm>
            <a:off x="7390667" y="3928891"/>
            <a:ext cx="164400" cy="1644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28600" rotWithShape="0" dir="5466904" dist="50800">
              <a:srgbClr val="BFBFBF">
                <a:alpha val="6078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484" name="Google Shape;1484;p34"/>
          <p:cNvCxnSpPr>
            <a:stCxn id="1464" idx="3"/>
            <a:endCxn id="1483" idx="2"/>
          </p:cNvCxnSpPr>
          <p:nvPr/>
        </p:nvCxnSpPr>
        <p:spPr>
          <a:xfrm flipH="1" rot="10800000">
            <a:off x="3354802" y="4011158"/>
            <a:ext cx="4035900" cy="3000"/>
          </a:xfrm>
          <a:prstGeom prst="straightConnector1">
            <a:avLst/>
          </a:prstGeom>
          <a:noFill/>
          <a:ln cap="rnd" cmpd="sng" w="12700">
            <a:solidFill>
              <a:schemeClr val="accent6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1485" name="Google Shape;1485;p34"/>
          <p:cNvSpPr/>
          <p:nvPr/>
        </p:nvSpPr>
        <p:spPr>
          <a:xfrm>
            <a:off x="7912457" y="3581444"/>
            <a:ext cx="164400" cy="1644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28600" rotWithShape="0" dir="5466904" dist="50800">
              <a:srgbClr val="BFBFBF">
                <a:alpha val="6078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486" name="Google Shape;1486;p34"/>
          <p:cNvCxnSpPr>
            <a:stCxn id="1463" idx="3"/>
            <a:endCxn id="1485" idx="2"/>
          </p:cNvCxnSpPr>
          <p:nvPr/>
        </p:nvCxnSpPr>
        <p:spPr>
          <a:xfrm flipH="1" rot="10800000">
            <a:off x="3354802" y="3663712"/>
            <a:ext cx="4557600" cy="3000"/>
          </a:xfrm>
          <a:prstGeom prst="straightConnector1">
            <a:avLst/>
          </a:prstGeom>
          <a:noFill/>
          <a:ln cap="rnd" cmpd="sng" w="12700">
            <a:solidFill>
              <a:schemeClr val="accent6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1487" name="Google Shape;1487;p34"/>
          <p:cNvSpPr/>
          <p:nvPr/>
        </p:nvSpPr>
        <p:spPr>
          <a:xfrm>
            <a:off x="5374388" y="3233998"/>
            <a:ext cx="164400" cy="1644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28600" rotWithShape="0" dir="5466904" dist="50800">
              <a:srgbClr val="BFBFBF">
                <a:alpha val="6078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488" name="Google Shape;1488;p34"/>
          <p:cNvCxnSpPr>
            <a:stCxn id="1462" idx="3"/>
            <a:endCxn id="1487" idx="2"/>
          </p:cNvCxnSpPr>
          <p:nvPr/>
        </p:nvCxnSpPr>
        <p:spPr>
          <a:xfrm flipH="1" rot="10800000">
            <a:off x="3354802" y="3316265"/>
            <a:ext cx="2019600" cy="3000"/>
          </a:xfrm>
          <a:prstGeom prst="straightConnector1">
            <a:avLst/>
          </a:prstGeom>
          <a:noFill/>
          <a:ln cap="rnd" cmpd="sng" w="12700">
            <a:solidFill>
              <a:schemeClr val="accent6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1489" name="Google Shape;1489;p34"/>
          <p:cNvSpPr/>
          <p:nvPr/>
        </p:nvSpPr>
        <p:spPr>
          <a:xfrm>
            <a:off x="6348445" y="2886550"/>
            <a:ext cx="164400" cy="1644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28600" rotWithShape="0" dir="5466904" dist="50800">
              <a:srgbClr val="BFBFBF">
                <a:alpha val="6078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490" name="Google Shape;1490;p34"/>
          <p:cNvCxnSpPr>
            <a:stCxn id="1461" idx="3"/>
            <a:endCxn id="1489" idx="2"/>
          </p:cNvCxnSpPr>
          <p:nvPr/>
        </p:nvCxnSpPr>
        <p:spPr>
          <a:xfrm flipH="1" rot="10800000">
            <a:off x="3354802" y="2968819"/>
            <a:ext cx="2993700" cy="3000"/>
          </a:xfrm>
          <a:prstGeom prst="straightConnector1">
            <a:avLst/>
          </a:prstGeom>
          <a:noFill/>
          <a:ln cap="rnd" cmpd="sng" w="12700">
            <a:solidFill>
              <a:schemeClr val="accent6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1491" name="Google Shape;1491;p34"/>
          <p:cNvSpPr/>
          <p:nvPr/>
        </p:nvSpPr>
        <p:spPr>
          <a:xfrm>
            <a:off x="5845638" y="2539103"/>
            <a:ext cx="164400" cy="1644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28600" rotWithShape="0" dir="5466904" dist="50800">
              <a:srgbClr val="BFBFBF">
                <a:alpha val="6078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492" name="Google Shape;1492;p34"/>
          <p:cNvCxnSpPr>
            <a:stCxn id="1460" idx="3"/>
            <a:endCxn id="1491" idx="2"/>
          </p:cNvCxnSpPr>
          <p:nvPr/>
        </p:nvCxnSpPr>
        <p:spPr>
          <a:xfrm flipH="1" rot="10800000">
            <a:off x="3354802" y="2621372"/>
            <a:ext cx="2490900" cy="3000"/>
          </a:xfrm>
          <a:prstGeom prst="straightConnector1">
            <a:avLst/>
          </a:prstGeom>
          <a:noFill/>
          <a:ln cap="rnd" cmpd="sng" w="12700">
            <a:solidFill>
              <a:schemeClr val="accent6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1493" name="Google Shape;1493;p34"/>
          <p:cNvSpPr/>
          <p:nvPr/>
        </p:nvSpPr>
        <p:spPr>
          <a:xfrm>
            <a:off x="4556428" y="2191656"/>
            <a:ext cx="164400" cy="1644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28600" rotWithShape="0" dir="5466904" dist="50800">
              <a:srgbClr val="BFBFBF">
                <a:alpha val="6078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494" name="Google Shape;1494;p34"/>
          <p:cNvCxnSpPr>
            <a:stCxn id="1459" idx="3"/>
            <a:endCxn id="1493" idx="2"/>
          </p:cNvCxnSpPr>
          <p:nvPr/>
        </p:nvCxnSpPr>
        <p:spPr>
          <a:xfrm flipH="1" rot="10800000">
            <a:off x="3354802" y="2273926"/>
            <a:ext cx="1201500" cy="3000"/>
          </a:xfrm>
          <a:prstGeom prst="straightConnector1">
            <a:avLst/>
          </a:prstGeom>
          <a:noFill/>
          <a:ln cap="rnd" cmpd="sng" w="12700">
            <a:solidFill>
              <a:schemeClr val="accent6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1495" name="Google Shape;1495;p34"/>
          <p:cNvSpPr/>
          <p:nvPr/>
        </p:nvSpPr>
        <p:spPr>
          <a:xfrm>
            <a:off x="5070452" y="1844209"/>
            <a:ext cx="164400" cy="1644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28600" rotWithShape="0" dir="5466904" dist="50800">
              <a:srgbClr val="BFBFBF">
                <a:alpha val="6078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496" name="Google Shape;1496;p34"/>
          <p:cNvCxnSpPr>
            <a:stCxn id="1458" idx="3"/>
            <a:endCxn id="1495" idx="2"/>
          </p:cNvCxnSpPr>
          <p:nvPr/>
        </p:nvCxnSpPr>
        <p:spPr>
          <a:xfrm flipH="1" rot="10800000">
            <a:off x="3354802" y="1926479"/>
            <a:ext cx="1715700" cy="3000"/>
          </a:xfrm>
          <a:prstGeom prst="straightConnector1">
            <a:avLst/>
          </a:prstGeom>
          <a:noFill/>
          <a:ln cap="rnd" cmpd="sng" w="12700">
            <a:solidFill>
              <a:schemeClr val="accent6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1497" name="Google Shape;1497;p34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30-60-90 Day Plan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35"/>
          <p:cNvSpPr/>
          <p:nvPr/>
        </p:nvSpPr>
        <p:spPr>
          <a:xfrm>
            <a:off x="2268151" y="948478"/>
            <a:ext cx="6216300" cy="3347700"/>
          </a:xfrm>
          <a:prstGeom prst="round2SameRect">
            <a:avLst>
              <a:gd fmla="val 7344" name="adj1"/>
              <a:gd fmla="val 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3" name="Google Shape;1503;p35"/>
          <p:cNvSpPr/>
          <p:nvPr/>
        </p:nvSpPr>
        <p:spPr>
          <a:xfrm>
            <a:off x="659606" y="1304001"/>
            <a:ext cx="7824900" cy="3155400"/>
          </a:xfrm>
          <a:prstGeom prst="roundRect">
            <a:avLst>
              <a:gd fmla="val 4469" name="adj"/>
            </a:avLst>
          </a:prstGeom>
          <a:solidFill>
            <a:srgbClr val="FFFFFF"/>
          </a:solidFill>
          <a:ln>
            <a:noFill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504" name="Google Shape;1504;p35"/>
          <p:cNvGrpSpPr/>
          <p:nvPr/>
        </p:nvGrpSpPr>
        <p:grpSpPr>
          <a:xfrm>
            <a:off x="659563" y="1303927"/>
            <a:ext cx="7824481" cy="3155202"/>
            <a:chOff x="1174352" y="1592826"/>
            <a:chExt cx="10093500" cy="4330500"/>
          </a:xfrm>
        </p:grpSpPr>
        <p:cxnSp>
          <p:nvCxnSpPr>
            <p:cNvPr id="1505" name="Google Shape;1505;p35"/>
            <p:cNvCxnSpPr/>
            <p:nvPr/>
          </p:nvCxnSpPr>
          <p:spPr>
            <a:xfrm>
              <a:off x="1174352" y="2025886"/>
              <a:ext cx="10093500" cy="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06" name="Google Shape;1506;p35"/>
            <p:cNvCxnSpPr/>
            <p:nvPr/>
          </p:nvCxnSpPr>
          <p:spPr>
            <a:xfrm>
              <a:off x="1174352" y="2458946"/>
              <a:ext cx="10093500" cy="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07" name="Google Shape;1507;p35"/>
            <p:cNvCxnSpPr/>
            <p:nvPr/>
          </p:nvCxnSpPr>
          <p:spPr>
            <a:xfrm>
              <a:off x="1174352" y="2892006"/>
              <a:ext cx="10093500" cy="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08" name="Google Shape;1508;p35"/>
            <p:cNvCxnSpPr/>
            <p:nvPr/>
          </p:nvCxnSpPr>
          <p:spPr>
            <a:xfrm>
              <a:off x="1174352" y="3325066"/>
              <a:ext cx="10093500" cy="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09" name="Google Shape;1509;p35"/>
            <p:cNvCxnSpPr/>
            <p:nvPr/>
          </p:nvCxnSpPr>
          <p:spPr>
            <a:xfrm>
              <a:off x="1174352" y="3758126"/>
              <a:ext cx="10093500" cy="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0" name="Google Shape;1510;p35"/>
            <p:cNvCxnSpPr/>
            <p:nvPr/>
          </p:nvCxnSpPr>
          <p:spPr>
            <a:xfrm>
              <a:off x="1174352" y="4191186"/>
              <a:ext cx="10093500" cy="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1" name="Google Shape;1511;p35"/>
            <p:cNvCxnSpPr/>
            <p:nvPr/>
          </p:nvCxnSpPr>
          <p:spPr>
            <a:xfrm>
              <a:off x="1174352" y="4624246"/>
              <a:ext cx="10093500" cy="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2" name="Google Shape;1512;p35"/>
            <p:cNvCxnSpPr/>
            <p:nvPr/>
          </p:nvCxnSpPr>
          <p:spPr>
            <a:xfrm>
              <a:off x="1174352" y="5057306"/>
              <a:ext cx="10093500" cy="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3" name="Google Shape;1513;p35"/>
            <p:cNvCxnSpPr/>
            <p:nvPr/>
          </p:nvCxnSpPr>
          <p:spPr>
            <a:xfrm>
              <a:off x="1174352" y="5490366"/>
              <a:ext cx="10093500" cy="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4" name="Google Shape;1514;p35"/>
            <p:cNvCxnSpPr/>
            <p:nvPr/>
          </p:nvCxnSpPr>
          <p:spPr>
            <a:xfrm>
              <a:off x="3249260" y="1592826"/>
              <a:ext cx="0" cy="433050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5" name="Google Shape;1515;p35"/>
            <p:cNvCxnSpPr/>
            <p:nvPr/>
          </p:nvCxnSpPr>
          <p:spPr>
            <a:xfrm>
              <a:off x="5919833" y="1592826"/>
              <a:ext cx="0" cy="433050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6" name="Google Shape;1516;p35"/>
            <p:cNvCxnSpPr/>
            <p:nvPr/>
          </p:nvCxnSpPr>
          <p:spPr>
            <a:xfrm>
              <a:off x="8590406" y="1592826"/>
              <a:ext cx="0" cy="433050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7" name="Google Shape;1517;p35"/>
            <p:cNvCxnSpPr/>
            <p:nvPr/>
          </p:nvCxnSpPr>
          <p:spPr>
            <a:xfrm>
              <a:off x="4139451" y="1592826"/>
              <a:ext cx="0" cy="433050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8" name="Google Shape;1518;p35"/>
            <p:cNvCxnSpPr/>
            <p:nvPr/>
          </p:nvCxnSpPr>
          <p:spPr>
            <a:xfrm>
              <a:off x="5029642" y="1592826"/>
              <a:ext cx="0" cy="433050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9" name="Google Shape;1519;p35"/>
            <p:cNvCxnSpPr/>
            <p:nvPr/>
          </p:nvCxnSpPr>
          <p:spPr>
            <a:xfrm>
              <a:off x="6810024" y="1592826"/>
              <a:ext cx="0" cy="433050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20" name="Google Shape;1520;p35"/>
            <p:cNvCxnSpPr/>
            <p:nvPr/>
          </p:nvCxnSpPr>
          <p:spPr>
            <a:xfrm>
              <a:off x="7700215" y="1592826"/>
              <a:ext cx="0" cy="433050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21" name="Google Shape;1521;p35"/>
            <p:cNvCxnSpPr/>
            <p:nvPr/>
          </p:nvCxnSpPr>
          <p:spPr>
            <a:xfrm>
              <a:off x="9480597" y="1592826"/>
              <a:ext cx="0" cy="433050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22" name="Google Shape;1522;p35"/>
            <p:cNvCxnSpPr/>
            <p:nvPr/>
          </p:nvCxnSpPr>
          <p:spPr>
            <a:xfrm>
              <a:off x="10370788" y="1592826"/>
              <a:ext cx="0" cy="4330500"/>
            </a:xfrm>
            <a:prstGeom prst="straightConnector1">
              <a:avLst/>
            </a:prstGeom>
            <a:noFill/>
            <a:ln cap="flat" cmpd="sng" w="9525">
              <a:solidFill>
                <a:srgbClr val="9EAABE">
                  <a:alpha val="29800"/>
                </a:srgbClr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523" name="Google Shape;1523;p35"/>
          <p:cNvGrpSpPr/>
          <p:nvPr/>
        </p:nvGrpSpPr>
        <p:grpSpPr>
          <a:xfrm>
            <a:off x="861742" y="1387762"/>
            <a:ext cx="1226475" cy="3001477"/>
            <a:chOff x="1148989" y="2155150"/>
            <a:chExt cx="1635300" cy="4001970"/>
          </a:xfrm>
        </p:grpSpPr>
        <p:sp>
          <p:nvSpPr>
            <p:cNvPr id="1524" name="Google Shape;1524;p35"/>
            <p:cNvSpPr txBox="1"/>
            <p:nvPr/>
          </p:nvSpPr>
          <p:spPr>
            <a:xfrm>
              <a:off x="1148989" y="2155150"/>
              <a:ext cx="1234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Customer interviews</a:t>
              </a:r>
              <a:endParaRPr sz="1100"/>
            </a:p>
          </p:txBody>
        </p:sp>
        <p:sp>
          <p:nvSpPr>
            <p:cNvPr id="1525" name="Google Shape;1525;p35"/>
            <p:cNvSpPr txBox="1"/>
            <p:nvPr/>
          </p:nvSpPr>
          <p:spPr>
            <a:xfrm>
              <a:off x="1148989" y="5941720"/>
              <a:ext cx="1058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Product trainings</a:t>
              </a:r>
              <a:endParaRPr sz="1100"/>
            </a:p>
          </p:txBody>
        </p:sp>
        <p:sp>
          <p:nvSpPr>
            <p:cNvPr id="1526" name="Google Shape;1526;p35"/>
            <p:cNvSpPr txBox="1"/>
            <p:nvPr/>
          </p:nvSpPr>
          <p:spPr>
            <a:xfrm>
              <a:off x="1148989" y="5520990"/>
              <a:ext cx="1635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Communication and launch</a:t>
              </a:r>
              <a:endParaRPr sz="1100"/>
            </a:p>
          </p:txBody>
        </p:sp>
        <p:sp>
          <p:nvSpPr>
            <p:cNvPr id="1527" name="Google Shape;1527;p35"/>
            <p:cNvSpPr txBox="1"/>
            <p:nvPr/>
          </p:nvSpPr>
          <p:spPr>
            <a:xfrm>
              <a:off x="1148989" y="5100260"/>
              <a:ext cx="1574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KPI creating and alignment</a:t>
              </a:r>
              <a:endParaRPr sz="1100"/>
            </a:p>
          </p:txBody>
        </p:sp>
        <p:sp>
          <p:nvSpPr>
            <p:cNvPr id="1528" name="Google Shape;1528;p35"/>
            <p:cNvSpPr txBox="1"/>
            <p:nvPr/>
          </p:nvSpPr>
          <p:spPr>
            <a:xfrm>
              <a:off x="1148989" y="4679530"/>
              <a:ext cx="1218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Create change plan</a:t>
              </a:r>
              <a:endParaRPr sz="1100"/>
            </a:p>
          </p:txBody>
        </p:sp>
        <p:sp>
          <p:nvSpPr>
            <p:cNvPr id="1529" name="Google Shape;1529;p35"/>
            <p:cNvSpPr txBox="1"/>
            <p:nvPr/>
          </p:nvSpPr>
          <p:spPr>
            <a:xfrm>
              <a:off x="1148989" y="4258800"/>
              <a:ext cx="1457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Opportunity prioritization</a:t>
              </a:r>
              <a:endParaRPr sz="1100"/>
            </a:p>
          </p:txBody>
        </p:sp>
        <p:sp>
          <p:nvSpPr>
            <p:cNvPr id="1530" name="Google Shape;1530;p35"/>
            <p:cNvSpPr txBox="1"/>
            <p:nvPr/>
          </p:nvSpPr>
          <p:spPr>
            <a:xfrm>
              <a:off x="1148989" y="3838070"/>
              <a:ext cx="1224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Process assessment</a:t>
              </a:r>
              <a:endParaRPr sz="1100"/>
            </a:p>
          </p:txBody>
        </p:sp>
        <p:sp>
          <p:nvSpPr>
            <p:cNvPr id="1531" name="Google Shape;1531;p35"/>
            <p:cNvSpPr txBox="1"/>
            <p:nvPr/>
          </p:nvSpPr>
          <p:spPr>
            <a:xfrm>
              <a:off x="1148989" y="3417340"/>
              <a:ext cx="1444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Analysis of key initiatives</a:t>
              </a:r>
              <a:endParaRPr sz="1100"/>
            </a:p>
          </p:txBody>
        </p:sp>
        <p:sp>
          <p:nvSpPr>
            <p:cNvPr id="1532" name="Google Shape;1532;p35"/>
            <p:cNvSpPr txBox="1"/>
            <p:nvPr/>
          </p:nvSpPr>
          <p:spPr>
            <a:xfrm>
              <a:off x="1148989" y="2996610"/>
              <a:ext cx="1016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Market research</a:t>
              </a:r>
              <a:endParaRPr sz="1100"/>
            </a:p>
          </p:txBody>
        </p:sp>
        <p:sp>
          <p:nvSpPr>
            <p:cNvPr id="1533" name="Google Shape;1533;p35"/>
            <p:cNvSpPr txBox="1"/>
            <p:nvPr/>
          </p:nvSpPr>
          <p:spPr>
            <a:xfrm>
              <a:off x="1148989" y="2575880"/>
              <a:ext cx="1308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Stakeholder meetings</a:t>
              </a:r>
              <a:endParaRPr sz="1100"/>
            </a:p>
          </p:txBody>
        </p:sp>
      </p:grpSp>
      <p:sp>
        <p:nvSpPr>
          <p:cNvPr id="1534" name="Google Shape;1534;p35"/>
          <p:cNvSpPr txBox="1"/>
          <p:nvPr/>
        </p:nvSpPr>
        <p:spPr>
          <a:xfrm>
            <a:off x="2990608" y="1029067"/>
            <a:ext cx="6255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30 DAYS</a:t>
            </a:r>
            <a:endParaRPr sz="1100"/>
          </a:p>
        </p:txBody>
      </p:sp>
      <p:sp>
        <p:nvSpPr>
          <p:cNvPr id="1535" name="Google Shape;1535;p35"/>
          <p:cNvSpPr txBox="1"/>
          <p:nvPr/>
        </p:nvSpPr>
        <p:spPr>
          <a:xfrm>
            <a:off x="5059131" y="1029067"/>
            <a:ext cx="629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60 DAYS</a:t>
            </a:r>
            <a:endParaRPr sz="1100"/>
          </a:p>
        </p:txBody>
      </p:sp>
      <p:sp>
        <p:nvSpPr>
          <p:cNvPr id="1536" name="Google Shape;1536;p35"/>
          <p:cNvSpPr txBox="1"/>
          <p:nvPr/>
        </p:nvSpPr>
        <p:spPr>
          <a:xfrm>
            <a:off x="7133291" y="1029067"/>
            <a:ext cx="6267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90 DAYS</a:t>
            </a:r>
            <a:endParaRPr sz="1100"/>
          </a:p>
        </p:txBody>
      </p:sp>
      <p:cxnSp>
        <p:nvCxnSpPr>
          <p:cNvPr id="1537" name="Google Shape;1537;p35"/>
          <p:cNvCxnSpPr/>
          <p:nvPr/>
        </p:nvCxnSpPr>
        <p:spPr>
          <a:xfrm>
            <a:off x="2364824" y="1456169"/>
            <a:ext cx="631200" cy="0"/>
          </a:xfrm>
          <a:prstGeom prst="straightConnector1">
            <a:avLst/>
          </a:prstGeom>
          <a:noFill/>
          <a:ln cap="rnd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8" name="Google Shape;1538;p35"/>
          <p:cNvCxnSpPr/>
          <p:nvPr/>
        </p:nvCxnSpPr>
        <p:spPr>
          <a:xfrm>
            <a:off x="3245380" y="1771716"/>
            <a:ext cx="1643100" cy="0"/>
          </a:xfrm>
          <a:prstGeom prst="straightConnector1">
            <a:avLst/>
          </a:prstGeom>
          <a:noFill/>
          <a:ln cap="rnd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9" name="Google Shape;1539;p35"/>
          <p:cNvCxnSpPr/>
          <p:nvPr/>
        </p:nvCxnSpPr>
        <p:spPr>
          <a:xfrm>
            <a:off x="2565158" y="2087263"/>
            <a:ext cx="1230600" cy="0"/>
          </a:xfrm>
          <a:prstGeom prst="straightConnector1">
            <a:avLst/>
          </a:prstGeom>
          <a:noFill/>
          <a:ln cap="rnd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0" name="Google Shape;1540;p35"/>
          <p:cNvCxnSpPr/>
          <p:nvPr/>
        </p:nvCxnSpPr>
        <p:spPr>
          <a:xfrm>
            <a:off x="2338574" y="2402811"/>
            <a:ext cx="2859300" cy="0"/>
          </a:xfrm>
          <a:prstGeom prst="straightConnector1">
            <a:avLst/>
          </a:prstGeom>
          <a:noFill/>
          <a:ln cap="rnd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1" name="Google Shape;1541;p35"/>
          <p:cNvCxnSpPr/>
          <p:nvPr/>
        </p:nvCxnSpPr>
        <p:spPr>
          <a:xfrm>
            <a:off x="3155751" y="2718359"/>
            <a:ext cx="1911900" cy="0"/>
          </a:xfrm>
          <a:prstGeom prst="straightConnector1">
            <a:avLst/>
          </a:prstGeom>
          <a:noFill/>
          <a:ln cap="rnd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2" name="Google Shape;1542;p35"/>
          <p:cNvCxnSpPr/>
          <p:nvPr/>
        </p:nvCxnSpPr>
        <p:spPr>
          <a:xfrm>
            <a:off x="5067544" y="3033906"/>
            <a:ext cx="730200" cy="0"/>
          </a:xfrm>
          <a:prstGeom prst="straightConnector1">
            <a:avLst/>
          </a:prstGeom>
          <a:noFill/>
          <a:ln cap="rnd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3" name="Google Shape;1543;p35"/>
          <p:cNvCxnSpPr/>
          <p:nvPr/>
        </p:nvCxnSpPr>
        <p:spPr>
          <a:xfrm>
            <a:off x="5067544" y="3349453"/>
            <a:ext cx="1460700" cy="0"/>
          </a:xfrm>
          <a:prstGeom prst="straightConnector1">
            <a:avLst/>
          </a:prstGeom>
          <a:noFill/>
          <a:ln cap="rnd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4" name="Google Shape;1544;p35"/>
          <p:cNvCxnSpPr/>
          <p:nvPr/>
        </p:nvCxnSpPr>
        <p:spPr>
          <a:xfrm>
            <a:off x="6507878" y="3665001"/>
            <a:ext cx="940800" cy="0"/>
          </a:xfrm>
          <a:prstGeom prst="straightConnector1">
            <a:avLst/>
          </a:prstGeom>
          <a:noFill/>
          <a:ln cap="rnd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5" name="Google Shape;1545;p35"/>
          <p:cNvCxnSpPr/>
          <p:nvPr/>
        </p:nvCxnSpPr>
        <p:spPr>
          <a:xfrm>
            <a:off x="5587591" y="3980549"/>
            <a:ext cx="1731000" cy="0"/>
          </a:xfrm>
          <a:prstGeom prst="straightConnector1">
            <a:avLst/>
          </a:prstGeom>
          <a:noFill/>
          <a:ln cap="rnd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6" name="Google Shape;1546;p35"/>
          <p:cNvCxnSpPr/>
          <p:nvPr/>
        </p:nvCxnSpPr>
        <p:spPr>
          <a:xfrm>
            <a:off x="6408804" y="4296096"/>
            <a:ext cx="1819800" cy="0"/>
          </a:xfrm>
          <a:prstGeom prst="straightConnector1">
            <a:avLst/>
          </a:prstGeom>
          <a:noFill/>
          <a:ln cap="rnd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47" name="Google Shape;1547;p35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30-60-90 Day Plan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 rot="-5400000">
            <a:off x="656718" y="2249025"/>
            <a:ext cx="1809600" cy="1554600"/>
          </a:xfrm>
          <a:prstGeom prst="round2SameRect">
            <a:avLst>
              <a:gd fmla="val 19273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2338692" y="857428"/>
            <a:ext cx="5970900" cy="3766200"/>
          </a:xfrm>
          <a:prstGeom prst="roundRect">
            <a:avLst>
              <a:gd fmla="val 8523" name="adj"/>
            </a:avLst>
          </a:prstGeom>
          <a:solidFill>
            <a:srgbClr val="FFFFFF"/>
          </a:solidFill>
          <a:ln>
            <a:noFill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9" name="Google Shape;129;p17"/>
          <p:cNvGrpSpPr/>
          <p:nvPr/>
        </p:nvGrpSpPr>
        <p:grpSpPr>
          <a:xfrm>
            <a:off x="784216" y="1931910"/>
            <a:ext cx="1554525" cy="984511"/>
            <a:chOff x="1079059" y="2228500"/>
            <a:chExt cx="2072700" cy="1312681"/>
          </a:xfrm>
        </p:grpSpPr>
        <p:sp>
          <p:nvSpPr>
            <p:cNvPr id="130" name="Google Shape;130;p17"/>
            <p:cNvSpPr/>
            <p:nvPr/>
          </p:nvSpPr>
          <p:spPr>
            <a:xfrm>
              <a:off x="2897090" y="2228500"/>
              <a:ext cx="254126" cy="254121"/>
            </a:xfrm>
            <a:custGeom>
              <a:rect b="b" l="l" r="r" t="t"/>
              <a:pathLst>
                <a:path extrusionOk="0" h="432546" w="432555">
                  <a:moveTo>
                    <a:pt x="432555" y="0"/>
                  </a:moveTo>
                  <a:lnTo>
                    <a:pt x="432555" y="432546"/>
                  </a:lnTo>
                  <a:lnTo>
                    <a:pt x="0" y="432546"/>
                  </a:lnTo>
                  <a:cubicBezTo>
                    <a:pt x="209032" y="432546"/>
                    <a:pt x="383434" y="284274"/>
                    <a:pt x="423768" y="87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1" name="Google Shape;131;p17"/>
            <p:cNvSpPr/>
            <p:nvPr/>
          </p:nvSpPr>
          <p:spPr>
            <a:xfrm rot="-5400000">
              <a:off x="1713709" y="1848533"/>
              <a:ext cx="803400" cy="20727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2" name="Google Shape;132;p17"/>
            <p:cNvSpPr/>
            <p:nvPr/>
          </p:nvSpPr>
          <p:spPr>
            <a:xfrm flipH="1" rot="10800000">
              <a:off x="2897090" y="3287060"/>
              <a:ext cx="254126" cy="254121"/>
            </a:xfrm>
            <a:custGeom>
              <a:rect b="b" l="l" r="r" t="t"/>
              <a:pathLst>
                <a:path extrusionOk="0" h="432546" w="432555">
                  <a:moveTo>
                    <a:pt x="432555" y="0"/>
                  </a:moveTo>
                  <a:lnTo>
                    <a:pt x="432555" y="432546"/>
                  </a:lnTo>
                  <a:lnTo>
                    <a:pt x="0" y="432546"/>
                  </a:lnTo>
                  <a:cubicBezTo>
                    <a:pt x="209032" y="432546"/>
                    <a:pt x="383434" y="284274"/>
                    <a:pt x="423768" y="87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33" name="Google Shape;133;p17"/>
          <p:cNvSpPr/>
          <p:nvPr/>
        </p:nvSpPr>
        <p:spPr>
          <a:xfrm>
            <a:off x="2730921" y="1131917"/>
            <a:ext cx="1467900" cy="3276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0" lIns="38100" spcFirstLastPara="1" rIns="381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LEARNING GOALS</a:t>
            </a:r>
            <a:endParaRPr sz="1100"/>
          </a:p>
        </p:txBody>
      </p:sp>
      <p:sp>
        <p:nvSpPr>
          <p:cNvPr id="134" name="Google Shape;134;p17"/>
          <p:cNvSpPr/>
          <p:nvPr/>
        </p:nvSpPr>
        <p:spPr>
          <a:xfrm>
            <a:off x="4590209" y="1131917"/>
            <a:ext cx="1467900" cy="3276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INITIATIVE GOAL</a:t>
            </a:r>
            <a:endParaRPr b="1" i="0" sz="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5" name="Google Shape;135;p17"/>
          <p:cNvGrpSpPr/>
          <p:nvPr/>
        </p:nvGrpSpPr>
        <p:grpSpPr>
          <a:xfrm>
            <a:off x="4654977" y="1690721"/>
            <a:ext cx="1559997" cy="839604"/>
            <a:chOff x="4052889" y="2266124"/>
            <a:chExt cx="2079995" cy="1119471"/>
          </a:xfrm>
        </p:grpSpPr>
        <p:grpSp>
          <p:nvGrpSpPr>
            <p:cNvPr id="136" name="Google Shape;136;p17"/>
            <p:cNvGrpSpPr/>
            <p:nvPr/>
          </p:nvGrpSpPr>
          <p:grpSpPr>
            <a:xfrm>
              <a:off x="4052889" y="2346417"/>
              <a:ext cx="2018596" cy="1039179"/>
              <a:chOff x="4052889" y="2286179"/>
              <a:chExt cx="2018596" cy="1039179"/>
            </a:xfrm>
          </p:grpSpPr>
          <p:sp>
            <p:nvSpPr>
              <p:cNvPr id="137" name="Google Shape;137;p17"/>
              <p:cNvSpPr/>
              <p:nvPr/>
            </p:nvSpPr>
            <p:spPr>
              <a:xfrm>
                <a:off x="4052889" y="2286179"/>
                <a:ext cx="73008" cy="72522"/>
              </a:xfrm>
              <a:custGeom>
                <a:rect b="b" l="l" r="r" t="t"/>
                <a:pathLst>
                  <a:path extrusionOk="0" h="21600" w="21600">
                    <a:moveTo>
                      <a:pt x="10883" y="0"/>
                    </a:moveTo>
                    <a:cubicBezTo>
                      <a:pt x="4929" y="0"/>
                      <a:pt x="0" y="4800"/>
                      <a:pt x="0" y="10800"/>
                    </a:cubicBezTo>
                    <a:cubicBezTo>
                      <a:pt x="0" y="16833"/>
                      <a:pt x="5028" y="21600"/>
                      <a:pt x="10883" y="21600"/>
                    </a:cubicBezTo>
                    <a:cubicBezTo>
                      <a:pt x="16771" y="21600"/>
                      <a:pt x="21600" y="16833"/>
                      <a:pt x="21600" y="10800"/>
                    </a:cubicBezTo>
                    <a:cubicBezTo>
                      <a:pt x="21600" y="4800"/>
                      <a:pt x="16671" y="0"/>
                      <a:pt x="10883" y="0"/>
                    </a:cubicBezTo>
                    <a:close/>
                    <a:moveTo>
                      <a:pt x="8633" y="16200"/>
                    </a:moveTo>
                    <a:lnTo>
                      <a:pt x="3275" y="10800"/>
                    </a:lnTo>
                    <a:lnTo>
                      <a:pt x="4730" y="9367"/>
                    </a:lnTo>
                    <a:lnTo>
                      <a:pt x="8633" y="13300"/>
                    </a:lnTo>
                    <a:lnTo>
                      <a:pt x="16870" y="5000"/>
                    </a:lnTo>
                    <a:lnTo>
                      <a:pt x="18325" y="6433"/>
                    </a:lnTo>
                    <a:lnTo>
                      <a:pt x="8633" y="1620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8" name="Google Shape;138;p17"/>
              <p:cNvSpPr txBox="1"/>
              <p:nvPr/>
            </p:nvSpPr>
            <p:spPr>
              <a:xfrm>
                <a:off x="4114285" y="2910458"/>
                <a:ext cx="1957200" cy="41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rtl="0" algn="l">
                  <a:lnSpc>
                    <a:spcPct val="162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Listen to 10 customer calls and complete 5 customer interviews</a:t>
                </a:r>
                <a:endParaRPr sz="1100"/>
              </a:p>
            </p:txBody>
          </p:sp>
        </p:grpSp>
        <p:grpSp>
          <p:nvGrpSpPr>
            <p:cNvPr id="139" name="Google Shape;139;p17"/>
            <p:cNvGrpSpPr/>
            <p:nvPr/>
          </p:nvGrpSpPr>
          <p:grpSpPr>
            <a:xfrm>
              <a:off x="4052889" y="2266124"/>
              <a:ext cx="1850597" cy="497075"/>
              <a:chOff x="4052889" y="1732335"/>
              <a:chExt cx="1850597" cy="497075"/>
            </a:xfrm>
          </p:grpSpPr>
          <p:sp>
            <p:nvSpPr>
              <p:cNvPr id="140" name="Google Shape;140;p17"/>
              <p:cNvSpPr/>
              <p:nvPr/>
            </p:nvSpPr>
            <p:spPr>
              <a:xfrm>
                <a:off x="4052889" y="2156888"/>
                <a:ext cx="73008" cy="72522"/>
              </a:xfrm>
              <a:custGeom>
                <a:rect b="b" l="l" r="r" t="t"/>
                <a:pathLst>
                  <a:path extrusionOk="0" h="21600" w="21600">
                    <a:moveTo>
                      <a:pt x="10883" y="0"/>
                    </a:moveTo>
                    <a:cubicBezTo>
                      <a:pt x="4929" y="0"/>
                      <a:pt x="0" y="4800"/>
                      <a:pt x="0" y="10800"/>
                    </a:cubicBezTo>
                    <a:cubicBezTo>
                      <a:pt x="0" y="16833"/>
                      <a:pt x="5028" y="21600"/>
                      <a:pt x="10883" y="21600"/>
                    </a:cubicBezTo>
                    <a:cubicBezTo>
                      <a:pt x="16771" y="21600"/>
                      <a:pt x="21600" y="16833"/>
                      <a:pt x="21600" y="10800"/>
                    </a:cubicBezTo>
                    <a:cubicBezTo>
                      <a:pt x="21600" y="4800"/>
                      <a:pt x="16671" y="0"/>
                      <a:pt x="10883" y="0"/>
                    </a:cubicBezTo>
                    <a:close/>
                    <a:moveTo>
                      <a:pt x="8633" y="16200"/>
                    </a:moveTo>
                    <a:lnTo>
                      <a:pt x="3275" y="10800"/>
                    </a:lnTo>
                    <a:lnTo>
                      <a:pt x="4730" y="9367"/>
                    </a:lnTo>
                    <a:lnTo>
                      <a:pt x="8633" y="13300"/>
                    </a:lnTo>
                    <a:lnTo>
                      <a:pt x="16870" y="5000"/>
                    </a:lnTo>
                    <a:lnTo>
                      <a:pt x="18325" y="6433"/>
                    </a:lnTo>
                    <a:lnTo>
                      <a:pt x="8633" y="1620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41" name="Google Shape;141;p17"/>
              <p:cNvSpPr txBox="1"/>
              <p:nvPr/>
            </p:nvSpPr>
            <p:spPr>
              <a:xfrm>
                <a:off x="4114286" y="1732335"/>
                <a:ext cx="1789200" cy="26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rtl="0" algn="l">
                  <a:lnSpc>
                    <a:spcPct val="162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Complete all onboarding tasks </a:t>
                </a:r>
                <a:endParaRPr sz="1100"/>
              </a:p>
            </p:txBody>
          </p:sp>
        </p:grpSp>
        <p:grpSp>
          <p:nvGrpSpPr>
            <p:cNvPr id="142" name="Google Shape;142;p17"/>
            <p:cNvGrpSpPr/>
            <p:nvPr/>
          </p:nvGrpSpPr>
          <p:grpSpPr>
            <a:xfrm>
              <a:off x="4052889" y="2595179"/>
              <a:ext cx="2079995" cy="539971"/>
              <a:chOff x="4052889" y="2438545"/>
              <a:chExt cx="2079995" cy="539971"/>
            </a:xfrm>
          </p:grpSpPr>
          <p:sp>
            <p:nvSpPr>
              <p:cNvPr id="143" name="Google Shape;143;p17"/>
              <p:cNvSpPr/>
              <p:nvPr/>
            </p:nvSpPr>
            <p:spPr>
              <a:xfrm>
                <a:off x="4052889" y="2905994"/>
                <a:ext cx="73008" cy="72522"/>
              </a:xfrm>
              <a:custGeom>
                <a:rect b="b" l="l" r="r" t="t"/>
                <a:pathLst>
                  <a:path extrusionOk="0" h="21600" w="21600">
                    <a:moveTo>
                      <a:pt x="10883" y="0"/>
                    </a:moveTo>
                    <a:cubicBezTo>
                      <a:pt x="4929" y="0"/>
                      <a:pt x="0" y="4800"/>
                      <a:pt x="0" y="10800"/>
                    </a:cubicBezTo>
                    <a:cubicBezTo>
                      <a:pt x="0" y="16833"/>
                      <a:pt x="5028" y="21600"/>
                      <a:pt x="10883" y="21600"/>
                    </a:cubicBezTo>
                    <a:cubicBezTo>
                      <a:pt x="16771" y="21600"/>
                      <a:pt x="21600" y="16833"/>
                      <a:pt x="21600" y="10800"/>
                    </a:cubicBezTo>
                    <a:cubicBezTo>
                      <a:pt x="21600" y="4800"/>
                      <a:pt x="16671" y="0"/>
                      <a:pt x="10883" y="0"/>
                    </a:cubicBezTo>
                    <a:close/>
                    <a:moveTo>
                      <a:pt x="8633" y="16200"/>
                    </a:moveTo>
                    <a:lnTo>
                      <a:pt x="3275" y="10800"/>
                    </a:lnTo>
                    <a:lnTo>
                      <a:pt x="4730" y="9367"/>
                    </a:lnTo>
                    <a:lnTo>
                      <a:pt x="8633" y="13300"/>
                    </a:lnTo>
                    <a:lnTo>
                      <a:pt x="16870" y="5000"/>
                    </a:lnTo>
                    <a:lnTo>
                      <a:pt x="18325" y="6433"/>
                    </a:lnTo>
                    <a:lnTo>
                      <a:pt x="8633" y="1620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44" name="Google Shape;144;p17"/>
              <p:cNvSpPr txBox="1"/>
              <p:nvPr/>
            </p:nvSpPr>
            <p:spPr>
              <a:xfrm>
                <a:off x="4134584" y="2438545"/>
                <a:ext cx="1998300" cy="41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rtl="0" algn="l">
                  <a:lnSpc>
                    <a:spcPct val="162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Complete PMM process audit </a:t>
                </a:r>
                <a:endParaRPr sz="1100"/>
              </a:p>
            </p:txBody>
          </p:sp>
        </p:grpSp>
      </p:grpSp>
      <p:sp>
        <p:nvSpPr>
          <p:cNvPr id="145" name="Google Shape;145;p17"/>
          <p:cNvSpPr/>
          <p:nvPr/>
        </p:nvSpPr>
        <p:spPr>
          <a:xfrm>
            <a:off x="6449498" y="1131917"/>
            <a:ext cx="1467900" cy="3276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PERFORMANCE GOAL</a:t>
            </a:r>
            <a:endParaRPr b="1" i="0" sz="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46" name="Google Shape;146;p17"/>
          <p:cNvGrpSpPr/>
          <p:nvPr/>
        </p:nvGrpSpPr>
        <p:grpSpPr>
          <a:xfrm>
            <a:off x="6514603" y="1581675"/>
            <a:ext cx="1468107" cy="1021512"/>
            <a:chOff x="4052889" y="2120716"/>
            <a:chExt cx="1870916" cy="1362016"/>
          </a:xfrm>
        </p:grpSpPr>
        <p:grpSp>
          <p:nvGrpSpPr>
            <p:cNvPr id="147" name="Google Shape;147;p17"/>
            <p:cNvGrpSpPr/>
            <p:nvPr/>
          </p:nvGrpSpPr>
          <p:grpSpPr>
            <a:xfrm>
              <a:off x="4052889" y="2120716"/>
              <a:ext cx="1870916" cy="414900"/>
              <a:chOff x="4052889" y="2060478"/>
              <a:chExt cx="1870916" cy="414900"/>
            </a:xfrm>
          </p:grpSpPr>
          <p:sp>
            <p:nvSpPr>
              <p:cNvPr id="148" name="Google Shape;148;p17"/>
              <p:cNvSpPr/>
              <p:nvPr/>
            </p:nvSpPr>
            <p:spPr>
              <a:xfrm>
                <a:off x="4052889" y="2129198"/>
                <a:ext cx="73008" cy="72522"/>
              </a:xfrm>
              <a:custGeom>
                <a:rect b="b" l="l" r="r" t="t"/>
                <a:pathLst>
                  <a:path extrusionOk="0" h="21600" w="21600">
                    <a:moveTo>
                      <a:pt x="10883" y="0"/>
                    </a:moveTo>
                    <a:cubicBezTo>
                      <a:pt x="4929" y="0"/>
                      <a:pt x="0" y="4800"/>
                      <a:pt x="0" y="10800"/>
                    </a:cubicBezTo>
                    <a:cubicBezTo>
                      <a:pt x="0" y="16833"/>
                      <a:pt x="5028" y="21600"/>
                      <a:pt x="10883" y="21600"/>
                    </a:cubicBezTo>
                    <a:cubicBezTo>
                      <a:pt x="16771" y="21600"/>
                      <a:pt x="21600" y="16833"/>
                      <a:pt x="21600" y="10800"/>
                    </a:cubicBezTo>
                    <a:cubicBezTo>
                      <a:pt x="21600" y="4800"/>
                      <a:pt x="16671" y="0"/>
                      <a:pt x="10883" y="0"/>
                    </a:cubicBezTo>
                    <a:close/>
                    <a:moveTo>
                      <a:pt x="8633" y="16200"/>
                    </a:moveTo>
                    <a:lnTo>
                      <a:pt x="3275" y="10800"/>
                    </a:lnTo>
                    <a:lnTo>
                      <a:pt x="4730" y="9367"/>
                    </a:lnTo>
                    <a:lnTo>
                      <a:pt x="8633" y="13300"/>
                    </a:lnTo>
                    <a:lnTo>
                      <a:pt x="16870" y="5000"/>
                    </a:lnTo>
                    <a:lnTo>
                      <a:pt x="18325" y="6433"/>
                    </a:lnTo>
                    <a:lnTo>
                      <a:pt x="8633" y="1620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49" name="Google Shape;149;p17"/>
              <p:cNvSpPr txBox="1"/>
              <p:nvPr/>
            </p:nvSpPr>
            <p:spPr>
              <a:xfrm>
                <a:off x="4134605" y="2060478"/>
                <a:ext cx="1789200" cy="41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rtl="0" algn="l">
                  <a:lnSpc>
                    <a:spcPct val="162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Maintain the PMM team’s current output</a:t>
                </a:r>
                <a:endParaRPr sz="1100"/>
              </a:p>
            </p:txBody>
          </p:sp>
        </p:grpSp>
        <p:grpSp>
          <p:nvGrpSpPr>
            <p:cNvPr id="150" name="Google Shape;150;p17"/>
            <p:cNvGrpSpPr/>
            <p:nvPr/>
          </p:nvGrpSpPr>
          <p:grpSpPr>
            <a:xfrm>
              <a:off x="4052889" y="2594281"/>
              <a:ext cx="1797712" cy="581700"/>
              <a:chOff x="4052889" y="2060492"/>
              <a:chExt cx="1797712" cy="581700"/>
            </a:xfrm>
          </p:grpSpPr>
          <p:sp>
            <p:nvSpPr>
              <p:cNvPr id="151" name="Google Shape;151;p17"/>
              <p:cNvSpPr/>
              <p:nvPr/>
            </p:nvSpPr>
            <p:spPr>
              <a:xfrm>
                <a:off x="4052889" y="2156888"/>
                <a:ext cx="73008" cy="72522"/>
              </a:xfrm>
              <a:custGeom>
                <a:rect b="b" l="l" r="r" t="t"/>
                <a:pathLst>
                  <a:path extrusionOk="0" h="21600" w="21600">
                    <a:moveTo>
                      <a:pt x="10883" y="0"/>
                    </a:moveTo>
                    <a:cubicBezTo>
                      <a:pt x="4929" y="0"/>
                      <a:pt x="0" y="4800"/>
                      <a:pt x="0" y="10800"/>
                    </a:cubicBezTo>
                    <a:cubicBezTo>
                      <a:pt x="0" y="16833"/>
                      <a:pt x="5028" y="21600"/>
                      <a:pt x="10883" y="21600"/>
                    </a:cubicBezTo>
                    <a:cubicBezTo>
                      <a:pt x="16771" y="21600"/>
                      <a:pt x="21600" y="16833"/>
                      <a:pt x="21600" y="10800"/>
                    </a:cubicBezTo>
                    <a:cubicBezTo>
                      <a:pt x="21600" y="4800"/>
                      <a:pt x="16671" y="0"/>
                      <a:pt x="10883" y="0"/>
                    </a:cubicBezTo>
                    <a:close/>
                    <a:moveTo>
                      <a:pt x="8633" y="16200"/>
                    </a:moveTo>
                    <a:lnTo>
                      <a:pt x="3275" y="10800"/>
                    </a:lnTo>
                    <a:lnTo>
                      <a:pt x="4730" y="9367"/>
                    </a:lnTo>
                    <a:lnTo>
                      <a:pt x="8633" y="13300"/>
                    </a:lnTo>
                    <a:lnTo>
                      <a:pt x="16870" y="5000"/>
                    </a:lnTo>
                    <a:lnTo>
                      <a:pt x="18325" y="6433"/>
                    </a:lnTo>
                    <a:lnTo>
                      <a:pt x="8633" y="1620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52" name="Google Shape;152;p17"/>
              <p:cNvSpPr txBox="1"/>
              <p:nvPr/>
            </p:nvSpPr>
            <p:spPr>
              <a:xfrm>
                <a:off x="4134601" y="2060492"/>
                <a:ext cx="1716000" cy="58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rtl="0" algn="l">
                  <a:lnSpc>
                    <a:spcPct val="162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Deliver 30 day update on PMM process audit </a:t>
                </a:r>
                <a:endParaRPr sz="1100"/>
              </a:p>
            </p:txBody>
          </p:sp>
        </p:grpSp>
        <p:grpSp>
          <p:nvGrpSpPr>
            <p:cNvPr id="153" name="Google Shape;153;p17"/>
            <p:cNvGrpSpPr/>
            <p:nvPr/>
          </p:nvGrpSpPr>
          <p:grpSpPr>
            <a:xfrm>
              <a:off x="4052889" y="3067832"/>
              <a:ext cx="1870912" cy="414900"/>
              <a:chOff x="4052889" y="2911198"/>
              <a:chExt cx="1870912" cy="414900"/>
            </a:xfrm>
          </p:grpSpPr>
          <p:sp>
            <p:nvSpPr>
              <p:cNvPr id="154" name="Google Shape;154;p17"/>
              <p:cNvSpPr/>
              <p:nvPr/>
            </p:nvSpPr>
            <p:spPr>
              <a:xfrm>
                <a:off x="4052889" y="3007594"/>
                <a:ext cx="73008" cy="72522"/>
              </a:xfrm>
              <a:custGeom>
                <a:rect b="b" l="l" r="r" t="t"/>
                <a:pathLst>
                  <a:path extrusionOk="0" h="21600" w="21600">
                    <a:moveTo>
                      <a:pt x="10883" y="0"/>
                    </a:moveTo>
                    <a:cubicBezTo>
                      <a:pt x="4929" y="0"/>
                      <a:pt x="0" y="4800"/>
                      <a:pt x="0" y="10800"/>
                    </a:cubicBezTo>
                    <a:cubicBezTo>
                      <a:pt x="0" y="16833"/>
                      <a:pt x="5028" y="21600"/>
                      <a:pt x="10883" y="21600"/>
                    </a:cubicBezTo>
                    <a:cubicBezTo>
                      <a:pt x="16771" y="21600"/>
                      <a:pt x="21600" y="16833"/>
                      <a:pt x="21600" y="10800"/>
                    </a:cubicBezTo>
                    <a:cubicBezTo>
                      <a:pt x="21600" y="4800"/>
                      <a:pt x="16671" y="0"/>
                      <a:pt x="10883" y="0"/>
                    </a:cubicBezTo>
                    <a:close/>
                    <a:moveTo>
                      <a:pt x="8633" y="16200"/>
                    </a:moveTo>
                    <a:lnTo>
                      <a:pt x="3275" y="10800"/>
                    </a:lnTo>
                    <a:lnTo>
                      <a:pt x="4730" y="9367"/>
                    </a:lnTo>
                    <a:lnTo>
                      <a:pt x="8633" y="13300"/>
                    </a:lnTo>
                    <a:lnTo>
                      <a:pt x="16870" y="5000"/>
                    </a:lnTo>
                    <a:lnTo>
                      <a:pt x="18325" y="6433"/>
                    </a:lnTo>
                    <a:lnTo>
                      <a:pt x="8633" y="1620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55" name="Google Shape;155;p17"/>
              <p:cNvSpPr txBox="1"/>
              <p:nvPr/>
            </p:nvSpPr>
            <p:spPr>
              <a:xfrm>
                <a:off x="4134601" y="2911198"/>
                <a:ext cx="1789200" cy="41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rtl="0" algn="l">
                  <a:lnSpc>
                    <a:spcPct val="162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Implement feedback to acquire a new customer</a:t>
                </a:r>
                <a:endParaRPr sz="1100"/>
              </a:p>
            </p:txBody>
          </p:sp>
        </p:grpSp>
      </p:grpSp>
      <p:grpSp>
        <p:nvGrpSpPr>
          <p:cNvPr id="156" name="Google Shape;156;p17"/>
          <p:cNvGrpSpPr/>
          <p:nvPr/>
        </p:nvGrpSpPr>
        <p:grpSpPr>
          <a:xfrm>
            <a:off x="2750809" y="2816676"/>
            <a:ext cx="5186475" cy="327600"/>
            <a:chOff x="3674663" y="3547061"/>
            <a:chExt cx="6915300" cy="436800"/>
          </a:xfrm>
        </p:grpSpPr>
        <p:sp>
          <p:nvSpPr>
            <p:cNvPr id="157" name="Google Shape;157;p17"/>
            <p:cNvSpPr/>
            <p:nvPr/>
          </p:nvSpPr>
          <p:spPr>
            <a:xfrm rot="-5400000">
              <a:off x="6913913" y="307811"/>
              <a:ext cx="436800" cy="6915300"/>
            </a:xfrm>
            <a:prstGeom prst="round2SameRect">
              <a:avLst>
                <a:gd fmla="val 50000" name="adj1"/>
                <a:gd fmla="val 50000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8" name="Google Shape;158;p17"/>
            <p:cNvSpPr txBox="1"/>
            <p:nvPr/>
          </p:nvSpPr>
          <p:spPr>
            <a:xfrm>
              <a:off x="5764384" y="3642359"/>
              <a:ext cx="2529300" cy="246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KEY SUCCESS METRICS</a:t>
              </a:r>
              <a:endParaRPr sz="1100"/>
            </a:p>
          </p:txBody>
        </p:sp>
      </p:grpSp>
      <p:grpSp>
        <p:nvGrpSpPr>
          <p:cNvPr id="159" name="Google Shape;159;p17"/>
          <p:cNvGrpSpPr/>
          <p:nvPr/>
        </p:nvGrpSpPr>
        <p:grpSpPr>
          <a:xfrm>
            <a:off x="2700461" y="3289894"/>
            <a:ext cx="1173150" cy="1063865"/>
            <a:chOff x="3701761" y="4279842"/>
            <a:chExt cx="1564200" cy="1418487"/>
          </a:xfrm>
        </p:grpSpPr>
        <p:sp>
          <p:nvSpPr>
            <p:cNvPr id="160" name="Google Shape;160;p17"/>
            <p:cNvSpPr txBox="1"/>
            <p:nvPr/>
          </p:nvSpPr>
          <p:spPr>
            <a:xfrm>
              <a:off x="3924521" y="4279842"/>
              <a:ext cx="1210800" cy="5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23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Learning Goals</a:t>
              </a:r>
              <a:endParaRPr b="1" sz="1100"/>
            </a:p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4B2D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" name="Google Shape;161;p17"/>
            <p:cNvSpPr txBox="1"/>
            <p:nvPr/>
          </p:nvSpPr>
          <p:spPr>
            <a:xfrm>
              <a:off x="3701761" y="4903929"/>
              <a:ext cx="1564200" cy="79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Met all key stakeholders and started product training. </a:t>
              </a:r>
              <a:endPara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2" name="Google Shape;162;p17"/>
            <p:cNvSpPr txBox="1"/>
            <p:nvPr/>
          </p:nvSpPr>
          <p:spPr>
            <a:xfrm>
              <a:off x="4209972" y="4581317"/>
              <a:ext cx="6399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accent4"/>
                  </a:solidFill>
                  <a:latin typeface="Poppins"/>
                  <a:ea typeface="Poppins"/>
                  <a:cs typeface="Poppins"/>
                  <a:sym typeface="Poppins"/>
                </a:rPr>
                <a:t>3.5</a:t>
              </a:r>
              <a:endParaRPr b="1" sz="1100">
                <a:solidFill>
                  <a:schemeClr val="accent4"/>
                </a:solidFill>
              </a:endParaRPr>
            </a:p>
          </p:txBody>
        </p:sp>
      </p:grpSp>
      <p:grpSp>
        <p:nvGrpSpPr>
          <p:cNvPr id="163" name="Google Shape;163;p17"/>
          <p:cNvGrpSpPr/>
          <p:nvPr/>
        </p:nvGrpSpPr>
        <p:grpSpPr>
          <a:xfrm>
            <a:off x="6733379" y="3289943"/>
            <a:ext cx="1320647" cy="929097"/>
            <a:chOff x="9079463" y="4279833"/>
            <a:chExt cx="1673400" cy="1238796"/>
          </a:xfrm>
        </p:grpSpPr>
        <p:sp>
          <p:nvSpPr>
            <p:cNvPr id="164" name="Google Shape;164;p17"/>
            <p:cNvSpPr txBox="1"/>
            <p:nvPr/>
          </p:nvSpPr>
          <p:spPr>
            <a:xfrm>
              <a:off x="9442327" y="4279833"/>
              <a:ext cx="947700" cy="3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23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Learning Goals</a:t>
              </a:r>
              <a:endParaRPr b="1" sz="1100"/>
            </a:p>
          </p:txBody>
        </p:sp>
        <p:sp>
          <p:nvSpPr>
            <p:cNvPr id="165" name="Google Shape;165;p17"/>
            <p:cNvSpPr txBox="1"/>
            <p:nvPr/>
          </p:nvSpPr>
          <p:spPr>
            <a:xfrm>
              <a:off x="9079463" y="4903929"/>
              <a:ext cx="1673400" cy="61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Met and understood expectations from key members of the organization</a:t>
              </a:r>
              <a:endPara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6" name="Google Shape;166;p17"/>
            <p:cNvSpPr txBox="1"/>
            <p:nvPr/>
          </p:nvSpPr>
          <p:spPr>
            <a:xfrm>
              <a:off x="9679571" y="4581322"/>
              <a:ext cx="4731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accent4"/>
                  </a:solidFill>
                  <a:latin typeface="Poppins"/>
                  <a:ea typeface="Poppins"/>
                  <a:cs typeface="Poppins"/>
                  <a:sym typeface="Poppins"/>
                </a:rPr>
                <a:t>3.5</a:t>
              </a:r>
              <a:endParaRPr b="1" sz="1100">
                <a:solidFill>
                  <a:schemeClr val="accent4"/>
                </a:solidFill>
              </a:endParaRPr>
            </a:p>
          </p:txBody>
        </p:sp>
      </p:grpSp>
      <p:grpSp>
        <p:nvGrpSpPr>
          <p:cNvPr id="167" name="Google Shape;167;p17"/>
          <p:cNvGrpSpPr/>
          <p:nvPr/>
        </p:nvGrpSpPr>
        <p:grpSpPr>
          <a:xfrm>
            <a:off x="5434529" y="3289915"/>
            <a:ext cx="1135723" cy="928714"/>
            <a:chOff x="7387891" y="4279833"/>
            <a:chExt cx="1434900" cy="1238285"/>
          </a:xfrm>
        </p:grpSpPr>
        <p:sp>
          <p:nvSpPr>
            <p:cNvPr id="168" name="Google Shape;168;p17"/>
            <p:cNvSpPr txBox="1"/>
            <p:nvPr/>
          </p:nvSpPr>
          <p:spPr>
            <a:xfrm>
              <a:off x="7519351" y="4279833"/>
              <a:ext cx="1172100" cy="3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23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Performance Goals</a:t>
              </a:r>
              <a:endParaRPr b="1" sz="1100"/>
            </a:p>
          </p:txBody>
        </p:sp>
        <p:sp>
          <p:nvSpPr>
            <p:cNvPr id="169" name="Google Shape;169;p17"/>
            <p:cNvSpPr txBox="1"/>
            <p:nvPr/>
          </p:nvSpPr>
          <p:spPr>
            <a:xfrm>
              <a:off x="7387891" y="4903418"/>
              <a:ext cx="1434900" cy="61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Successfully completed PMM process audit and delivered. </a:t>
              </a:r>
              <a:endPara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0" name="Google Shape;170;p17"/>
            <p:cNvSpPr txBox="1"/>
            <p:nvPr/>
          </p:nvSpPr>
          <p:spPr>
            <a:xfrm>
              <a:off x="7867202" y="4575820"/>
              <a:ext cx="4764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accent4"/>
                  </a:solidFill>
                  <a:latin typeface="Poppins"/>
                  <a:ea typeface="Poppins"/>
                  <a:cs typeface="Poppins"/>
                  <a:sym typeface="Poppins"/>
                </a:rPr>
                <a:t>5%</a:t>
              </a:r>
              <a:endParaRPr b="1" sz="1100">
                <a:solidFill>
                  <a:schemeClr val="accent4"/>
                </a:solidFill>
              </a:endParaRPr>
            </a:p>
          </p:txBody>
        </p:sp>
      </p:grpSp>
      <p:grpSp>
        <p:nvGrpSpPr>
          <p:cNvPr id="171" name="Google Shape;171;p17"/>
          <p:cNvGrpSpPr/>
          <p:nvPr/>
        </p:nvGrpSpPr>
        <p:grpSpPr>
          <a:xfrm>
            <a:off x="4037139" y="3289939"/>
            <a:ext cx="1135723" cy="1063489"/>
            <a:chOff x="5574917" y="4279833"/>
            <a:chExt cx="1434900" cy="1417985"/>
          </a:xfrm>
        </p:grpSpPr>
        <p:sp>
          <p:nvSpPr>
            <p:cNvPr id="172" name="Google Shape;172;p17"/>
            <p:cNvSpPr txBox="1"/>
            <p:nvPr/>
          </p:nvSpPr>
          <p:spPr>
            <a:xfrm>
              <a:off x="5825604" y="4279833"/>
              <a:ext cx="938100" cy="3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23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Initiative Goals</a:t>
              </a:r>
              <a:endParaRPr b="1" sz="1100"/>
            </a:p>
          </p:txBody>
        </p:sp>
        <p:sp>
          <p:nvSpPr>
            <p:cNvPr id="173" name="Google Shape;173;p17"/>
            <p:cNvSpPr txBox="1"/>
            <p:nvPr/>
          </p:nvSpPr>
          <p:spPr>
            <a:xfrm>
              <a:off x="5574917" y="4903418"/>
              <a:ext cx="1434900" cy="79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Completed calls with customers and conducted 5 interviews</a:t>
              </a:r>
              <a:endPara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4" name="Google Shape;174;p17"/>
            <p:cNvSpPr txBox="1"/>
            <p:nvPr/>
          </p:nvSpPr>
          <p:spPr>
            <a:xfrm>
              <a:off x="6138189" y="4575820"/>
              <a:ext cx="312900" cy="3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accent4"/>
                  </a:solidFill>
                  <a:latin typeface="Poppins"/>
                  <a:ea typeface="Poppins"/>
                  <a:cs typeface="Poppins"/>
                  <a:sym typeface="Poppins"/>
                </a:rPr>
                <a:t>5</a:t>
              </a:r>
              <a:endParaRPr b="1" sz="1100">
                <a:solidFill>
                  <a:schemeClr val="accent4"/>
                </a:solidFill>
              </a:endParaRPr>
            </a:p>
          </p:txBody>
        </p:sp>
      </p:grpSp>
      <p:cxnSp>
        <p:nvCxnSpPr>
          <p:cNvPr id="175" name="Google Shape;175;p17"/>
          <p:cNvCxnSpPr/>
          <p:nvPr/>
        </p:nvCxnSpPr>
        <p:spPr>
          <a:xfrm>
            <a:off x="3928588" y="3337625"/>
            <a:ext cx="0" cy="891600"/>
          </a:xfrm>
          <a:prstGeom prst="straightConnector1">
            <a:avLst/>
          </a:prstGeom>
          <a:noFill/>
          <a:ln cap="flat" cmpd="sng" w="12700">
            <a:solidFill>
              <a:srgbClr val="EDF0F3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76" name="Google Shape;176;p17"/>
          <p:cNvCxnSpPr/>
          <p:nvPr/>
        </p:nvCxnSpPr>
        <p:spPr>
          <a:xfrm>
            <a:off x="5344052" y="3337625"/>
            <a:ext cx="0" cy="891600"/>
          </a:xfrm>
          <a:prstGeom prst="straightConnector1">
            <a:avLst/>
          </a:prstGeom>
          <a:noFill/>
          <a:ln cap="flat" cmpd="sng" w="12700">
            <a:solidFill>
              <a:srgbClr val="EDF0F3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77" name="Google Shape;177;p17"/>
          <p:cNvCxnSpPr/>
          <p:nvPr/>
        </p:nvCxnSpPr>
        <p:spPr>
          <a:xfrm>
            <a:off x="6719732" y="3337625"/>
            <a:ext cx="0" cy="891600"/>
          </a:xfrm>
          <a:prstGeom prst="straightConnector1">
            <a:avLst/>
          </a:prstGeom>
          <a:noFill/>
          <a:ln cap="flat" cmpd="sng" w="12700">
            <a:solidFill>
              <a:srgbClr val="EDF0F3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78" name="Google Shape;178;p17"/>
          <p:cNvSpPr txBox="1"/>
          <p:nvPr/>
        </p:nvSpPr>
        <p:spPr>
          <a:xfrm>
            <a:off x="1070974" y="2312150"/>
            <a:ext cx="1267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30 DAYS</a:t>
            </a:r>
            <a:endParaRPr sz="1100">
              <a:solidFill>
                <a:schemeClr val="accent6"/>
              </a:solidFill>
            </a:endParaRPr>
          </a:p>
        </p:txBody>
      </p:sp>
      <p:sp>
        <p:nvSpPr>
          <p:cNvPr id="179" name="Google Shape;179;p17"/>
          <p:cNvSpPr txBox="1"/>
          <p:nvPr/>
        </p:nvSpPr>
        <p:spPr>
          <a:xfrm>
            <a:off x="1070975" y="2870850"/>
            <a:ext cx="1267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60 DAYS</a:t>
            </a:r>
            <a:endParaRPr sz="1100">
              <a:solidFill>
                <a:schemeClr val="accent6"/>
              </a:solidFill>
            </a:endParaRPr>
          </a:p>
        </p:txBody>
      </p:sp>
      <p:sp>
        <p:nvSpPr>
          <p:cNvPr id="180" name="Google Shape;180;p17"/>
          <p:cNvSpPr txBox="1"/>
          <p:nvPr/>
        </p:nvSpPr>
        <p:spPr>
          <a:xfrm>
            <a:off x="1070975" y="3473450"/>
            <a:ext cx="1267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90 DAYS</a:t>
            </a:r>
            <a:endParaRPr sz="1100">
              <a:solidFill>
                <a:schemeClr val="accent6"/>
              </a:solidFill>
            </a:endParaRPr>
          </a:p>
        </p:txBody>
      </p:sp>
      <p:grpSp>
        <p:nvGrpSpPr>
          <p:cNvPr id="181" name="Google Shape;181;p17"/>
          <p:cNvGrpSpPr/>
          <p:nvPr/>
        </p:nvGrpSpPr>
        <p:grpSpPr>
          <a:xfrm>
            <a:off x="2803098" y="1648325"/>
            <a:ext cx="1603736" cy="915701"/>
            <a:chOff x="3184098" y="1800725"/>
            <a:chExt cx="1603736" cy="915701"/>
          </a:xfrm>
        </p:grpSpPr>
        <p:grpSp>
          <p:nvGrpSpPr>
            <p:cNvPr id="182" name="Google Shape;182;p17"/>
            <p:cNvGrpSpPr/>
            <p:nvPr/>
          </p:nvGrpSpPr>
          <p:grpSpPr>
            <a:xfrm>
              <a:off x="3184098" y="1800725"/>
              <a:ext cx="1603736" cy="915701"/>
              <a:chOff x="4061598" y="2209596"/>
              <a:chExt cx="1862211" cy="1220935"/>
            </a:xfrm>
          </p:grpSpPr>
          <p:grpSp>
            <p:nvGrpSpPr>
              <p:cNvPr id="183" name="Google Shape;183;p17"/>
              <p:cNvGrpSpPr/>
              <p:nvPr/>
            </p:nvGrpSpPr>
            <p:grpSpPr>
              <a:xfrm>
                <a:off x="4061598" y="2209596"/>
                <a:ext cx="1862211" cy="469200"/>
                <a:chOff x="4061598" y="2149358"/>
                <a:chExt cx="1862211" cy="469200"/>
              </a:xfrm>
            </p:grpSpPr>
            <p:sp>
              <p:nvSpPr>
                <p:cNvPr id="184" name="Google Shape;184;p17"/>
                <p:cNvSpPr/>
                <p:nvPr/>
              </p:nvSpPr>
              <p:spPr>
                <a:xfrm>
                  <a:off x="4061598" y="2219815"/>
                  <a:ext cx="73008" cy="72522"/>
                </a:xfrm>
                <a:custGeom>
                  <a:rect b="b" l="l" r="r" t="t"/>
                  <a:pathLst>
                    <a:path extrusionOk="0" h="21600" w="21600">
                      <a:moveTo>
                        <a:pt x="10883" y="0"/>
                      </a:moveTo>
                      <a:cubicBezTo>
                        <a:pt x="4929" y="0"/>
                        <a:pt x="0" y="4800"/>
                        <a:pt x="0" y="10800"/>
                      </a:cubicBezTo>
                      <a:cubicBezTo>
                        <a:pt x="0" y="16833"/>
                        <a:pt x="5028" y="21600"/>
                        <a:pt x="10883" y="21600"/>
                      </a:cubicBezTo>
                      <a:cubicBezTo>
                        <a:pt x="16771" y="21600"/>
                        <a:pt x="21600" y="16833"/>
                        <a:pt x="21600" y="10800"/>
                      </a:cubicBezTo>
                      <a:cubicBezTo>
                        <a:pt x="21600" y="4800"/>
                        <a:pt x="16671" y="0"/>
                        <a:pt x="10883" y="0"/>
                      </a:cubicBezTo>
                      <a:close/>
                      <a:moveTo>
                        <a:pt x="8633" y="16200"/>
                      </a:moveTo>
                      <a:lnTo>
                        <a:pt x="3275" y="10800"/>
                      </a:lnTo>
                      <a:lnTo>
                        <a:pt x="4730" y="9367"/>
                      </a:lnTo>
                      <a:lnTo>
                        <a:pt x="8633" y="13300"/>
                      </a:lnTo>
                      <a:lnTo>
                        <a:pt x="16870" y="5000"/>
                      </a:lnTo>
                      <a:lnTo>
                        <a:pt x="18325" y="6433"/>
                      </a:lnTo>
                      <a:lnTo>
                        <a:pt x="8633" y="1620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34275" lIns="34275" spcFirstLastPara="1" rIns="342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85" name="Google Shape;185;p17"/>
                <p:cNvSpPr txBox="1"/>
                <p:nvPr/>
              </p:nvSpPr>
              <p:spPr>
                <a:xfrm>
                  <a:off x="4134609" y="2149358"/>
                  <a:ext cx="1789200" cy="4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rtl="0" algn="l">
                    <a:lnSpc>
                      <a:spcPct val="1625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r>
                    <a:rPr lang="en" sz="6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Learn about the company’s vision, mission, strategy &amp; culture</a:t>
                  </a:r>
                  <a:endParaRPr b="0" i="0" sz="600" u="none" cap="none" strike="noStrike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marR="0" rtl="0" algn="l">
                    <a:lnSpc>
                      <a:spcPct val="162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marR="0" rtl="0" algn="l">
                    <a:lnSpc>
                      <a:spcPct val="162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  <p:grpSp>
            <p:nvGrpSpPr>
              <p:cNvPr id="186" name="Google Shape;186;p17"/>
              <p:cNvGrpSpPr/>
              <p:nvPr/>
            </p:nvGrpSpPr>
            <p:grpSpPr>
              <a:xfrm>
                <a:off x="4061598" y="2767994"/>
                <a:ext cx="1862203" cy="662537"/>
                <a:chOff x="4061598" y="2234205"/>
                <a:chExt cx="1862203" cy="662537"/>
              </a:xfrm>
            </p:grpSpPr>
            <p:sp>
              <p:nvSpPr>
                <p:cNvPr id="187" name="Google Shape;187;p17"/>
                <p:cNvSpPr/>
                <p:nvPr/>
              </p:nvSpPr>
              <p:spPr>
                <a:xfrm>
                  <a:off x="4061598" y="2234205"/>
                  <a:ext cx="73008" cy="72522"/>
                </a:xfrm>
                <a:custGeom>
                  <a:rect b="b" l="l" r="r" t="t"/>
                  <a:pathLst>
                    <a:path extrusionOk="0" h="21600" w="21600">
                      <a:moveTo>
                        <a:pt x="10883" y="0"/>
                      </a:moveTo>
                      <a:cubicBezTo>
                        <a:pt x="4929" y="0"/>
                        <a:pt x="0" y="4800"/>
                        <a:pt x="0" y="10800"/>
                      </a:cubicBezTo>
                      <a:cubicBezTo>
                        <a:pt x="0" y="16833"/>
                        <a:pt x="5028" y="21600"/>
                        <a:pt x="10883" y="21600"/>
                      </a:cubicBezTo>
                      <a:cubicBezTo>
                        <a:pt x="16771" y="21600"/>
                        <a:pt x="21600" y="16833"/>
                        <a:pt x="21600" y="10800"/>
                      </a:cubicBezTo>
                      <a:cubicBezTo>
                        <a:pt x="21600" y="4800"/>
                        <a:pt x="16671" y="0"/>
                        <a:pt x="10883" y="0"/>
                      </a:cubicBezTo>
                      <a:close/>
                      <a:moveTo>
                        <a:pt x="8633" y="16200"/>
                      </a:moveTo>
                      <a:lnTo>
                        <a:pt x="3275" y="10800"/>
                      </a:lnTo>
                      <a:lnTo>
                        <a:pt x="4730" y="9367"/>
                      </a:lnTo>
                      <a:lnTo>
                        <a:pt x="8633" y="13300"/>
                      </a:lnTo>
                      <a:lnTo>
                        <a:pt x="16870" y="5000"/>
                      </a:lnTo>
                      <a:lnTo>
                        <a:pt x="18325" y="6433"/>
                      </a:lnTo>
                      <a:lnTo>
                        <a:pt x="8633" y="1620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34275" lIns="34275" spcFirstLastPara="1" rIns="342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88" name="Google Shape;188;p17"/>
                <p:cNvSpPr txBox="1"/>
                <p:nvPr/>
              </p:nvSpPr>
              <p:spPr>
                <a:xfrm>
                  <a:off x="4134601" y="2481842"/>
                  <a:ext cx="1789200" cy="41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rtl="0" algn="l">
                    <a:lnSpc>
                      <a:spcPct val="1625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r>
                    <a:rPr lang="en" sz="6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Meet the manager &amp; team, &amp; understand their expectations</a:t>
                  </a:r>
                  <a:endParaRPr sz="1100"/>
                </a:p>
              </p:txBody>
            </p:sp>
          </p:grpSp>
          <p:sp>
            <p:nvSpPr>
              <p:cNvPr id="189" name="Google Shape;189;p17"/>
              <p:cNvSpPr txBox="1"/>
              <p:nvPr/>
            </p:nvSpPr>
            <p:spPr>
              <a:xfrm>
                <a:off x="4074954" y="2699729"/>
                <a:ext cx="1789200" cy="26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rtl="0" algn="l">
                  <a:lnSpc>
                    <a:spcPct val="162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Start product training</a:t>
                </a:r>
                <a:endParaRPr sz="1100"/>
              </a:p>
            </p:txBody>
          </p:sp>
        </p:grpSp>
        <p:sp>
          <p:nvSpPr>
            <p:cNvPr id="190" name="Google Shape;190;p17"/>
            <p:cNvSpPr/>
            <p:nvPr/>
          </p:nvSpPr>
          <p:spPr>
            <a:xfrm>
              <a:off x="3184098" y="2456245"/>
              <a:ext cx="62856" cy="54378"/>
            </a:xfrm>
            <a:custGeom>
              <a:rect b="b" l="l" r="r" t="t"/>
              <a:pathLst>
                <a:path extrusionOk="0" h="21600" w="21600">
                  <a:moveTo>
                    <a:pt x="10883" y="0"/>
                  </a:moveTo>
                  <a:cubicBezTo>
                    <a:pt x="4929" y="0"/>
                    <a:pt x="0" y="4800"/>
                    <a:pt x="0" y="10800"/>
                  </a:cubicBezTo>
                  <a:cubicBezTo>
                    <a:pt x="0" y="16833"/>
                    <a:pt x="5028" y="21600"/>
                    <a:pt x="10883" y="21600"/>
                  </a:cubicBezTo>
                  <a:cubicBezTo>
                    <a:pt x="16771" y="21600"/>
                    <a:pt x="21600" y="16833"/>
                    <a:pt x="21600" y="10800"/>
                  </a:cubicBezTo>
                  <a:cubicBezTo>
                    <a:pt x="21600" y="4800"/>
                    <a:pt x="16671" y="0"/>
                    <a:pt x="10883" y="0"/>
                  </a:cubicBezTo>
                  <a:close/>
                  <a:moveTo>
                    <a:pt x="8633" y="16200"/>
                  </a:moveTo>
                  <a:lnTo>
                    <a:pt x="3275" y="10800"/>
                  </a:lnTo>
                  <a:lnTo>
                    <a:pt x="4730" y="9367"/>
                  </a:lnTo>
                  <a:lnTo>
                    <a:pt x="8633" y="13300"/>
                  </a:lnTo>
                  <a:lnTo>
                    <a:pt x="16870" y="5000"/>
                  </a:lnTo>
                  <a:lnTo>
                    <a:pt x="18325" y="6433"/>
                  </a:lnTo>
                  <a:lnTo>
                    <a:pt x="8633" y="1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91" name="Google Shape;191;p17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30-60-90 Day Plan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/>
          <p:nvPr/>
        </p:nvSpPr>
        <p:spPr>
          <a:xfrm rot="-5400000">
            <a:off x="656718" y="2249025"/>
            <a:ext cx="1809600" cy="1554600"/>
          </a:xfrm>
          <a:prstGeom prst="round2SameRect">
            <a:avLst>
              <a:gd fmla="val 19273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2338704" y="843153"/>
            <a:ext cx="5970900" cy="3766200"/>
          </a:xfrm>
          <a:prstGeom prst="roundRect">
            <a:avLst>
              <a:gd fmla="val 8523" name="adj"/>
            </a:avLst>
          </a:prstGeom>
          <a:solidFill>
            <a:srgbClr val="FFFFFF"/>
          </a:solidFill>
          <a:ln>
            <a:noFill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2730921" y="1131917"/>
            <a:ext cx="1467900" cy="3276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0" lIns="38100" spcFirstLastPara="1" rIns="381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LEARNING GOALS</a:t>
            </a:r>
            <a:endParaRPr sz="1100"/>
          </a:p>
        </p:txBody>
      </p:sp>
      <p:grpSp>
        <p:nvGrpSpPr>
          <p:cNvPr id="200" name="Google Shape;200;p18"/>
          <p:cNvGrpSpPr/>
          <p:nvPr/>
        </p:nvGrpSpPr>
        <p:grpSpPr>
          <a:xfrm>
            <a:off x="2795714" y="1581686"/>
            <a:ext cx="1578332" cy="1028327"/>
            <a:chOff x="4052889" y="2120730"/>
            <a:chExt cx="1899545" cy="1371102"/>
          </a:xfrm>
        </p:grpSpPr>
        <p:grpSp>
          <p:nvGrpSpPr>
            <p:cNvPr id="201" name="Google Shape;201;p18"/>
            <p:cNvGrpSpPr/>
            <p:nvPr/>
          </p:nvGrpSpPr>
          <p:grpSpPr>
            <a:xfrm>
              <a:off x="4052889" y="2120730"/>
              <a:ext cx="1870912" cy="581700"/>
              <a:chOff x="4052889" y="2060492"/>
              <a:chExt cx="1870912" cy="581700"/>
            </a:xfrm>
          </p:grpSpPr>
          <p:sp>
            <p:nvSpPr>
              <p:cNvPr id="202" name="Google Shape;202;p18"/>
              <p:cNvSpPr/>
              <p:nvPr/>
            </p:nvSpPr>
            <p:spPr>
              <a:xfrm>
                <a:off x="4052889" y="2156888"/>
                <a:ext cx="73008" cy="72522"/>
              </a:xfrm>
              <a:custGeom>
                <a:rect b="b" l="l" r="r" t="t"/>
                <a:pathLst>
                  <a:path extrusionOk="0" h="21600" w="21600">
                    <a:moveTo>
                      <a:pt x="10883" y="0"/>
                    </a:moveTo>
                    <a:cubicBezTo>
                      <a:pt x="4929" y="0"/>
                      <a:pt x="0" y="4800"/>
                      <a:pt x="0" y="10800"/>
                    </a:cubicBezTo>
                    <a:cubicBezTo>
                      <a:pt x="0" y="16833"/>
                      <a:pt x="5028" y="21600"/>
                      <a:pt x="10883" y="21600"/>
                    </a:cubicBezTo>
                    <a:cubicBezTo>
                      <a:pt x="16771" y="21600"/>
                      <a:pt x="21600" y="16833"/>
                      <a:pt x="21600" y="10800"/>
                    </a:cubicBezTo>
                    <a:cubicBezTo>
                      <a:pt x="21600" y="4800"/>
                      <a:pt x="16671" y="0"/>
                      <a:pt x="10883" y="0"/>
                    </a:cubicBezTo>
                    <a:close/>
                    <a:moveTo>
                      <a:pt x="8633" y="16200"/>
                    </a:moveTo>
                    <a:lnTo>
                      <a:pt x="3275" y="10800"/>
                    </a:lnTo>
                    <a:lnTo>
                      <a:pt x="4730" y="9367"/>
                    </a:lnTo>
                    <a:lnTo>
                      <a:pt x="8633" y="13300"/>
                    </a:lnTo>
                    <a:lnTo>
                      <a:pt x="16870" y="5000"/>
                    </a:lnTo>
                    <a:lnTo>
                      <a:pt x="18325" y="6433"/>
                    </a:lnTo>
                    <a:lnTo>
                      <a:pt x="8633" y="1620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3" name="Google Shape;203;p18"/>
              <p:cNvSpPr txBox="1"/>
              <p:nvPr/>
            </p:nvSpPr>
            <p:spPr>
              <a:xfrm>
                <a:off x="4134601" y="2060492"/>
                <a:ext cx="1789200" cy="58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62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Complete all product training </a:t>
                </a:r>
                <a:endParaRPr sz="1100"/>
              </a:p>
            </p:txBody>
          </p:sp>
        </p:grpSp>
        <p:grpSp>
          <p:nvGrpSpPr>
            <p:cNvPr id="204" name="Google Shape;204;p18"/>
            <p:cNvGrpSpPr/>
            <p:nvPr/>
          </p:nvGrpSpPr>
          <p:grpSpPr>
            <a:xfrm>
              <a:off x="4052889" y="2533015"/>
              <a:ext cx="1899545" cy="307500"/>
              <a:chOff x="4052889" y="1999226"/>
              <a:chExt cx="1899545" cy="307500"/>
            </a:xfrm>
          </p:grpSpPr>
          <p:sp>
            <p:nvSpPr>
              <p:cNvPr id="205" name="Google Shape;205;p18"/>
              <p:cNvSpPr/>
              <p:nvPr/>
            </p:nvSpPr>
            <p:spPr>
              <a:xfrm>
                <a:off x="4052889" y="2060488"/>
                <a:ext cx="73008" cy="72522"/>
              </a:xfrm>
              <a:custGeom>
                <a:rect b="b" l="l" r="r" t="t"/>
                <a:pathLst>
                  <a:path extrusionOk="0" h="21600" w="21600">
                    <a:moveTo>
                      <a:pt x="10883" y="0"/>
                    </a:moveTo>
                    <a:cubicBezTo>
                      <a:pt x="4929" y="0"/>
                      <a:pt x="0" y="4800"/>
                      <a:pt x="0" y="10800"/>
                    </a:cubicBezTo>
                    <a:cubicBezTo>
                      <a:pt x="0" y="16833"/>
                      <a:pt x="5028" y="21600"/>
                      <a:pt x="10883" y="21600"/>
                    </a:cubicBezTo>
                    <a:cubicBezTo>
                      <a:pt x="16771" y="21600"/>
                      <a:pt x="21600" y="16833"/>
                      <a:pt x="21600" y="10800"/>
                    </a:cubicBezTo>
                    <a:cubicBezTo>
                      <a:pt x="21600" y="4800"/>
                      <a:pt x="16671" y="0"/>
                      <a:pt x="10883" y="0"/>
                    </a:cubicBezTo>
                    <a:close/>
                    <a:moveTo>
                      <a:pt x="8633" y="16200"/>
                    </a:moveTo>
                    <a:lnTo>
                      <a:pt x="3275" y="10800"/>
                    </a:lnTo>
                    <a:lnTo>
                      <a:pt x="4730" y="9367"/>
                    </a:lnTo>
                    <a:lnTo>
                      <a:pt x="8633" y="13300"/>
                    </a:lnTo>
                    <a:lnTo>
                      <a:pt x="16870" y="5000"/>
                    </a:lnTo>
                    <a:lnTo>
                      <a:pt x="18325" y="6433"/>
                    </a:lnTo>
                    <a:lnTo>
                      <a:pt x="8633" y="1620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6" name="Google Shape;206;p18"/>
              <p:cNvSpPr txBox="1"/>
              <p:nvPr/>
            </p:nvSpPr>
            <p:spPr>
              <a:xfrm>
                <a:off x="4163234" y="1999226"/>
                <a:ext cx="1789200" cy="30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62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latin typeface="Poppins"/>
                    <a:ea typeface="Poppins"/>
                    <a:cs typeface="Poppins"/>
                    <a:sym typeface="Poppins"/>
                  </a:rPr>
                  <a:t>Continue customer research through calls &amp; interviews </a:t>
                </a:r>
                <a:endParaRPr sz="600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07" name="Google Shape;207;p18"/>
            <p:cNvGrpSpPr/>
            <p:nvPr/>
          </p:nvGrpSpPr>
          <p:grpSpPr>
            <a:xfrm>
              <a:off x="4052889" y="3076932"/>
              <a:ext cx="1837334" cy="414900"/>
              <a:chOff x="4052889" y="2920298"/>
              <a:chExt cx="1837334" cy="414900"/>
            </a:xfrm>
          </p:grpSpPr>
          <p:sp>
            <p:nvSpPr>
              <p:cNvPr id="208" name="Google Shape;208;p18"/>
              <p:cNvSpPr/>
              <p:nvPr/>
            </p:nvSpPr>
            <p:spPr>
              <a:xfrm>
                <a:off x="4052889" y="3007594"/>
                <a:ext cx="73008" cy="72522"/>
              </a:xfrm>
              <a:custGeom>
                <a:rect b="b" l="l" r="r" t="t"/>
                <a:pathLst>
                  <a:path extrusionOk="0" h="21600" w="21600">
                    <a:moveTo>
                      <a:pt x="10883" y="0"/>
                    </a:moveTo>
                    <a:cubicBezTo>
                      <a:pt x="4929" y="0"/>
                      <a:pt x="0" y="4800"/>
                      <a:pt x="0" y="10800"/>
                    </a:cubicBezTo>
                    <a:cubicBezTo>
                      <a:pt x="0" y="16833"/>
                      <a:pt x="5028" y="21600"/>
                      <a:pt x="10883" y="21600"/>
                    </a:cubicBezTo>
                    <a:cubicBezTo>
                      <a:pt x="16771" y="21600"/>
                      <a:pt x="21600" y="16833"/>
                      <a:pt x="21600" y="10800"/>
                    </a:cubicBezTo>
                    <a:cubicBezTo>
                      <a:pt x="21600" y="4800"/>
                      <a:pt x="16671" y="0"/>
                      <a:pt x="10883" y="0"/>
                    </a:cubicBezTo>
                    <a:close/>
                    <a:moveTo>
                      <a:pt x="8633" y="16200"/>
                    </a:moveTo>
                    <a:lnTo>
                      <a:pt x="3275" y="10800"/>
                    </a:lnTo>
                    <a:lnTo>
                      <a:pt x="4730" y="9367"/>
                    </a:lnTo>
                    <a:lnTo>
                      <a:pt x="8633" y="13300"/>
                    </a:lnTo>
                    <a:lnTo>
                      <a:pt x="16870" y="5000"/>
                    </a:lnTo>
                    <a:lnTo>
                      <a:pt x="18325" y="6433"/>
                    </a:lnTo>
                    <a:lnTo>
                      <a:pt x="8633" y="1620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9" name="Google Shape;209;p18"/>
              <p:cNvSpPr txBox="1"/>
              <p:nvPr/>
            </p:nvSpPr>
            <p:spPr>
              <a:xfrm>
                <a:off x="4101023" y="2920298"/>
                <a:ext cx="1789200" cy="41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62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Continue market research </a:t>
                </a:r>
                <a:endParaRPr sz="1100"/>
              </a:p>
            </p:txBody>
          </p:sp>
        </p:grpSp>
      </p:grpSp>
      <p:sp>
        <p:nvSpPr>
          <p:cNvPr id="210" name="Google Shape;210;p18"/>
          <p:cNvSpPr/>
          <p:nvPr/>
        </p:nvSpPr>
        <p:spPr>
          <a:xfrm>
            <a:off x="4590209" y="1131917"/>
            <a:ext cx="1467900" cy="3276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INITIATIVE GOAL</a:t>
            </a:r>
            <a:endParaRPr b="1" sz="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6449498" y="1131917"/>
            <a:ext cx="1467900" cy="3276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PERFORMANCE GOAL</a:t>
            </a:r>
            <a:endParaRPr b="1" sz="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12" name="Google Shape;212;p18"/>
          <p:cNvGrpSpPr/>
          <p:nvPr/>
        </p:nvGrpSpPr>
        <p:grpSpPr>
          <a:xfrm>
            <a:off x="6514604" y="1581675"/>
            <a:ext cx="1534631" cy="791450"/>
            <a:chOff x="6895604" y="1734075"/>
            <a:chExt cx="1534631" cy="791450"/>
          </a:xfrm>
        </p:grpSpPr>
        <p:grpSp>
          <p:nvGrpSpPr>
            <p:cNvPr id="213" name="Google Shape;213;p18"/>
            <p:cNvGrpSpPr/>
            <p:nvPr/>
          </p:nvGrpSpPr>
          <p:grpSpPr>
            <a:xfrm>
              <a:off x="6895604" y="1734075"/>
              <a:ext cx="1387226" cy="311175"/>
              <a:chOff x="4052889" y="2060478"/>
              <a:chExt cx="1699615" cy="414900"/>
            </a:xfrm>
          </p:grpSpPr>
          <p:sp>
            <p:nvSpPr>
              <p:cNvPr id="214" name="Google Shape;214;p18"/>
              <p:cNvSpPr/>
              <p:nvPr/>
            </p:nvSpPr>
            <p:spPr>
              <a:xfrm>
                <a:off x="4052889" y="2156888"/>
                <a:ext cx="73008" cy="72522"/>
              </a:xfrm>
              <a:custGeom>
                <a:rect b="b" l="l" r="r" t="t"/>
                <a:pathLst>
                  <a:path extrusionOk="0" h="21600" w="21600">
                    <a:moveTo>
                      <a:pt x="10883" y="0"/>
                    </a:moveTo>
                    <a:cubicBezTo>
                      <a:pt x="4929" y="0"/>
                      <a:pt x="0" y="4800"/>
                      <a:pt x="0" y="10800"/>
                    </a:cubicBezTo>
                    <a:cubicBezTo>
                      <a:pt x="0" y="16833"/>
                      <a:pt x="5028" y="21600"/>
                      <a:pt x="10883" y="21600"/>
                    </a:cubicBezTo>
                    <a:cubicBezTo>
                      <a:pt x="16771" y="21600"/>
                      <a:pt x="21600" y="16833"/>
                      <a:pt x="21600" y="10800"/>
                    </a:cubicBezTo>
                    <a:cubicBezTo>
                      <a:pt x="21600" y="4800"/>
                      <a:pt x="16671" y="0"/>
                      <a:pt x="10883" y="0"/>
                    </a:cubicBezTo>
                    <a:close/>
                    <a:moveTo>
                      <a:pt x="8633" y="16200"/>
                    </a:moveTo>
                    <a:lnTo>
                      <a:pt x="3275" y="10800"/>
                    </a:lnTo>
                    <a:lnTo>
                      <a:pt x="4730" y="9367"/>
                    </a:lnTo>
                    <a:lnTo>
                      <a:pt x="8633" y="13300"/>
                    </a:lnTo>
                    <a:lnTo>
                      <a:pt x="16870" y="5000"/>
                    </a:lnTo>
                    <a:lnTo>
                      <a:pt x="18325" y="6433"/>
                    </a:lnTo>
                    <a:lnTo>
                      <a:pt x="8633" y="1620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5" name="Google Shape;215;p18"/>
              <p:cNvSpPr txBox="1"/>
              <p:nvPr/>
            </p:nvSpPr>
            <p:spPr>
              <a:xfrm>
                <a:off x="4134604" y="2060478"/>
                <a:ext cx="1617900" cy="41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62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Deliver analysis summary of key initiatives to stakeholders </a:t>
                </a:r>
                <a:endParaRPr sz="1100"/>
              </a:p>
            </p:txBody>
          </p:sp>
        </p:grpSp>
        <p:grpSp>
          <p:nvGrpSpPr>
            <p:cNvPr id="216" name="Google Shape;216;p18"/>
            <p:cNvGrpSpPr/>
            <p:nvPr/>
          </p:nvGrpSpPr>
          <p:grpSpPr>
            <a:xfrm>
              <a:off x="6895604" y="2089250"/>
              <a:ext cx="1534631" cy="436275"/>
              <a:chOff x="4052889" y="2060494"/>
              <a:chExt cx="1880215" cy="581700"/>
            </a:xfrm>
          </p:grpSpPr>
          <p:sp>
            <p:nvSpPr>
              <p:cNvPr id="217" name="Google Shape;217;p18"/>
              <p:cNvSpPr/>
              <p:nvPr/>
            </p:nvSpPr>
            <p:spPr>
              <a:xfrm>
                <a:off x="4052889" y="2156888"/>
                <a:ext cx="73008" cy="72522"/>
              </a:xfrm>
              <a:custGeom>
                <a:rect b="b" l="l" r="r" t="t"/>
                <a:pathLst>
                  <a:path extrusionOk="0" h="21600" w="21600">
                    <a:moveTo>
                      <a:pt x="10883" y="0"/>
                    </a:moveTo>
                    <a:cubicBezTo>
                      <a:pt x="4929" y="0"/>
                      <a:pt x="0" y="4800"/>
                      <a:pt x="0" y="10800"/>
                    </a:cubicBezTo>
                    <a:cubicBezTo>
                      <a:pt x="0" y="16833"/>
                      <a:pt x="5028" y="21600"/>
                      <a:pt x="10883" y="21600"/>
                    </a:cubicBezTo>
                    <a:cubicBezTo>
                      <a:pt x="16771" y="21600"/>
                      <a:pt x="21600" y="16833"/>
                      <a:pt x="21600" y="10800"/>
                    </a:cubicBezTo>
                    <a:cubicBezTo>
                      <a:pt x="21600" y="4800"/>
                      <a:pt x="16671" y="0"/>
                      <a:pt x="10883" y="0"/>
                    </a:cubicBezTo>
                    <a:close/>
                    <a:moveTo>
                      <a:pt x="8633" y="16200"/>
                    </a:moveTo>
                    <a:lnTo>
                      <a:pt x="3275" y="10800"/>
                    </a:lnTo>
                    <a:lnTo>
                      <a:pt x="4730" y="9367"/>
                    </a:lnTo>
                    <a:lnTo>
                      <a:pt x="8633" y="13300"/>
                    </a:lnTo>
                    <a:lnTo>
                      <a:pt x="16870" y="5000"/>
                    </a:lnTo>
                    <a:lnTo>
                      <a:pt x="18325" y="6433"/>
                    </a:lnTo>
                    <a:lnTo>
                      <a:pt x="8633" y="1620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8" name="Google Shape;218;p18"/>
              <p:cNvSpPr txBox="1"/>
              <p:nvPr/>
            </p:nvSpPr>
            <p:spPr>
              <a:xfrm>
                <a:off x="4134604" y="2060494"/>
                <a:ext cx="1798500" cy="58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rtl="0" algn="l">
                  <a:lnSpc>
                    <a:spcPct val="162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" sz="600">
                    <a:latin typeface="Poppins"/>
                    <a:ea typeface="Poppins"/>
                    <a:cs typeface="Poppins"/>
                    <a:sym typeface="Poppins"/>
                  </a:rPr>
                  <a:t>Put together at least three new templates or frameworks for Sales/PMM</a:t>
                </a:r>
                <a:endParaRPr sz="600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219" name="Google Shape;219;p18"/>
          <p:cNvSpPr txBox="1"/>
          <p:nvPr/>
        </p:nvSpPr>
        <p:spPr>
          <a:xfrm>
            <a:off x="6585100" y="2310263"/>
            <a:ext cx="14604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20" name="Google Shape;220;p18"/>
          <p:cNvGrpSpPr/>
          <p:nvPr/>
        </p:nvGrpSpPr>
        <p:grpSpPr>
          <a:xfrm>
            <a:off x="2730921" y="2815733"/>
            <a:ext cx="5186475" cy="327600"/>
            <a:chOff x="3674663" y="3547061"/>
            <a:chExt cx="6915300" cy="436800"/>
          </a:xfrm>
        </p:grpSpPr>
        <p:sp>
          <p:nvSpPr>
            <p:cNvPr id="221" name="Google Shape;221;p18"/>
            <p:cNvSpPr/>
            <p:nvPr/>
          </p:nvSpPr>
          <p:spPr>
            <a:xfrm rot="-5400000">
              <a:off x="6913913" y="307811"/>
              <a:ext cx="436800" cy="6915300"/>
            </a:xfrm>
            <a:prstGeom prst="round2SameRect">
              <a:avLst>
                <a:gd fmla="val 50000" name="adj1"/>
                <a:gd fmla="val 50000" name="adj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2" name="Google Shape;222;p18"/>
            <p:cNvSpPr txBox="1"/>
            <p:nvPr/>
          </p:nvSpPr>
          <p:spPr>
            <a:xfrm>
              <a:off x="5876534" y="3642359"/>
              <a:ext cx="2399700" cy="246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KEY SUCCESS METRICS</a:t>
              </a:r>
              <a:endParaRPr sz="1100"/>
            </a:p>
          </p:txBody>
        </p:sp>
      </p:grpSp>
      <p:cxnSp>
        <p:nvCxnSpPr>
          <p:cNvPr id="223" name="Google Shape;223;p18"/>
          <p:cNvCxnSpPr/>
          <p:nvPr/>
        </p:nvCxnSpPr>
        <p:spPr>
          <a:xfrm>
            <a:off x="3928588" y="3337625"/>
            <a:ext cx="0" cy="891600"/>
          </a:xfrm>
          <a:prstGeom prst="straightConnector1">
            <a:avLst/>
          </a:prstGeom>
          <a:noFill/>
          <a:ln cap="flat" cmpd="sng" w="12700">
            <a:solidFill>
              <a:srgbClr val="EDF0F3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24" name="Google Shape;224;p18"/>
          <p:cNvCxnSpPr/>
          <p:nvPr/>
        </p:nvCxnSpPr>
        <p:spPr>
          <a:xfrm>
            <a:off x="5344052" y="3337625"/>
            <a:ext cx="0" cy="891600"/>
          </a:xfrm>
          <a:prstGeom prst="straightConnector1">
            <a:avLst/>
          </a:prstGeom>
          <a:noFill/>
          <a:ln cap="flat" cmpd="sng" w="12700">
            <a:solidFill>
              <a:srgbClr val="EDF0F3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25" name="Google Shape;225;p18"/>
          <p:cNvCxnSpPr/>
          <p:nvPr/>
        </p:nvCxnSpPr>
        <p:spPr>
          <a:xfrm>
            <a:off x="6719732" y="3337625"/>
            <a:ext cx="0" cy="891600"/>
          </a:xfrm>
          <a:prstGeom prst="straightConnector1">
            <a:avLst/>
          </a:prstGeom>
          <a:noFill/>
          <a:ln cap="flat" cmpd="sng" w="12700">
            <a:solidFill>
              <a:srgbClr val="EDF0F3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26" name="Google Shape;226;p18"/>
          <p:cNvSpPr txBox="1"/>
          <p:nvPr/>
        </p:nvSpPr>
        <p:spPr>
          <a:xfrm>
            <a:off x="1070980" y="2312150"/>
            <a:ext cx="1267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30 DAYS</a:t>
            </a:r>
            <a:endParaRPr sz="1100">
              <a:solidFill>
                <a:schemeClr val="accent6"/>
              </a:solidFill>
            </a:endParaRPr>
          </a:p>
        </p:txBody>
      </p:sp>
      <p:sp>
        <p:nvSpPr>
          <p:cNvPr id="227" name="Google Shape;227;p18"/>
          <p:cNvSpPr txBox="1"/>
          <p:nvPr/>
        </p:nvSpPr>
        <p:spPr>
          <a:xfrm>
            <a:off x="1070969" y="2870849"/>
            <a:ext cx="686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60 DAYS</a:t>
            </a:r>
            <a:endParaRPr sz="1100"/>
          </a:p>
        </p:txBody>
      </p:sp>
      <p:sp>
        <p:nvSpPr>
          <p:cNvPr id="228" name="Google Shape;228;p18"/>
          <p:cNvSpPr txBox="1"/>
          <p:nvPr/>
        </p:nvSpPr>
        <p:spPr>
          <a:xfrm>
            <a:off x="1070980" y="3473450"/>
            <a:ext cx="1267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90 DAYS</a:t>
            </a:r>
            <a:endParaRPr sz="1100">
              <a:solidFill>
                <a:schemeClr val="accent6"/>
              </a:solidFill>
            </a:endParaRPr>
          </a:p>
        </p:txBody>
      </p:sp>
      <p:grpSp>
        <p:nvGrpSpPr>
          <p:cNvPr id="229" name="Google Shape;229;p18"/>
          <p:cNvGrpSpPr/>
          <p:nvPr/>
        </p:nvGrpSpPr>
        <p:grpSpPr>
          <a:xfrm>
            <a:off x="784216" y="2503894"/>
            <a:ext cx="1554525" cy="984511"/>
            <a:chOff x="1079059" y="2228500"/>
            <a:chExt cx="2072700" cy="1312681"/>
          </a:xfrm>
        </p:grpSpPr>
        <p:sp>
          <p:nvSpPr>
            <p:cNvPr id="230" name="Google Shape;230;p18"/>
            <p:cNvSpPr/>
            <p:nvPr/>
          </p:nvSpPr>
          <p:spPr>
            <a:xfrm>
              <a:off x="2897090" y="2228500"/>
              <a:ext cx="254126" cy="254121"/>
            </a:xfrm>
            <a:custGeom>
              <a:rect b="b" l="l" r="r" t="t"/>
              <a:pathLst>
                <a:path extrusionOk="0" h="432546" w="432555">
                  <a:moveTo>
                    <a:pt x="432555" y="0"/>
                  </a:moveTo>
                  <a:lnTo>
                    <a:pt x="432555" y="432546"/>
                  </a:lnTo>
                  <a:lnTo>
                    <a:pt x="0" y="432546"/>
                  </a:lnTo>
                  <a:cubicBezTo>
                    <a:pt x="209032" y="432546"/>
                    <a:pt x="383434" y="284274"/>
                    <a:pt x="423768" y="87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1" name="Google Shape;231;p18"/>
            <p:cNvSpPr/>
            <p:nvPr/>
          </p:nvSpPr>
          <p:spPr>
            <a:xfrm rot="-5400000">
              <a:off x="1713709" y="1848533"/>
              <a:ext cx="803400" cy="20727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2" name="Google Shape;232;p18"/>
            <p:cNvSpPr/>
            <p:nvPr/>
          </p:nvSpPr>
          <p:spPr>
            <a:xfrm flipH="1" rot="10800000">
              <a:off x="2897090" y="3287060"/>
              <a:ext cx="254126" cy="254121"/>
            </a:xfrm>
            <a:custGeom>
              <a:rect b="b" l="l" r="r" t="t"/>
              <a:pathLst>
                <a:path extrusionOk="0" h="432546" w="432555">
                  <a:moveTo>
                    <a:pt x="432555" y="0"/>
                  </a:moveTo>
                  <a:lnTo>
                    <a:pt x="432555" y="432546"/>
                  </a:lnTo>
                  <a:lnTo>
                    <a:pt x="0" y="432546"/>
                  </a:lnTo>
                  <a:cubicBezTo>
                    <a:pt x="209032" y="432546"/>
                    <a:pt x="383434" y="284274"/>
                    <a:pt x="423768" y="87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33" name="Google Shape;233;p18"/>
          <p:cNvSpPr txBox="1"/>
          <p:nvPr/>
        </p:nvSpPr>
        <p:spPr>
          <a:xfrm>
            <a:off x="1070979" y="2870850"/>
            <a:ext cx="1267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60 DAYS</a:t>
            </a:r>
            <a:endParaRPr sz="1100">
              <a:solidFill>
                <a:schemeClr val="accent6"/>
              </a:solidFill>
            </a:endParaRPr>
          </a:p>
        </p:txBody>
      </p:sp>
      <p:grpSp>
        <p:nvGrpSpPr>
          <p:cNvPr id="234" name="Google Shape;234;p18"/>
          <p:cNvGrpSpPr/>
          <p:nvPr/>
        </p:nvGrpSpPr>
        <p:grpSpPr>
          <a:xfrm>
            <a:off x="2700461" y="3289894"/>
            <a:ext cx="1173150" cy="1063865"/>
            <a:chOff x="3701761" y="4279842"/>
            <a:chExt cx="1564200" cy="1418487"/>
          </a:xfrm>
        </p:grpSpPr>
        <p:sp>
          <p:nvSpPr>
            <p:cNvPr id="235" name="Google Shape;235;p18"/>
            <p:cNvSpPr txBox="1"/>
            <p:nvPr/>
          </p:nvSpPr>
          <p:spPr>
            <a:xfrm>
              <a:off x="3924521" y="4279842"/>
              <a:ext cx="1210800" cy="5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23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Learning Goals</a:t>
              </a:r>
              <a:endParaRPr b="1" sz="1100"/>
            </a:p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4B2D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6" name="Google Shape;236;p18"/>
            <p:cNvSpPr txBox="1"/>
            <p:nvPr/>
          </p:nvSpPr>
          <p:spPr>
            <a:xfrm>
              <a:off x="3701761" y="4903929"/>
              <a:ext cx="1564200" cy="79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Completed all product training </a:t>
              </a:r>
              <a:endPara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7" name="Google Shape;237;p18"/>
            <p:cNvSpPr txBox="1"/>
            <p:nvPr/>
          </p:nvSpPr>
          <p:spPr>
            <a:xfrm>
              <a:off x="4209972" y="4581317"/>
              <a:ext cx="6399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accent4"/>
                  </a:solidFill>
                  <a:latin typeface="Poppins"/>
                  <a:ea typeface="Poppins"/>
                  <a:cs typeface="Poppins"/>
                  <a:sym typeface="Poppins"/>
                </a:rPr>
                <a:t>3.5</a:t>
              </a:r>
              <a:endParaRPr b="1" sz="1100">
                <a:solidFill>
                  <a:schemeClr val="accent4"/>
                </a:solidFill>
              </a:endParaRPr>
            </a:p>
          </p:txBody>
        </p:sp>
      </p:grpSp>
      <p:grpSp>
        <p:nvGrpSpPr>
          <p:cNvPr id="238" name="Google Shape;238;p18"/>
          <p:cNvGrpSpPr/>
          <p:nvPr/>
        </p:nvGrpSpPr>
        <p:grpSpPr>
          <a:xfrm>
            <a:off x="6733379" y="3289943"/>
            <a:ext cx="1320647" cy="929097"/>
            <a:chOff x="9079463" y="4279833"/>
            <a:chExt cx="1673400" cy="1238796"/>
          </a:xfrm>
        </p:grpSpPr>
        <p:sp>
          <p:nvSpPr>
            <p:cNvPr id="239" name="Google Shape;239;p18"/>
            <p:cNvSpPr txBox="1"/>
            <p:nvPr/>
          </p:nvSpPr>
          <p:spPr>
            <a:xfrm>
              <a:off x="9442327" y="4279833"/>
              <a:ext cx="947700" cy="3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23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Learning Goals</a:t>
              </a:r>
              <a:endParaRPr b="1" sz="1100"/>
            </a:p>
          </p:txBody>
        </p:sp>
        <p:sp>
          <p:nvSpPr>
            <p:cNvPr id="240" name="Google Shape;240;p18"/>
            <p:cNvSpPr txBox="1"/>
            <p:nvPr/>
          </p:nvSpPr>
          <p:spPr>
            <a:xfrm>
              <a:off x="9079463" y="4903929"/>
              <a:ext cx="1673400" cy="61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Continued customer and market research </a:t>
              </a:r>
              <a:endPara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1" name="Google Shape;241;p18"/>
            <p:cNvSpPr txBox="1"/>
            <p:nvPr/>
          </p:nvSpPr>
          <p:spPr>
            <a:xfrm>
              <a:off x="9679571" y="4581322"/>
              <a:ext cx="4731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accent4"/>
                  </a:solidFill>
                  <a:latin typeface="Poppins"/>
                  <a:ea typeface="Poppins"/>
                  <a:cs typeface="Poppins"/>
                  <a:sym typeface="Poppins"/>
                </a:rPr>
                <a:t>3.5</a:t>
              </a:r>
              <a:endParaRPr b="1" sz="1100">
                <a:solidFill>
                  <a:schemeClr val="accent4"/>
                </a:solidFill>
              </a:endParaRPr>
            </a:p>
          </p:txBody>
        </p:sp>
      </p:grpSp>
      <p:grpSp>
        <p:nvGrpSpPr>
          <p:cNvPr id="242" name="Google Shape;242;p18"/>
          <p:cNvGrpSpPr/>
          <p:nvPr/>
        </p:nvGrpSpPr>
        <p:grpSpPr>
          <a:xfrm>
            <a:off x="5434529" y="3289915"/>
            <a:ext cx="1135723" cy="928714"/>
            <a:chOff x="7387891" y="4279833"/>
            <a:chExt cx="1434900" cy="1238285"/>
          </a:xfrm>
        </p:grpSpPr>
        <p:sp>
          <p:nvSpPr>
            <p:cNvPr id="243" name="Google Shape;243;p18"/>
            <p:cNvSpPr txBox="1"/>
            <p:nvPr/>
          </p:nvSpPr>
          <p:spPr>
            <a:xfrm>
              <a:off x="7519351" y="4279833"/>
              <a:ext cx="1172100" cy="3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23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Performance Goals</a:t>
              </a:r>
              <a:endParaRPr b="1" sz="1100"/>
            </a:p>
          </p:txBody>
        </p:sp>
        <p:sp>
          <p:nvSpPr>
            <p:cNvPr id="244" name="Google Shape;244;p18"/>
            <p:cNvSpPr txBox="1"/>
            <p:nvPr/>
          </p:nvSpPr>
          <p:spPr>
            <a:xfrm>
              <a:off x="7387891" y="4903418"/>
              <a:ext cx="1434900" cy="61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Successfully delivered analysis summary of key initiatives  </a:t>
              </a:r>
              <a:endPara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5" name="Google Shape;245;p18"/>
            <p:cNvSpPr txBox="1"/>
            <p:nvPr/>
          </p:nvSpPr>
          <p:spPr>
            <a:xfrm>
              <a:off x="7867202" y="4575820"/>
              <a:ext cx="4764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accent4"/>
                  </a:solidFill>
                  <a:latin typeface="Poppins"/>
                  <a:ea typeface="Poppins"/>
                  <a:cs typeface="Poppins"/>
                  <a:sym typeface="Poppins"/>
                </a:rPr>
                <a:t>5%</a:t>
              </a:r>
              <a:endParaRPr b="1" sz="1100">
                <a:solidFill>
                  <a:schemeClr val="accent4"/>
                </a:solidFill>
              </a:endParaRPr>
            </a:p>
          </p:txBody>
        </p:sp>
      </p:grpSp>
      <p:grpSp>
        <p:nvGrpSpPr>
          <p:cNvPr id="246" name="Google Shape;246;p18"/>
          <p:cNvGrpSpPr/>
          <p:nvPr/>
        </p:nvGrpSpPr>
        <p:grpSpPr>
          <a:xfrm>
            <a:off x="4037139" y="3289939"/>
            <a:ext cx="1135723" cy="1063489"/>
            <a:chOff x="5574917" y="4279833"/>
            <a:chExt cx="1434900" cy="1417985"/>
          </a:xfrm>
        </p:grpSpPr>
        <p:sp>
          <p:nvSpPr>
            <p:cNvPr id="247" name="Google Shape;247;p18"/>
            <p:cNvSpPr txBox="1"/>
            <p:nvPr/>
          </p:nvSpPr>
          <p:spPr>
            <a:xfrm>
              <a:off x="5825604" y="4279833"/>
              <a:ext cx="938100" cy="3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23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Initiative Goals</a:t>
              </a:r>
              <a:endParaRPr b="1" sz="1100"/>
            </a:p>
          </p:txBody>
        </p:sp>
        <p:sp>
          <p:nvSpPr>
            <p:cNvPr id="248" name="Google Shape;248;p18"/>
            <p:cNvSpPr txBox="1"/>
            <p:nvPr/>
          </p:nvSpPr>
          <p:spPr>
            <a:xfrm>
              <a:off x="5574917" y="4903418"/>
              <a:ext cx="1434900" cy="79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Completed content audit</a:t>
              </a:r>
              <a:endPara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9" name="Google Shape;249;p18"/>
            <p:cNvSpPr txBox="1"/>
            <p:nvPr/>
          </p:nvSpPr>
          <p:spPr>
            <a:xfrm>
              <a:off x="6138189" y="4575820"/>
              <a:ext cx="312900" cy="3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accent4"/>
                  </a:solidFill>
                  <a:latin typeface="Poppins"/>
                  <a:ea typeface="Poppins"/>
                  <a:cs typeface="Poppins"/>
                  <a:sym typeface="Poppins"/>
                </a:rPr>
                <a:t>5</a:t>
              </a:r>
              <a:endParaRPr b="1" sz="1100">
                <a:solidFill>
                  <a:schemeClr val="accent4"/>
                </a:solidFill>
              </a:endParaRPr>
            </a:p>
          </p:txBody>
        </p:sp>
      </p:grpSp>
      <p:grpSp>
        <p:nvGrpSpPr>
          <p:cNvPr id="250" name="Google Shape;250;p18"/>
          <p:cNvGrpSpPr/>
          <p:nvPr/>
        </p:nvGrpSpPr>
        <p:grpSpPr>
          <a:xfrm>
            <a:off x="4654950" y="1581676"/>
            <a:ext cx="1527045" cy="1020153"/>
            <a:chOff x="5035950" y="1734076"/>
            <a:chExt cx="1527045" cy="1020153"/>
          </a:xfrm>
        </p:grpSpPr>
        <p:grpSp>
          <p:nvGrpSpPr>
            <p:cNvPr id="251" name="Google Shape;251;p18"/>
            <p:cNvGrpSpPr/>
            <p:nvPr/>
          </p:nvGrpSpPr>
          <p:grpSpPr>
            <a:xfrm>
              <a:off x="5035950" y="1734076"/>
              <a:ext cx="1527045" cy="1020153"/>
              <a:chOff x="5035950" y="1734076"/>
              <a:chExt cx="1527045" cy="1020153"/>
            </a:xfrm>
          </p:grpSpPr>
          <p:grpSp>
            <p:nvGrpSpPr>
              <p:cNvPr id="252" name="Google Shape;252;p18"/>
              <p:cNvGrpSpPr/>
              <p:nvPr/>
            </p:nvGrpSpPr>
            <p:grpSpPr>
              <a:xfrm>
                <a:off x="5035950" y="1734076"/>
                <a:ext cx="1527045" cy="1020153"/>
                <a:chOff x="4052889" y="2120728"/>
                <a:chExt cx="1870920" cy="1360204"/>
              </a:xfrm>
            </p:grpSpPr>
            <p:grpSp>
              <p:nvGrpSpPr>
                <p:cNvPr id="253" name="Google Shape;253;p18"/>
                <p:cNvGrpSpPr/>
                <p:nvPr/>
              </p:nvGrpSpPr>
              <p:grpSpPr>
                <a:xfrm>
                  <a:off x="4052889" y="2120728"/>
                  <a:ext cx="1870920" cy="221700"/>
                  <a:chOff x="4052889" y="2060490"/>
                  <a:chExt cx="1870920" cy="221700"/>
                </a:xfrm>
              </p:grpSpPr>
              <p:sp>
                <p:nvSpPr>
                  <p:cNvPr id="254" name="Google Shape;254;p18"/>
                  <p:cNvSpPr/>
                  <p:nvPr/>
                </p:nvSpPr>
                <p:spPr>
                  <a:xfrm>
                    <a:off x="4052889" y="2156888"/>
                    <a:ext cx="73008" cy="72522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10883" y="0"/>
                        </a:moveTo>
                        <a:cubicBezTo>
                          <a:pt x="4929" y="0"/>
                          <a:pt x="0" y="4800"/>
                          <a:pt x="0" y="10800"/>
                        </a:cubicBezTo>
                        <a:cubicBezTo>
                          <a:pt x="0" y="16833"/>
                          <a:pt x="5028" y="21600"/>
                          <a:pt x="10883" y="21600"/>
                        </a:cubicBezTo>
                        <a:cubicBezTo>
                          <a:pt x="16771" y="21600"/>
                          <a:pt x="21600" y="16833"/>
                          <a:pt x="21600" y="10800"/>
                        </a:cubicBezTo>
                        <a:cubicBezTo>
                          <a:pt x="21600" y="4800"/>
                          <a:pt x="16671" y="0"/>
                          <a:pt x="10883" y="0"/>
                        </a:cubicBezTo>
                        <a:close/>
                        <a:moveTo>
                          <a:pt x="8633" y="16200"/>
                        </a:moveTo>
                        <a:lnTo>
                          <a:pt x="3275" y="10800"/>
                        </a:lnTo>
                        <a:lnTo>
                          <a:pt x="4730" y="9367"/>
                        </a:lnTo>
                        <a:lnTo>
                          <a:pt x="8633" y="13300"/>
                        </a:lnTo>
                        <a:lnTo>
                          <a:pt x="16870" y="5000"/>
                        </a:lnTo>
                        <a:lnTo>
                          <a:pt x="18325" y="6433"/>
                        </a:lnTo>
                        <a:lnTo>
                          <a:pt x="8633" y="1620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34275" lIns="34275" spcFirstLastPara="1" rIns="342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4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255" name="Google Shape;255;p18"/>
                  <p:cNvSpPr txBox="1"/>
                  <p:nvPr/>
                </p:nvSpPr>
                <p:spPr>
                  <a:xfrm>
                    <a:off x="4134609" y="2060490"/>
                    <a:ext cx="1789200" cy="221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rtl="0" algn="l">
                      <a:lnSpc>
                        <a:spcPct val="1625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Font typeface="Arial"/>
                      <a:buNone/>
                    </a:pPr>
                    <a:r>
                      <a:rPr lang="en" sz="6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Complete SWOT analysis </a:t>
                    </a:r>
                    <a:endParaRPr sz="1100"/>
                  </a:p>
                </p:txBody>
              </p:sp>
            </p:grpSp>
            <p:sp>
              <p:nvSpPr>
                <p:cNvPr id="256" name="Google Shape;256;p18"/>
                <p:cNvSpPr txBox="1"/>
                <p:nvPr/>
              </p:nvSpPr>
              <p:spPr>
                <a:xfrm>
                  <a:off x="4125421" y="2401988"/>
                  <a:ext cx="1789200" cy="221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rtl="0" algn="l">
                    <a:lnSpc>
                      <a:spcPct val="162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6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Conduct a complete content audit </a:t>
                  </a:r>
                  <a:endParaRPr sz="6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rtl="0" algn="l">
                    <a:lnSpc>
                      <a:spcPct val="1625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r>
                    <a:t/>
                  </a:r>
                  <a:endParaRPr sz="1100"/>
                </a:p>
              </p:txBody>
            </p:sp>
            <p:grpSp>
              <p:nvGrpSpPr>
                <p:cNvPr id="257" name="Google Shape;257;p18"/>
                <p:cNvGrpSpPr/>
                <p:nvPr/>
              </p:nvGrpSpPr>
              <p:grpSpPr>
                <a:xfrm>
                  <a:off x="4052889" y="3067832"/>
                  <a:ext cx="1870912" cy="413100"/>
                  <a:chOff x="4052889" y="2911198"/>
                  <a:chExt cx="1870912" cy="413100"/>
                </a:xfrm>
              </p:grpSpPr>
              <p:sp>
                <p:nvSpPr>
                  <p:cNvPr id="258" name="Google Shape;258;p18"/>
                  <p:cNvSpPr/>
                  <p:nvPr/>
                </p:nvSpPr>
                <p:spPr>
                  <a:xfrm>
                    <a:off x="4052889" y="3007594"/>
                    <a:ext cx="73008" cy="72522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10883" y="0"/>
                        </a:moveTo>
                        <a:cubicBezTo>
                          <a:pt x="4929" y="0"/>
                          <a:pt x="0" y="4800"/>
                          <a:pt x="0" y="10800"/>
                        </a:cubicBezTo>
                        <a:cubicBezTo>
                          <a:pt x="0" y="16833"/>
                          <a:pt x="5028" y="21600"/>
                          <a:pt x="10883" y="21600"/>
                        </a:cubicBezTo>
                        <a:cubicBezTo>
                          <a:pt x="16771" y="21600"/>
                          <a:pt x="21600" y="16833"/>
                          <a:pt x="21600" y="10800"/>
                        </a:cubicBezTo>
                        <a:cubicBezTo>
                          <a:pt x="21600" y="4800"/>
                          <a:pt x="16671" y="0"/>
                          <a:pt x="10883" y="0"/>
                        </a:cubicBezTo>
                        <a:close/>
                        <a:moveTo>
                          <a:pt x="8633" y="16200"/>
                        </a:moveTo>
                        <a:lnTo>
                          <a:pt x="3275" y="10800"/>
                        </a:lnTo>
                        <a:lnTo>
                          <a:pt x="4730" y="9367"/>
                        </a:lnTo>
                        <a:lnTo>
                          <a:pt x="8633" y="13300"/>
                        </a:lnTo>
                        <a:lnTo>
                          <a:pt x="16870" y="5000"/>
                        </a:lnTo>
                        <a:lnTo>
                          <a:pt x="18325" y="6433"/>
                        </a:lnTo>
                        <a:lnTo>
                          <a:pt x="8633" y="1620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34275" lIns="34275" spcFirstLastPara="1" rIns="342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4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259" name="Google Shape;259;p18"/>
                  <p:cNvSpPr txBox="1"/>
                  <p:nvPr/>
                </p:nvSpPr>
                <p:spPr>
                  <a:xfrm>
                    <a:off x="4134601" y="2911198"/>
                    <a:ext cx="1789200" cy="413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625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600">
                        <a:latin typeface="Poppins"/>
                        <a:ea typeface="Poppins"/>
                        <a:cs typeface="Poppins"/>
                        <a:sym typeface="Poppins"/>
                      </a:rPr>
                      <a:t>Listen to CS calls and join sales on pitches</a:t>
                    </a:r>
                    <a:endParaRPr sz="600"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</p:grpSp>
          </p:grpSp>
          <p:sp>
            <p:nvSpPr>
              <p:cNvPr id="260" name="Google Shape;260;p18"/>
              <p:cNvSpPr txBox="1"/>
              <p:nvPr/>
            </p:nvSpPr>
            <p:spPr>
              <a:xfrm>
                <a:off x="5095575" y="2115775"/>
                <a:ext cx="1320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latin typeface="Poppins"/>
                    <a:ea typeface="Poppins"/>
                    <a:cs typeface="Poppins"/>
                    <a:sym typeface="Poppins"/>
                  </a:rPr>
                  <a:t>Analyze key initiatives and team needs</a:t>
                </a:r>
                <a:endParaRPr sz="600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261" name="Google Shape;261;p18"/>
            <p:cNvSpPr/>
            <p:nvPr/>
          </p:nvSpPr>
          <p:spPr>
            <a:xfrm>
              <a:off x="5035950" y="2263574"/>
              <a:ext cx="59616" cy="54378"/>
            </a:xfrm>
            <a:custGeom>
              <a:rect b="b" l="l" r="r" t="t"/>
              <a:pathLst>
                <a:path extrusionOk="0" h="21600" w="21600">
                  <a:moveTo>
                    <a:pt x="10883" y="0"/>
                  </a:moveTo>
                  <a:cubicBezTo>
                    <a:pt x="4929" y="0"/>
                    <a:pt x="0" y="4800"/>
                    <a:pt x="0" y="10800"/>
                  </a:cubicBezTo>
                  <a:cubicBezTo>
                    <a:pt x="0" y="16833"/>
                    <a:pt x="5028" y="21600"/>
                    <a:pt x="10883" y="21600"/>
                  </a:cubicBezTo>
                  <a:cubicBezTo>
                    <a:pt x="16771" y="21600"/>
                    <a:pt x="21600" y="16833"/>
                    <a:pt x="21600" y="10800"/>
                  </a:cubicBezTo>
                  <a:cubicBezTo>
                    <a:pt x="21600" y="4800"/>
                    <a:pt x="16671" y="0"/>
                    <a:pt x="10883" y="0"/>
                  </a:cubicBezTo>
                  <a:close/>
                  <a:moveTo>
                    <a:pt x="8633" y="16200"/>
                  </a:moveTo>
                  <a:lnTo>
                    <a:pt x="3275" y="10800"/>
                  </a:lnTo>
                  <a:lnTo>
                    <a:pt x="4730" y="9367"/>
                  </a:lnTo>
                  <a:lnTo>
                    <a:pt x="8633" y="13300"/>
                  </a:lnTo>
                  <a:lnTo>
                    <a:pt x="16870" y="5000"/>
                  </a:lnTo>
                  <a:lnTo>
                    <a:pt x="18325" y="6433"/>
                  </a:lnTo>
                  <a:lnTo>
                    <a:pt x="8633" y="1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5035950" y="2009138"/>
              <a:ext cx="59616" cy="54378"/>
            </a:xfrm>
            <a:custGeom>
              <a:rect b="b" l="l" r="r" t="t"/>
              <a:pathLst>
                <a:path extrusionOk="0" h="21600" w="21600">
                  <a:moveTo>
                    <a:pt x="10883" y="0"/>
                  </a:moveTo>
                  <a:cubicBezTo>
                    <a:pt x="4929" y="0"/>
                    <a:pt x="0" y="4800"/>
                    <a:pt x="0" y="10800"/>
                  </a:cubicBezTo>
                  <a:cubicBezTo>
                    <a:pt x="0" y="16833"/>
                    <a:pt x="5028" y="21600"/>
                    <a:pt x="10883" y="21600"/>
                  </a:cubicBezTo>
                  <a:cubicBezTo>
                    <a:pt x="16771" y="21600"/>
                    <a:pt x="21600" y="16833"/>
                    <a:pt x="21600" y="10800"/>
                  </a:cubicBezTo>
                  <a:cubicBezTo>
                    <a:pt x="21600" y="4800"/>
                    <a:pt x="16671" y="0"/>
                    <a:pt x="10883" y="0"/>
                  </a:cubicBezTo>
                  <a:close/>
                  <a:moveTo>
                    <a:pt x="8633" y="16200"/>
                  </a:moveTo>
                  <a:lnTo>
                    <a:pt x="3275" y="10800"/>
                  </a:lnTo>
                  <a:lnTo>
                    <a:pt x="4730" y="9367"/>
                  </a:lnTo>
                  <a:lnTo>
                    <a:pt x="8633" y="13300"/>
                  </a:lnTo>
                  <a:lnTo>
                    <a:pt x="16870" y="5000"/>
                  </a:lnTo>
                  <a:lnTo>
                    <a:pt x="18325" y="6433"/>
                  </a:lnTo>
                  <a:lnTo>
                    <a:pt x="8633" y="1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63" name="Google Shape;263;p18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30-60-90 Day Plan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/>
          <p:cNvSpPr/>
          <p:nvPr/>
        </p:nvSpPr>
        <p:spPr>
          <a:xfrm>
            <a:off x="2338704" y="843153"/>
            <a:ext cx="5970900" cy="3766200"/>
          </a:xfrm>
          <a:prstGeom prst="roundRect">
            <a:avLst>
              <a:gd fmla="val 8523" name="adj"/>
            </a:avLst>
          </a:prstGeom>
          <a:solidFill>
            <a:srgbClr val="FFFFFF"/>
          </a:solidFill>
          <a:ln>
            <a:noFill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0" name="Google Shape;270;p19"/>
          <p:cNvSpPr/>
          <p:nvPr/>
        </p:nvSpPr>
        <p:spPr>
          <a:xfrm rot="-5400000">
            <a:off x="656718" y="2249025"/>
            <a:ext cx="1809600" cy="1554600"/>
          </a:xfrm>
          <a:prstGeom prst="round2SameRect">
            <a:avLst>
              <a:gd fmla="val 19273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1" name="Google Shape;271;p19"/>
          <p:cNvSpPr/>
          <p:nvPr/>
        </p:nvSpPr>
        <p:spPr>
          <a:xfrm>
            <a:off x="2730921" y="1131917"/>
            <a:ext cx="1467900" cy="327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38100" spcFirstLastPara="1" rIns="381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LEARNING GOALS</a:t>
            </a:r>
            <a:endParaRPr sz="1100"/>
          </a:p>
        </p:txBody>
      </p:sp>
      <p:sp>
        <p:nvSpPr>
          <p:cNvPr id="272" name="Google Shape;272;p19"/>
          <p:cNvSpPr/>
          <p:nvPr/>
        </p:nvSpPr>
        <p:spPr>
          <a:xfrm>
            <a:off x="4590209" y="1131917"/>
            <a:ext cx="1467900" cy="327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INITIATIVE GOAL</a:t>
            </a:r>
            <a:endParaRPr b="1" sz="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3" name="Google Shape;273;p19"/>
          <p:cNvSpPr/>
          <p:nvPr/>
        </p:nvSpPr>
        <p:spPr>
          <a:xfrm>
            <a:off x="6449498" y="1131917"/>
            <a:ext cx="1467900" cy="327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PERFORMANCE GOAL</a:t>
            </a:r>
            <a:endParaRPr b="1" sz="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74" name="Google Shape;274;p19"/>
          <p:cNvGrpSpPr/>
          <p:nvPr/>
        </p:nvGrpSpPr>
        <p:grpSpPr>
          <a:xfrm>
            <a:off x="2730921" y="2836501"/>
            <a:ext cx="5186475" cy="327600"/>
            <a:chOff x="3674663" y="3547061"/>
            <a:chExt cx="6915300" cy="436800"/>
          </a:xfrm>
        </p:grpSpPr>
        <p:sp>
          <p:nvSpPr>
            <p:cNvPr id="275" name="Google Shape;275;p19"/>
            <p:cNvSpPr/>
            <p:nvPr/>
          </p:nvSpPr>
          <p:spPr>
            <a:xfrm rot="-5400000">
              <a:off x="6913913" y="307811"/>
              <a:ext cx="436800" cy="6915300"/>
            </a:xfrm>
            <a:prstGeom prst="round2SameRect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6" name="Google Shape;276;p19"/>
            <p:cNvSpPr txBox="1"/>
            <p:nvPr/>
          </p:nvSpPr>
          <p:spPr>
            <a:xfrm>
              <a:off x="5897600" y="3642359"/>
              <a:ext cx="2213400" cy="246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KEY SUCCESS METRICS</a:t>
              </a:r>
              <a:endParaRPr sz="1100"/>
            </a:p>
          </p:txBody>
        </p:sp>
      </p:grpSp>
      <p:cxnSp>
        <p:nvCxnSpPr>
          <p:cNvPr id="277" name="Google Shape;277;p19"/>
          <p:cNvCxnSpPr/>
          <p:nvPr/>
        </p:nvCxnSpPr>
        <p:spPr>
          <a:xfrm>
            <a:off x="3928588" y="3337625"/>
            <a:ext cx="0" cy="891600"/>
          </a:xfrm>
          <a:prstGeom prst="straightConnector1">
            <a:avLst/>
          </a:prstGeom>
          <a:noFill/>
          <a:ln cap="flat" cmpd="sng" w="12700">
            <a:solidFill>
              <a:srgbClr val="EDF0F3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78" name="Google Shape;278;p19"/>
          <p:cNvCxnSpPr/>
          <p:nvPr/>
        </p:nvCxnSpPr>
        <p:spPr>
          <a:xfrm>
            <a:off x="5344052" y="3337625"/>
            <a:ext cx="0" cy="891600"/>
          </a:xfrm>
          <a:prstGeom prst="straightConnector1">
            <a:avLst/>
          </a:prstGeom>
          <a:noFill/>
          <a:ln cap="flat" cmpd="sng" w="12700">
            <a:solidFill>
              <a:srgbClr val="EDF0F3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79" name="Google Shape;279;p19"/>
          <p:cNvCxnSpPr/>
          <p:nvPr/>
        </p:nvCxnSpPr>
        <p:spPr>
          <a:xfrm>
            <a:off x="6719732" y="3337625"/>
            <a:ext cx="0" cy="891600"/>
          </a:xfrm>
          <a:prstGeom prst="straightConnector1">
            <a:avLst/>
          </a:prstGeom>
          <a:noFill/>
          <a:ln cap="flat" cmpd="sng" w="12700">
            <a:solidFill>
              <a:srgbClr val="EDF0F3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80" name="Google Shape;280;p19"/>
          <p:cNvSpPr txBox="1"/>
          <p:nvPr/>
        </p:nvSpPr>
        <p:spPr>
          <a:xfrm>
            <a:off x="1070979" y="2312150"/>
            <a:ext cx="1267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30 DAYS</a:t>
            </a:r>
            <a:endParaRPr sz="1100">
              <a:solidFill>
                <a:schemeClr val="accent6"/>
              </a:solidFill>
            </a:endParaRPr>
          </a:p>
        </p:txBody>
      </p:sp>
      <p:sp>
        <p:nvSpPr>
          <p:cNvPr id="281" name="Google Shape;281;p19"/>
          <p:cNvSpPr txBox="1"/>
          <p:nvPr/>
        </p:nvSpPr>
        <p:spPr>
          <a:xfrm>
            <a:off x="1070980" y="2870850"/>
            <a:ext cx="1267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60 DAYS</a:t>
            </a:r>
            <a:endParaRPr sz="1100">
              <a:solidFill>
                <a:schemeClr val="accent6"/>
              </a:solidFill>
            </a:endParaRPr>
          </a:p>
        </p:txBody>
      </p:sp>
      <p:sp>
        <p:nvSpPr>
          <p:cNvPr id="282" name="Google Shape;282;p19"/>
          <p:cNvSpPr txBox="1"/>
          <p:nvPr/>
        </p:nvSpPr>
        <p:spPr>
          <a:xfrm>
            <a:off x="1070969" y="3473457"/>
            <a:ext cx="686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C3D52"/>
                </a:solidFill>
                <a:latin typeface="Poppins"/>
                <a:ea typeface="Poppins"/>
                <a:cs typeface="Poppins"/>
                <a:sym typeface="Poppins"/>
              </a:rPr>
              <a:t>90 DAYS</a:t>
            </a:r>
            <a:endParaRPr sz="1100"/>
          </a:p>
        </p:txBody>
      </p:sp>
      <p:grpSp>
        <p:nvGrpSpPr>
          <p:cNvPr id="283" name="Google Shape;283;p19"/>
          <p:cNvGrpSpPr/>
          <p:nvPr/>
        </p:nvGrpSpPr>
        <p:grpSpPr>
          <a:xfrm>
            <a:off x="784216" y="3137170"/>
            <a:ext cx="1554525" cy="984511"/>
            <a:chOff x="1079059" y="2228500"/>
            <a:chExt cx="2072700" cy="1312681"/>
          </a:xfrm>
        </p:grpSpPr>
        <p:sp>
          <p:nvSpPr>
            <p:cNvPr id="284" name="Google Shape;284;p19"/>
            <p:cNvSpPr/>
            <p:nvPr/>
          </p:nvSpPr>
          <p:spPr>
            <a:xfrm>
              <a:off x="2897090" y="2228500"/>
              <a:ext cx="254126" cy="254121"/>
            </a:xfrm>
            <a:custGeom>
              <a:rect b="b" l="l" r="r" t="t"/>
              <a:pathLst>
                <a:path extrusionOk="0" h="432546" w="432555">
                  <a:moveTo>
                    <a:pt x="432555" y="0"/>
                  </a:moveTo>
                  <a:lnTo>
                    <a:pt x="432555" y="432546"/>
                  </a:lnTo>
                  <a:lnTo>
                    <a:pt x="0" y="432546"/>
                  </a:lnTo>
                  <a:cubicBezTo>
                    <a:pt x="209032" y="432546"/>
                    <a:pt x="383434" y="284274"/>
                    <a:pt x="423768" y="87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5" name="Google Shape;285;p19"/>
            <p:cNvSpPr/>
            <p:nvPr/>
          </p:nvSpPr>
          <p:spPr>
            <a:xfrm rot="-5400000">
              <a:off x="1713709" y="1848533"/>
              <a:ext cx="803400" cy="20727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6" name="Google Shape;286;p19"/>
            <p:cNvSpPr/>
            <p:nvPr/>
          </p:nvSpPr>
          <p:spPr>
            <a:xfrm flipH="1" rot="10800000">
              <a:off x="2897090" y="3287060"/>
              <a:ext cx="254126" cy="254121"/>
            </a:xfrm>
            <a:custGeom>
              <a:rect b="b" l="l" r="r" t="t"/>
              <a:pathLst>
                <a:path extrusionOk="0" h="432546" w="432555">
                  <a:moveTo>
                    <a:pt x="432555" y="0"/>
                  </a:moveTo>
                  <a:lnTo>
                    <a:pt x="432555" y="432546"/>
                  </a:lnTo>
                  <a:lnTo>
                    <a:pt x="0" y="432546"/>
                  </a:lnTo>
                  <a:cubicBezTo>
                    <a:pt x="209032" y="432546"/>
                    <a:pt x="383434" y="284274"/>
                    <a:pt x="423768" y="87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87" name="Google Shape;287;p19"/>
          <p:cNvSpPr txBox="1"/>
          <p:nvPr/>
        </p:nvSpPr>
        <p:spPr>
          <a:xfrm>
            <a:off x="1070980" y="3473450"/>
            <a:ext cx="1267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90 DAYS</a:t>
            </a:r>
            <a:endParaRPr sz="1100">
              <a:solidFill>
                <a:schemeClr val="accent6"/>
              </a:solidFill>
            </a:endParaRPr>
          </a:p>
        </p:txBody>
      </p:sp>
      <p:grpSp>
        <p:nvGrpSpPr>
          <p:cNvPr id="288" name="Google Shape;288;p19"/>
          <p:cNvGrpSpPr/>
          <p:nvPr/>
        </p:nvGrpSpPr>
        <p:grpSpPr>
          <a:xfrm>
            <a:off x="2700461" y="3289894"/>
            <a:ext cx="1173150" cy="1063865"/>
            <a:chOff x="3701761" y="4279842"/>
            <a:chExt cx="1564200" cy="1418487"/>
          </a:xfrm>
        </p:grpSpPr>
        <p:sp>
          <p:nvSpPr>
            <p:cNvPr id="289" name="Google Shape;289;p19"/>
            <p:cNvSpPr txBox="1"/>
            <p:nvPr/>
          </p:nvSpPr>
          <p:spPr>
            <a:xfrm>
              <a:off x="3924521" y="4279842"/>
              <a:ext cx="1210800" cy="5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23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Learning Goals</a:t>
              </a:r>
              <a:endParaRPr b="1" sz="1100"/>
            </a:p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4B2D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0" name="Google Shape;290;p19"/>
            <p:cNvSpPr txBox="1"/>
            <p:nvPr/>
          </p:nvSpPr>
          <p:spPr>
            <a:xfrm>
              <a:off x="3701761" y="4903929"/>
              <a:ext cx="1564200" cy="79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Conducted customer interviews </a:t>
              </a:r>
              <a:endPara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1" name="Google Shape;291;p19"/>
            <p:cNvSpPr txBox="1"/>
            <p:nvPr/>
          </p:nvSpPr>
          <p:spPr>
            <a:xfrm>
              <a:off x="4209972" y="4581317"/>
              <a:ext cx="6399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accent4"/>
                  </a:solidFill>
                  <a:latin typeface="Poppins"/>
                  <a:ea typeface="Poppins"/>
                  <a:cs typeface="Poppins"/>
                  <a:sym typeface="Poppins"/>
                </a:rPr>
                <a:t>3.5</a:t>
              </a:r>
              <a:endParaRPr b="1" sz="1100">
                <a:solidFill>
                  <a:schemeClr val="accent4"/>
                </a:solidFill>
              </a:endParaRPr>
            </a:p>
          </p:txBody>
        </p:sp>
      </p:grpSp>
      <p:grpSp>
        <p:nvGrpSpPr>
          <p:cNvPr id="292" name="Google Shape;292;p19"/>
          <p:cNvGrpSpPr/>
          <p:nvPr/>
        </p:nvGrpSpPr>
        <p:grpSpPr>
          <a:xfrm>
            <a:off x="6733379" y="3289943"/>
            <a:ext cx="1320647" cy="929097"/>
            <a:chOff x="9079463" y="4279833"/>
            <a:chExt cx="1673400" cy="1238796"/>
          </a:xfrm>
        </p:grpSpPr>
        <p:sp>
          <p:nvSpPr>
            <p:cNvPr id="293" name="Google Shape;293;p19"/>
            <p:cNvSpPr txBox="1"/>
            <p:nvPr/>
          </p:nvSpPr>
          <p:spPr>
            <a:xfrm>
              <a:off x="9442327" y="4279833"/>
              <a:ext cx="947700" cy="3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23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Learning Goals</a:t>
              </a:r>
              <a:endParaRPr b="1" sz="1100"/>
            </a:p>
          </p:txBody>
        </p:sp>
        <p:sp>
          <p:nvSpPr>
            <p:cNvPr id="294" name="Google Shape;294;p19"/>
            <p:cNvSpPr txBox="1"/>
            <p:nvPr/>
          </p:nvSpPr>
          <p:spPr>
            <a:xfrm>
              <a:off x="9079463" y="4903929"/>
              <a:ext cx="1673400" cy="61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Conducted market research via persona interview and a focus group</a:t>
              </a:r>
              <a:endPara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5" name="Google Shape;295;p19"/>
            <p:cNvSpPr txBox="1"/>
            <p:nvPr/>
          </p:nvSpPr>
          <p:spPr>
            <a:xfrm>
              <a:off x="9679571" y="4581322"/>
              <a:ext cx="4731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accent4"/>
                  </a:solidFill>
                  <a:latin typeface="Poppins"/>
                  <a:ea typeface="Poppins"/>
                  <a:cs typeface="Poppins"/>
                  <a:sym typeface="Poppins"/>
                </a:rPr>
                <a:t>3.5</a:t>
              </a:r>
              <a:endParaRPr b="1" sz="1100">
                <a:solidFill>
                  <a:schemeClr val="accent4"/>
                </a:solidFill>
              </a:endParaRPr>
            </a:p>
          </p:txBody>
        </p:sp>
      </p:grpSp>
      <p:grpSp>
        <p:nvGrpSpPr>
          <p:cNvPr id="296" name="Google Shape;296;p19"/>
          <p:cNvGrpSpPr/>
          <p:nvPr/>
        </p:nvGrpSpPr>
        <p:grpSpPr>
          <a:xfrm>
            <a:off x="5434529" y="3289915"/>
            <a:ext cx="1135723" cy="928714"/>
            <a:chOff x="7387891" y="4279833"/>
            <a:chExt cx="1434900" cy="1238285"/>
          </a:xfrm>
        </p:grpSpPr>
        <p:sp>
          <p:nvSpPr>
            <p:cNvPr id="297" name="Google Shape;297;p19"/>
            <p:cNvSpPr txBox="1"/>
            <p:nvPr/>
          </p:nvSpPr>
          <p:spPr>
            <a:xfrm>
              <a:off x="7519351" y="4279833"/>
              <a:ext cx="1172100" cy="3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23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Performance Goals</a:t>
              </a:r>
              <a:endParaRPr b="1" sz="1100"/>
            </a:p>
          </p:txBody>
        </p:sp>
        <p:sp>
          <p:nvSpPr>
            <p:cNvPr id="298" name="Google Shape;298;p19"/>
            <p:cNvSpPr txBox="1"/>
            <p:nvPr/>
          </p:nvSpPr>
          <p:spPr>
            <a:xfrm>
              <a:off x="7387891" y="4903418"/>
              <a:ext cx="1434900" cy="61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Developed an effective sales enablement battlecard</a:t>
              </a:r>
              <a:endPara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9" name="Google Shape;299;p19"/>
            <p:cNvSpPr txBox="1"/>
            <p:nvPr/>
          </p:nvSpPr>
          <p:spPr>
            <a:xfrm>
              <a:off x="7867202" y="4575820"/>
              <a:ext cx="4764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accent4"/>
                  </a:solidFill>
                  <a:latin typeface="Poppins"/>
                  <a:ea typeface="Poppins"/>
                  <a:cs typeface="Poppins"/>
                  <a:sym typeface="Poppins"/>
                </a:rPr>
                <a:t>5%</a:t>
              </a:r>
              <a:endParaRPr b="1" sz="1100">
                <a:solidFill>
                  <a:schemeClr val="accent4"/>
                </a:solidFill>
              </a:endParaRPr>
            </a:p>
          </p:txBody>
        </p:sp>
      </p:grpSp>
      <p:grpSp>
        <p:nvGrpSpPr>
          <p:cNvPr id="300" name="Google Shape;300;p19"/>
          <p:cNvGrpSpPr/>
          <p:nvPr/>
        </p:nvGrpSpPr>
        <p:grpSpPr>
          <a:xfrm>
            <a:off x="4037139" y="3289939"/>
            <a:ext cx="1135723" cy="1063489"/>
            <a:chOff x="5574917" y="4279833"/>
            <a:chExt cx="1434900" cy="1417985"/>
          </a:xfrm>
        </p:grpSpPr>
        <p:sp>
          <p:nvSpPr>
            <p:cNvPr id="301" name="Google Shape;301;p19"/>
            <p:cNvSpPr txBox="1"/>
            <p:nvPr/>
          </p:nvSpPr>
          <p:spPr>
            <a:xfrm>
              <a:off x="5825604" y="4279833"/>
              <a:ext cx="938100" cy="3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23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6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Initiative Goals</a:t>
              </a:r>
              <a:endParaRPr b="1" sz="1100"/>
            </a:p>
          </p:txBody>
        </p:sp>
        <p:sp>
          <p:nvSpPr>
            <p:cNvPr id="302" name="Google Shape;302;p19"/>
            <p:cNvSpPr txBox="1"/>
            <p:nvPr/>
          </p:nvSpPr>
          <p:spPr>
            <a:xfrm>
              <a:off x="5574917" y="4903418"/>
              <a:ext cx="1434900" cy="79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Successfully established KPIs</a:t>
              </a:r>
              <a:endPara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3" name="Google Shape;303;p19"/>
            <p:cNvSpPr txBox="1"/>
            <p:nvPr/>
          </p:nvSpPr>
          <p:spPr>
            <a:xfrm>
              <a:off x="6138189" y="4575820"/>
              <a:ext cx="312900" cy="3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accent4"/>
                  </a:solidFill>
                  <a:latin typeface="Poppins"/>
                  <a:ea typeface="Poppins"/>
                  <a:cs typeface="Poppins"/>
                  <a:sym typeface="Poppins"/>
                </a:rPr>
                <a:t>5</a:t>
              </a:r>
              <a:endParaRPr b="1" sz="1100">
                <a:solidFill>
                  <a:schemeClr val="accent4"/>
                </a:solidFill>
              </a:endParaRPr>
            </a:p>
          </p:txBody>
        </p:sp>
      </p:grpSp>
      <p:grpSp>
        <p:nvGrpSpPr>
          <p:cNvPr id="304" name="Google Shape;304;p19"/>
          <p:cNvGrpSpPr/>
          <p:nvPr/>
        </p:nvGrpSpPr>
        <p:grpSpPr>
          <a:xfrm>
            <a:off x="2796009" y="1581675"/>
            <a:ext cx="5185970" cy="1020152"/>
            <a:chOff x="3177009" y="1734075"/>
            <a:chExt cx="5185970" cy="1020152"/>
          </a:xfrm>
        </p:grpSpPr>
        <p:grpSp>
          <p:nvGrpSpPr>
            <p:cNvPr id="305" name="Google Shape;305;p19"/>
            <p:cNvGrpSpPr/>
            <p:nvPr/>
          </p:nvGrpSpPr>
          <p:grpSpPr>
            <a:xfrm>
              <a:off x="3177009" y="1734094"/>
              <a:ext cx="1538725" cy="436050"/>
              <a:chOff x="4052889" y="2060503"/>
              <a:chExt cx="1960909" cy="581400"/>
            </a:xfrm>
          </p:grpSpPr>
          <p:sp>
            <p:nvSpPr>
              <p:cNvPr id="306" name="Google Shape;306;p19"/>
              <p:cNvSpPr/>
              <p:nvPr/>
            </p:nvSpPr>
            <p:spPr>
              <a:xfrm>
                <a:off x="4052889" y="2156888"/>
                <a:ext cx="73008" cy="72522"/>
              </a:xfrm>
              <a:custGeom>
                <a:rect b="b" l="l" r="r" t="t"/>
                <a:pathLst>
                  <a:path extrusionOk="0" h="21600" w="21600">
                    <a:moveTo>
                      <a:pt x="10883" y="0"/>
                    </a:moveTo>
                    <a:cubicBezTo>
                      <a:pt x="4929" y="0"/>
                      <a:pt x="0" y="4800"/>
                      <a:pt x="0" y="10800"/>
                    </a:cubicBezTo>
                    <a:cubicBezTo>
                      <a:pt x="0" y="16833"/>
                      <a:pt x="5028" y="21600"/>
                      <a:pt x="10883" y="21600"/>
                    </a:cubicBezTo>
                    <a:cubicBezTo>
                      <a:pt x="16771" y="21600"/>
                      <a:pt x="21600" y="16833"/>
                      <a:pt x="21600" y="10800"/>
                    </a:cubicBezTo>
                    <a:cubicBezTo>
                      <a:pt x="21600" y="4800"/>
                      <a:pt x="16671" y="0"/>
                      <a:pt x="10883" y="0"/>
                    </a:cubicBezTo>
                    <a:close/>
                    <a:moveTo>
                      <a:pt x="8633" y="16200"/>
                    </a:moveTo>
                    <a:lnTo>
                      <a:pt x="3275" y="10800"/>
                    </a:lnTo>
                    <a:lnTo>
                      <a:pt x="4730" y="9367"/>
                    </a:lnTo>
                    <a:lnTo>
                      <a:pt x="8633" y="13300"/>
                    </a:lnTo>
                    <a:lnTo>
                      <a:pt x="16870" y="5000"/>
                    </a:lnTo>
                    <a:lnTo>
                      <a:pt x="18325" y="6433"/>
                    </a:lnTo>
                    <a:lnTo>
                      <a:pt x="8633" y="1620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07" name="Google Shape;307;p19"/>
              <p:cNvSpPr txBox="1"/>
              <p:nvPr/>
            </p:nvSpPr>
            <p:spPr>
              <a:xfrm>
                <a:off x="4134598" y="2060503"/>
                <a:ext cx="1879200" cy="58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62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latin typeface="Poppins"/>
                    <a:ea typeface="Poppins"/>
                    <a:cs typeface="Poppins"/>
                    <a:sym typeface="Poppins"/>
                  </a:rPr>
                  <a:t>Conduct customer and market research </a:t>
                </a:r>
                <a:endParaRPr sz="600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308" name="Google Shape;308;p19"/>
            <p:cNvGrpSpPr/>
            <p:nvPr/>
          </p:nvGrpSpPr>
          <p:grpSpPr>
            <a:xfrm>
              <a:off x="5035977" y="1734076"/>
              <a:ext cx="1403184" cy="1020152"/>
              <a:chOff x="4052889" y="2120730"/>
              <a:chExt cx="1870912" cy="1360202"/>
            </a:xfrm>
          </p:grpSpPr>
          <p:grpSp>
            <p:nvGrpSpPr>
              <p:cNvPr id="309" name="Google Shape;309;p19"/>
              <p:cNvGrpSpPr/>
              <p:nvPr/>
            </p:nvGrpSpPr>
            <p:grpSpPr>
              <a:xfrm>
                <a:off x="4052889" y="2120730"/>
                <a:ext cx="1870912" cy="414900"/>
                <a:chOff x="4052889" y="2060492"/>
                <a:chExt cx="1870912" cy="414900"/>
              </a:xfrm>
            </p:grpSpPr>
            <p:sp>
              <p:nvSpPr>
                <p:cNvPr id="310" name="Google Shape;310;p19"/>
                <p:cNvSpPr/>
                <p:nvPr/>
              </p:nvSpPr>
              <p:spPr>
                <a:xfrm>
                  <a:off x="4052889" y="2156888"/>
                  <a:ext cx="73008" cy="72522"/>
                </a:xfrm>
                <a:custGeom>
                  <a:rect b="b" l="l" r="r" t="t"/>
                  <a:pathLst>
                    <a:path extrusionOk="0" h="21600" w="21600">
                      <a:moveTo>
                        <a:pt x="10883" y="0"/>
                      </a:moveTo>
                      <a:cubicBezTo>
                        <a:pt x="4929" y="0"/>
                        <a:pt x="0" y="4800"/>
                        <a:pt x="0" y="10800"/>
                      </a:cubicBezTo>
                      <a:cubicBezTo>
                        <a:pt x="0" y="16833"/>
                        <a:pt x="5028" y="21600"/>
                        <a:pt x="10883" y="21600"/>
                      </a:cubicBezTo>
                      <a:cubicBezTo>
                        <a:pt x="16771" y="21600"/>
                        <a:pt x="21600" y="16833"/>
                        <a:pt x="21600" y="10800"/>
                      </a:cubicBezTo>
                      <a:cubicBezTo>
                        <a:pt x="21600" y="4800"/>
                        <a:pt x="16671" y="0"/>
                        <a:pt x="10883" y="0"/>
                      </a:cubicBezTo>
                      <a:close/>
                      <a:moveTo>
                        <a:pt x="8633" y="16200"/>
                      </a:moveTo>
                      <a:lnTo>
                        <a:pt x="3275" y="10800"/>
                      </a:lnTo>
                      <a:lnTo>
                        <a:pt x="4730" y="9367"/>
                      </a:lnTo>
                      <a:lnTo>
                        <a:pt x="8633" y="13300"/>
                      </a:lnTo>
                      <a:lnTo>
                        <a:pt x="16870" y="5000"/>
                      </a:lnTo>
                      <a:lnTo>
                        <a:pt x="18325" y="6433"/>
                      </a:lnTo>
                      <a:lnTo>
                        <a:pt x="8633" y="1620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34275" lIns="34275" spcFirstLastPara="1" rIns="342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311" name="Google Shape;311;p19"/>
                <p:cNvSpPr txBox="1"/>
                <p:nvPr/>
              </p:nvSpPr>
              <p:spPr>
                <a:xfrm>
                  <a:off x="4134601" y="2060492"/>
                  <a:ext cx="1789200" cy="41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62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6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Establish objectives and KPIs for success </a:t>
                  </a:r>
                  <a:endParaRPr sz="1100"/>
                </a:p>
              </p:txBody>
            </p:sp>
          </p:grpSp>
          <p:grpSp>
            <p:nvGrpSpPr>
              <p:cNvPr id="312" name="Google Shape;312;p19"/>
              <p:cNvGrpSpPr/>
              <p:nvPr/>
            </p:nvGrpSpPr>
            <p:grpSpPr>
              <a:xfrm>
                <a:off x="4052889" y="2594281"/>
                <a:ext cx="1870912" cy="414900"/>
                <a:chOff x="4052889" y="2060492"/>
                <a:chExt cx="1870912" cy="414900"/>
              </a:xfrm>
            </p:grpSpPr>
            <p:sp>
              <p:nvSpPr>
                <p:cNvPr id="313" name="Google Shape;313;p19"/>
                <p:cNvSpPr/>
                <p:nvPr/>
              </p:nvSpPr>
              <p:spPr>
                <a:xfrm>
                  <a:off x="4052889" y="2156888"/>
                  <a:ext cx="73008" cy="72522"/>
                </a:xfrm>
                <a:custGeom>
                  <a:rect b="b" l="l" r="r" t="t"/>
                  <a:pathLst>
                    <a:path extrusionOk="0" h="21600" w="21600">
                      <a:moveTo>
                        <a:pt x="10883" y="0"/>
                      </a:moveTo>
                      <a:cubicBezTo>
                        <a:pt x="4929" y="0"/>
                        <a:pt x="0" y="4800"/>
                        <a:pt x="0" y="10800"/>
                      </a:cubicBezTo>
                      <a:cubicBezTo>
                        <a:pt x="0" y="16833"/>
                        <a:pt x="5028" y="21600"/>
                        <a:pt x="10883" y="21600"/>
                      </a:cubicBezTo>
                      <a:cubicBezTo>
                        <a:pt x="16771" y="21600"/>
                        <a:pt x="21600" y="16833"/>
                        <a:pt x="21600" y="10800"/>
                      </a:cubicBezTo>
                      <a:cubicBezTo>
                        <a:pt x="21600" y="4800"/>
                        <a:pt x="16671" y="0"/>
                        <a:pt x="10883" y="0"/>
                      </a:cubicBezTo>
                      <a:close/>
                      <a:moveTo>
                        <a:pt x="8633" y="16200"/>
                      </a:moveTo>
                      <a:lnTo>
                        <a:pt x="3275" y="10800"/>
                      </a:lnTo>
                      <a:lnTo>
                        <a:pt x="4730" y="9367"/>
                      </a:lnTo>
                      <a:lnTo>
                        <a:pt x="8633" y="13300"/>
                      </a:lnTo>
                      <a:lnTo>
                        <a:pt x="16870" y="5000"/>
                      </a:lnTo>
                      <a:lnTo>
                        <a:pt x="18325" y="6433"/>
                      </a:lnTo>
                      <a:lnTo>
                        <a:pt x="8633" y="1620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34275" lIns="34275" spcFirstLastPara="1" rIns="342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314" name="Google Shape;314;p19"/>
                <p:cNvSpPr txBox="1"/>
                <p:nvPr/>
              </p:nvSpPr>
              <p:spPr>
                <a:xfrm>
                  <a:off x="4134601" y="2060492"/>
                  <a:ext cx="1789200" cy="41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62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6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Establish a PMM and content dashboard/scorecard </a:t>
                  </a:r>
                  <a:endParaRPr sz="1100"/>
                </a:p>
              </p:txBody>
            </p:sp>
          </p:grpSp>
          <p:grpSp>
            <p:nvGrpSpPr>
              <p:cNvPr id="315" name="Google Shape;315;p19"/>
              <p:cNvGrpSpPr/>
              <p:nvPr/>
            </p:nvGrpSpPr>
            <p:grpSpPr>
              <a:xfrm>
                <a:off x="4052889" y="3067832"/>
                <a:ext cx="1870912" cy="413100"/>
                <a:chOff x="4052889" y="2911198"/>
                <a:chExt cx="1870912" cy="413100"/>
              </a:xfrm>
            </p:grpSpPr>
            <p:sp>
              <p:nvSpPr>
                <p:cNvPr id="316" name="Google Shape;316;p19"/>
                <p:cNvSpPr/>
                <p:nvPr/>
              </p:nvSpPr>
              <p:spPr>
                <a:xfrm>
                  <a:off x="4052889" y="3007594"/>
                  <a:ext cx="73008" cy="72522"/>
                </a:xfrm>
                <a:custGeom>
                  <a:rect b="b" l="l" r="r" t="t"/>
                  <a:pathLst>
                    <a:path extrusionOk="0" h="21600" w="21600">
                      <a:moveTo>
                        <a:pt x="10883" y="0"/>
                      </a:moveTo>
                      <a:cubicBezTo>
                        <a:pt x="4929" y="0"/>
                        <a:pt x="0" y="4800"/>
                        <a:pt x="0" y="10800"/>
                      </a:cubicBezTo>
                      <a:cubicBezTo>
                        <a:pt x="0" y="16833"/>
                        <a:pt x="5028" y="21600"/>
                        <a:pt x="10883" y="21600"/>
                      </a:cubicBezTo>
                      <a:cubicBezTo>
                        <a:pt x="16771" y="21600"/>
                        <a:pt x="21600" y="16833"/>
                        <a:pt x="21600" y="10800"/>
                      </a:cubicBezTo>
                      <a:cubicBezTo>
                        <a:pt x="21600" y="4800"/>
                        <a:pt x="16671" y="0"/>
                        <a:pt x="10883" y="0"/>
                      </a:cubicBezTo>
                      <a:close/>
                      <a:moveTo>
                        <a:pt x="8633" y="16200"/>
                      </a:moveTo>
                      <a:lnTo>
                        <a:pt x="3275" y="10800"/>
                      </a:lnTo>
                      <a:lnTo>
                        <a:pt x="4730" y="9367"/>
                      </a:lnTo>
                      <a:lnTo>
                        <a:pt x="8633" y="13300"/>
                      </a:lnTo>
                      <a:lnTo>
                        <a:pt x="16870" y="5000"/>
                      </a:lnTo>
                      <a:lnTo>
                        <a:pt x="18325" y="6433"/>
                      </a:lnTo>
                      <a:lnTo>
                        <a:pt x="8633" y="1620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34275" lIns="34275" spcFirstLastPara="1" rIns="342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317" name="Google Shape;317;p19"/>
                <p:cNvSpPr txBox="1"/>
                <p:nvPr/>
              </p:nvSpPr>
              <p:spPr>
                <a:xfrm>
                  <a:off x="4134601" y="2911198"/>
                  <a:ext cx="1789200" cy="413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62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600">
                      <a:latin typeface="Poppins"/>
                      <a:ea typeface="Poppins"/>
                      <a:cs typeface="Poppins"/>
                      <a:sym typeface="Poppins"/>
                    </a:rPr>
                    <a:t>Develop a rhythm of business calendar with key stakeholders</a:t>
                  </a:r>
                  <a:endParaRPr sz="600"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</p:grpSp>
        <p:grpSp>
          <p:nvGrpSpPr>
            <p:cNvPr id="318" name="Google Shape;318;p19"/>
            <p:cNvGrpSpPr/>
            <p:nvPr/>
          </p:nvGrpSpPr>
          <p:grpSpPr>
            <a:xfrm>
              <a:off x="6895409" y="1734075"/>
              <a:ext cx="1467569" cy="948725"/>
              <a:chOff x="4052889" y="2120716"/>
              <a:chExt cx="1861925" cy="1264967"/>
            </a:xfrm>
          </p:grpSpPr>
          <p:grpSp>
            <p:nvGrpSpPr>
              <p:cNvPr id="319" name="Google Shape;319;p19"/>
              <p:cNvGrpSpPr/>
              <p:nvPr/>
            </p:nvGrpSpPr>
            <p:grpSpPr>
              <a:xfrm>
                <a:off x="4052889" y="2120716"/>
                <a:ext cx="1816028" cy="414900"/>
                <a:chOff x="4052889" y="2060478"/>
                <a:chExt cx="1816028" cy="414900"/>
              </a:xfrm>
            </p:grpSpPr>
            <p:sp>
              <p:nvSpPr>
                <p:cNvPr id="320" name="Google Shape;320;p19"/>
                <p:cNvSpPr/>
                <p:nvPr/>
              </p:nvSpPr>
              <p:spPr>
                <a:xfrm>
                  <a:off x="4052889" y="2156888"/>
                  <a:ext cx="73008" cy="72522"/>
                </a:xfrm>
                <a:custGeom>
                  <a:rect b="b" l="l" r="r" t="t"/>
                  <a:pathLst>
                    <a:path extrusionOk="0" h="21600" w="21600">
                      <a:moveTo>
                        <a:pt x="10883" y="0"/>
                      </a:moveTo>
                      <a:cubicBezTo>
                        <a:pt x="4929" y="0"/>
                        <a:pt x="0" y="4800"/>
                        <a:pt x="0" y="10800"/>
                      </a:cubicBezTo>
                      <a:cubicBezTo>
                        <a:pt x="0" y="16833"/>
                        <a:pt x="5028" y="21600"/>
                        <a:pt x="10883" y="21600"/>
                      </a:cubicBezTo>
                      <a:cubicBezTo>
                        <a:pt x="16771" y="21600"/>
                        <a:pt x="21600" y="16833"/>
                        <a:pt x="21600" y="10800"/>
                      </a:cubicBezTo>
                      <a:cubicBezTo>
                        <a:pt x="21600" y="4800"/>
                        <a:pt x="16671" y="0"/>
                        <a:pt x="10883" y="0"/>
                      </a:cubicBezTo>
                      <a:close/>
                      <a:moveTo>
                        <a:pt x="8633" y="16200"/>
                      </a:moveTo>
                      <a:lnTo>
                        <a:pt x="3275" y="10800"/>
                      </a:lnTo>
                      <a:lnTo>
                        <a:pt x="4730" y="9367"/>
                      </a:lnTo>
                      <a:lnTo>
                        <a:pt x="8633" y="13300"/>
                      </a:lnTo>
                      <a:lnTo>
                        <a:pt x="16870" y="5000"/>
                      </a:lnTo>
                      <a:lnTo>
                        <a:pt x="18325" y="6433"/>
                      </a:lnTo>
                      <a:lnTo>
                        <a:pt x="8633" y="1620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34275" lIns="34275" spcFirstLastPara="1" rIns="342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321" name="Google Shape;321;p19"/>
                <p:cNvSpPr txBox="1"/>
                <p:nvPr/>
              </p:nvSpPr>
              <p:spPr>
                <a:xfrm>
                  <a:off x="4134617" y="2060478"/>
                  <a:ext cx="1734300" cy="41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62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6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Communicate for effective rollout </a:t>
                  </a:r>
                  <a:endParaRPr sz="1100"/>
                </a:p>
              </p:txBody>
            </p:sp>
          </p:grpSp>
          <p:grpSp>
            <p:nvGrpSpPr>
              <p:cNvPr id="322" name="Google Shape;322;p19"/>
              <p:cNvGrpSpPr/>
              <p:nvPr/>
            </p:nvGrpSpPr>
            <p:grpSpPr>
              <a:xfrm>
                <a:off x="4052889" y="2594283"/>
                <a:ext cx="1861925" cy="791400"/>
                <a:chOff x="4052889" y="2060494"/>
                <a:chExt cx="1861925" cy="791400"/>
              </a:xfrm>
            </p:grpSpPr>
            <p:sp>
              <p:nvSpPr>
                <p:cNvPr id="323" name="Google Shape;323;p19"/>
                <p:cNvSpPr/>
                <p:nvPr/>
              </p:nvSpPr>
              <p:spPr>
                <a:xfrm>
                  <a:off x="4052889" y="2156888"/>
                  <a:ext cx="73008" cy="72522"/>
                </a:xfrm>
                <a:custGeom>
                  <a:rect b="b" l="l" r="r" t="t"/>
                  <a:pathLst>
                    <a:path extrusionOk="0" h="21600" w="21600">
                      <a:moveTo>
                        <a:pt x="10883" y="0"/>
                      </a:moveTo>
                      <a:cubicBezTo>
                        <a:pt x="4929" y="0"/>
                        <a:pt x="0" y="4800"/>
                        <a:pt x="0" y="10800"/>
                      </a:cubicBezTo>
                      <a:cubicBezTo>
                        <a:pt x="0" y="16833"/>
                        <a:pt x="5028" y="21600"/>
                        <a:pt x="10883" y="21600"/>
                      </a:cubicBezTo>
                      <a:cubicBezTo>
                        <a:pt x="16771" y="21600"/>
                        <a:pt x="21600" y="16833"/>
                        <a:pt x="21600" y="10800"/>
                      </a:cubicBezTo>
                      <a:cubicBezTo>
                        <a:pt x="21600" y="4800"/>
                        <a:pt x="16671" y="0"/>
                        <a:pt x="10883" y="0"/>
                      </a:cubicBezTo>
                      <a:close/>
                      <a:moveTo>
                        <a:pt x="8633" y="16200"/>
                      </a:moveTo>
                      <a:lnTo>
                        <a:pt x="3275" y="10800"/>
                      </a:lnTo>
                      <a:lnTo>
                        <a:pt x="4730" y="9367"/>
                      </a:lnTo>
                      <a:lnTo>
                        <a:pt x="8633" y="13300"/>
                      </a:lnTo>
                      <a:lnTo>
                        <a:pt x="16870" y="5000"/>
                      </a:lnTo>
                      <a:lnTo>
                        <a:pt x="18325" y="6433"/>
                      </a:lnTo>
                      <a:lnTo>
                        <a:pt x="8633" y="1620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34275" lIns="34275" spcFirstLastPara="1" rIns="342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324" name="Google Shape;324;p19"/>
                <p:cNvSpPr txBox="1"/>
                <p:nvPr/>
              </p:nvSpPr>
              <p:spPr>
                <a:xfrm>
                  <a:off x="4134614" y="2060494"/>
                  <a:ext cx="1780200" cy="791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62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6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Develop new effective persona, positioning, messaging, GTM and sales enablement templates/frameworks </a:t>
                  </a:r>
                  <a:endParaRPr sz="1100"/>
                </a:p>
              </p:txBody>
            </p:sp>
          </p:grpSp>
        </p:grpSp>
      </p:grpSp>
      <p:sp>
        <p:nvSpPr>
          <p:cNvPr id="325" name="Google Shape;325;p19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30-60-90 Day Plan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 txBox="1"/>
          <p:nvPr/>
        </p:nvSpPr>
        <p:spPr>
          <a:xfrm>
            <a:off x="1578826" y="4331225"/>
            <a:ext cx="13380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EAABE"/>
                </a:solidFill>
                <a:latin typeface="Poppins"/>
                <a:ea typeface="Poppins"/>
                <a:cs typeface="Poppins"/>
                <a:sym typeface="Poppins"/>
              </a:rPr>
              <a:t>30 DAY PLAN</a:t>
            </a:r>
            <a:endParaRPr sz="800">
              <a:solidFill>
                <a:srgbClr val="9EAAB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32" name="Google Shape;332;p20"/>
          <p:cNvGrpSpPr/>
          <p:nvPr/>
        </p:nvGrpSpPr>
        <p:grpSpPr>
          <a:xfrm>
            <a:off x="944975" y="4401768"/>
            <a:ext cx="702729" cy="51300"/>
            <a:chOff x="1259967" y="6173824"/>
            <a:chExt cx="936972" cy="68400"/>
          </a:xfrm>
        </p:grpSpPr>
        <p:sp>
          <p:nvSpPr>
            <p:cNvPr id="333" name="Google Shape;333;p20"/>
            <p:cNvSpPr/>
            <p:nvPr/>
          </p:nvSpPr>
          <p:spPr>
            <a:xfrm>
              <a:off x="1259967" y="6173824"/>
              <a:ext cx="68400" cy="68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4" name="Google Shape;334;p20"/>
            <p:cNvSpPr/>
            <p:nvPr/>
          </p:nvSpPr>
          <p:spPr>
            <a:xfrm>
              <a:off x="1368538" y="6173824"/>
              <a:ext cx="68400" cy="68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1477110" y="6173824"/>
              <a:ext cx="68400" cy="68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1585682" y="6173824"/>
              <a:ext cx="68400" cy="68400"/>
            </a:xfrm>
            <a:prstGeom prst="ellipse">
              <a:avLst/>
            </a:prstGeom>
            <a:solidFill>
              <a:srgbClr val="9EAABE">
                <a:alpha val="4980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1694253" y="6173824"/>
              <a:ext cx="68400" cy="68400"/>
            </a:xfrm>
            <a:prstGeom prst="ellipse">
              <a:avLst/>
            </a:prstGeom>
            <a:solidFill>
              <a:srgbClr val="9EAABE">
                <a:alpha val="4980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1802825" y="6173824"/>
              <a:ext cx="68400" cy="68400"/>
            </a:xfrm>
            <a:prstGeom prst="ellipse">
              <a:avLst/>
            </a:prstGeom>
            <a:solidFill>
              <a:srgbClr val="9EAABE">
                <a:alpha val="4980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1911397" y="6173824"/>
              <a:ext cx="68400" cy="68400"/>
            </a:xfrm>
            <a:prstGeom prst="ellipse">
              <a:avLst/>
            </a:prstGeom>
            <a:solidFill>
              <a:srgbClr val="9EAABE">
                <a:alpha val="4980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2019968" y="6173824"/>
              <a:ext cx="68400" cy="68400"/>
            </a:xfrm>
            <a:prstGeom prst="ellipse">
              <a:avLst/>
            </a:prstGeom>
            <a:solidFill>
              <a:srgbClr val="9EAABE">
                <a:alpha val="4980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2128539" y="6173824"/>
              <a:ext cx="68400" cy="68400"/>
            </a:xfrm>
            <a:prstGeom prst="ellipse">
              <a:avLst/>
            </a:prstGeom>
            <a:solidFill>
              <a:srgbClr val="9EAABE">
                <a:alpha val="4980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42" name="Google Shape;342;p20"/>
          <p:cNvSpPr txBox="1"/>
          <p:nvPr/>
        </p:nvSpPr>
        <p:spPr>
          <a:xfrm>
            <a:off x="4314589" y="4331225"/>
            <a:ext cx="13380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EAABE"/>
                </a:solidFill>
                <a:latin typeface="Poppins"/>
                <a:ea typeface="Poppins"/>
                <a:cs typeface="Poppins"/>
                <a:sym typeface="Poppins"/>
              </a:rPr>
              <a:t>60 DAY PLAN</a:t>
            </a:r>
            <a:endParaRPr sz="1100"/>
          </a:p>
        </p:txBody>
      </p:sp>
      <p:sp>
        <p:nvSpPr>
          <p:cNvPr id="343" name="Google Shape;343;p20"/>
          <p:cNvSpPr txBox="1"/>
          <p:nvPr/>
        </p:nvSpPr>
        <p:spPr>
          <a:xfrm>
            <a:off x="7050352" y="4331225"/>
            <a:ext cx="13380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EAABE"/>
                </a:solidFill>
                <a:latin typeface="Poppins"/>
                <a:ea typeface="Poppins"/>
                <a:cs typeface="Poppins"/>
                <a:sym typeface="Poppins"/>
              </a:rPr>
              <a:t>90 DAY PLAN</a:t>
            </a:r>
            <a:endParaRPr sz="1100"/>
          </a:p>
        </p:txBody>
      </p:sp>
      <p:grpSp>
        <p:nvGrpSpPr>
          <p:cNvPr id="344" name="Google Shape;344;p20"/>
          <p:cNvGrpSpPr/>
          <p:nvPr/>
        </p:nvGrpSpPr>
        <p:grpSpPr>
          <a:xfrm>
            <a:off x="6416501" y="4401768"/>
            <a:ext cx="702729" cy="51300"/>
            <a:chOff x="1254319" y="5672230"/>
            <a:chExt cx="936972" cy="68400"/>
          </a:xfrm>
        </p:grpSpPr>
        <p:sp>
          <p:nvSpPr>
            <p:cNvPr id="345" name="Google Shape;345;p20"/>
            <p:cNvSpPr/>
            <p:nvPr/>
          </p:nvSpPr>
          <p:spPr>
            <a:xfrm>
              <a:off x="1254319" y="5672230"/>
              <a:ext cx="68400" cy="68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1362890" y="5672230"/>
              <a:ext cx="68400" cy="68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1471462" y="5672230"/>
              <a:ext cx="68400" cy="68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1580034" y="5672230"/>
              <a:ext cx="68400" cy="68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1688605" y="5672230"/>
              <a:ext cx="68400" cy="68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1797177" y="5672230"/>
              <a:ext cx="68400" cy="68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1905749" y="5672230"/>
              <a:ext cx="68400" cy="68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2014320" y="5672230"/>
              <a:ext cx="68400" cy="68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2122891" y="5672230"/>
              <a:ext cx="68400" cy="68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54" name="Google Shape;354;p20"/>
          <p:cNvSpPr/>
          <p:nvPr/>
        </p:nvSpPr>
        <p:spPr>
          <a:xfrm>
            <a:off x="880764" y="1461305"/>
            <a:ext cx="2100300" cy="2781900"/>
          </a:xfrm>
          <a:prstGeom prst="roundRect">
            <a:avLst>
              <a:gd fmla="val 8881" name="adj"/>
            </a:avLst>
          </a:prstGeom>
          <a:solidFill>
            <a:srgbClr val="FFFFFF"/>
          </a:solidFill>
          <a:ln>
            <a:noFill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5" name="Google Shape;355;p20"/>
          <p:cNvSpPr/>
          <p:nvPr/>
        </p:nvSpPr>
        <p:spPr>
          <a:xfrm>
            <a:off x="691257" y="1672223"/>
            <a:ext cx="380400" cy="380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685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30</a:t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6" name="Google Shape;356;p20"/>
          <p:cNvSpPr txBox="1"/>
          <p:nvPr/>
        </p:nvSpPr>
        <p:spPr>
          <a:xfrm>
            <a:off x="1181700" y="1746950"/>
            <a:ext cx="1800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JUNE 23RD</a:t>
            </a:r>
            <a:endParaRPr b="1"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7" name="Google Shape;357;p20"/>
          <p:cNvSpPr txBox="1"/>
          <p:nvPr/>
        </p:nvSpPr>
        <p:spPr>
          <a:xfrm>
            <a:off x="1052041" y="2103376"/>
            <a:ext cx="18003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PRIMER:</a:t>
            </a:r>
            <a:endParaRPr b="1" sz="1100"/>
          </a:p>
          <a:p>
            <a:pPr indent="0" lvl="0" marL="0" marR="0" rtl="0" algn="l">
              <a:lnSpc>
                <a:spcPct val="1875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600"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ummary of the first month o</a:t>
            </a:r>
            <a:r>
              <a:rPr lang="en" sz="600">
                <a:latin typeface="Poppins"/>
                <a:ea typeface="Poppins"/>
                <a:cs typeface="Poppins"/>
                <a:sym typeface="Poppins"/>
              </a:rPr>
              <a:t>f your new role. </a:t>
            </a: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What will you learn during this period?</a:t>
            </a:r>
            <a:endParaRPr sz="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8" name="Google Shape;358;p20"/>
          <p:cNvSpPr txBox="1"/>
          <p:nvPr/>
        </p:nvSpPr>
        <p:spPr>
          <a:xfrm>
            <a:off x="1052041" y="2747068"/>
            <a:ext cx="1800300" cy="2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THEME:</a:t>
            </a:r>
            <a:endParaRPr b="1" sz="1100"/>
          </a:p>
        </p:txBody>
      </p:sp>
      <p:sp>
        <p:nvSpPr>
          <p:cNvPr id="359" name="Google Shape;359;p20"/>
          <p:cNvSpPr txBox="1"/>
          <p:nvPr/>
        </p:nvSpPr>
        <p:spPr>
          <a:xfrm>
            <a:off x="1052041" y="2990826"/>
            <a:ext cx="18003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Learning Goals:</a:t>
            </a:r>
            <a:endParaRPr sz="1100"/>
          </a:p>
        </p:txBody>
      </p:sp>
      <p:sp>
        <p:nvSpPr>
          <p:cNvPr id="360" name="Google Shape;360;p20"/>
          <p:cNvSpPr txBox="1"/>
          <p:nvPr/>
        </p:nvSpPr>
        <p:spPr>
          <a:xfrm>
            <a:off x="1052041" y="3261601"/>
            <a:ext cx="18003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Performance Goals:</a:t>
            </a:r>
            <a:endParaRPr sz="1100"/>
          </a:p>
        </p:txBody>
      </p:sp>
      <p:grpSp>
        <p:nvGrpSpPr>
          <p:cNvPr id="361" name="Google Shape;361;p20"/>
          <p:cNvGrpSpPr/>
          <p:nvPr/>
        </p:nvGrpSpPr>
        <p:grpSpPr>
          <a:xfrm>
            <a:off x="3680738" y="4401768"/>
            <a:ext cx="702729" cy="51300"/>
            <a:chOff x="4907651" y="6173824"/>
            <a:chExt cx="936972" cy="68400"/>
          </a:xfrm>
        </p:grpSpPr>
        <p:sp>
          <p:nvSpPr>
            <p:cNvPr id="362" name="Google Shape;362;p20"/>
            <p:cNvSpPr/>
            <p:nvPr/>
          </p:nvSpPr>
          <p:spPr>
            <a:xfrm>
              <a:off x="4907651" y="6173824"/>
              <a:ext cx="68400" cy="6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5016222" y="6173824"/>
              <a:ext cx="68400" cy="6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5124794" y="6173824"/>
              <a:ext cx="68400" cy="6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5233366" y="6173824"/>
              <a:ext cx="68400" cy="6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5341937" y="6173824"/>
              <a:ext cx="68400" cy="6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5450509" y="6173824"/>
              <a:ext cx="68400" cy="6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5559081" y="6173824"/>
              <a:ext cx="68400" cy="68400"/>
            </a:xfrm>
            <a:prstGeom prst="ellipse">
              <a:avLst/>
            </a:prstGeom>
            <a:solidFill>
              <a:srgbClr val="9EAABE">
                <a:alpha val="4980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5667652" y="6173824"/>
              <a:ext cx="68400" cy="68400"/>
            </a:xfrm>
            <a:prstGeom prst="ellipse">
              <a:avLst/>
            </a:prstGeom>
            <a:solidFill>
              <a:srgbClr val="9EAABE">
                <a:alpha val="4980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5776223" y="6173824"/>
              <a:ext cx="68400" cy="68400"/>
            </a:xfrm>
            <a:prstGeom prst="ellipse">
              <a:avLst/>
            </a:prstGeom>
            <a:solidFill>
              <a:srgbClr val="9EAABE">
                <a:alpha val="4980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71" name="Google Shape;371;p20"/>
          <p:cNvSpPr txBox="1"/>
          <p:nvPr/>
        </p:nvSpPr>
        <p:spPr>
          <a:xfrm>
            <a:off x="1052041" y="3532377"/>
            <a:ext cx="18003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Initiative Goals:</a:t>
            </a:r>
            <a:endParaRPr sz="1100"/>
          </a:p>
        </p:txBody>
      </p:sp>
      <p:sp>
        <p:nvSpPr>
          <p:cNvPr id="372" name="Google Shape;372;p20"/>
          <p:cNvSpPr txBox="1"/>
          <p:nvPr/>
        </p:nvSpPr>
        <p:spPr>
          <a:xfrm>
            <a:off x="1052041" y="3803153"/>
            <a:ext cx="18003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Personal Goals:</a:t>
            </a:r>
            <a:endParaRPr sz="1100"/>
          </a:p>
        </p:txBody>
      </p:sp>
      <p:cxnSp>
        <p:nvCxnSpPr>
          <p:cNvPr id="373" name="Google Shape;373;p20"/>
          <p:cNvCxnSpPr/>
          <p:nvPr/>
        </p:nvCxnSpPr>
        <p:spPr>
          <a:xfrm>
            <a:off x="1017902" y="3768875"/>
            <a:ext cx="1826100" cy="0"/>
          </a:xfrm>
          <a:prstGeom prst="straightConnector1">
            <a:avLst/>
          </a:prstGeom>
          <a:noFill/>
          <a:ln cap="rnd" cmpd="sng" w="9525">
            <a:solidFill>
              <a:srgbClr val="C4CCD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74" name="Google Shape;374;p20"/>
          <p:cNvCxnSpPr/>
          <p:nvPr/>
        </p:nvCxnSpPr>
        <p:spPr>
          <a:xfrm>
            <a:off x="1017902" y="3498099"/>
            <a:ext cx="1826100" cy="0"/>
          </a:xfrm>
          <a:prstGeom prst="straightConnector1">
            <a:avLst/>
          </a:prstGeom>
          <a:noFill/>
          <a:ln cap="rnd" cmpd="sng" w="9525">
            <a:solidFill>
              <a:srgbClr val="C4CCD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75" name="Google Shape;375;p20"/>
          <p:cNvCxnSpPr/>
          <p:nvPr/>
        </p:nvCxnSpPr>
        <p:spPr>
          <a:xfrm>
            <a:off x="1017902" y="3227324"/>
            <a:ext cx="1826100" cy="0"/>
          </a:xfrm>
          <a:prstGeom prst="straightConnector1">
            <a:avLst/>
          </a:prstGeom>
          <a:noFill/>
          <a:ln cap="rnd" cmpd="sng" w="9525">
            <a:solidFill>
              <a:srgbClr val="C4CCD7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76" name="Google Shape;376;p20"/>
          <p:cNvSpPr/>
          <p:nvPr/>
        </p:nvSpPr>
        <p:spPr>
          <a:xfrm>
            <a:off x="3616527" y="1461305"/>
            <a:ext cx="2100300" cy="2781900"/>
          </a:xfrm>
          <a:prstGeom prst="roundRect">
            <a:avLst>
              <a:gd fmla="val 8881" name="adj"/>
            </a:avLst>
          </a:prstGeom>
          <a:solidFill>
            <a:srgbClr val="FFFFFF"/>
          </a:solidFill>
          <a:ln>
            <a:noFill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7" name="Google Shape;377;p20"/>
          <p:cNvSpPr/>
          <p:nvPr/>
        </p:nvSpPr>
        <p:spPr>
          <a:xfrm>
            <a:off x="3427020" y="1672223"/>
            <a:ext cx="380400" cy="380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685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60</a:t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8" name="Google Shape;378;p20"/>
          <p:cNvSpPr txBox="1"/>
          <p:nvPr/>
        </p:nvSpPr>
        <p:spPr>
          <a:xfrm>
            <a:off x="3917489" y="1746950"/>
            <a:ext cx="1800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JULY 23RD</a:t>
            </a:r>
            <a:endParaRPr b="1"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9" name="Google Shape;379;p20"/>
          <p:cNvSpPr txBox="1"/>
          <p:nvPr/>
        </p:nvSpPr>
        <p:spPr>
          <a:xfrm>
            <a:off x="3787804" y="2103376"/>
            <a:ext cx="18003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PRIMER:</a:t>
            </a:r>
            <a:endParaRPr b="1" sz="1100"/>
          </a:p>
          <a:p>
            <a:pPr indent="0" lvl="0" marL="0" marR="0" rtl="0" algn="l">
              <a:lnSpc>
                <a:spcPct val="1875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600"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ummary of the second month of </a:t>
            </a:r>
            <a:r>
              <a:rPr lang="en" sz="600">
                <a:latin typeface="Poppins"/>
                <a:ea typeface="Poppins"/>
                <a:cs typeface="Poppins"/>
                <a:sym typeface="Poppins"/>
              </a:rPr>
              <a:t>your new role. Wh</a:t>
            </a: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 will you contribute in this period?</a:t>
            </a:r>
            <a:endParaRPr sz="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0" name="Google Shape;380;p20"/>
          <p:cNvSpPr txBox="1"/>
          <p:nvPr/>
        </p:nvSpPr>
        <p:spPr>
          <a:xfrm>
            <a:off x="3787804" y="2747068"/>
            <a:ext cx="1800300" cy="2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THEME:</a:t>
            </a:r>
            <a:endParaRPr b="1" sz="1100"/>
          </a:p>
        </p:txBody>
      </p:sp>
      <p:sp>
        <p:nvSpPr>
          <p:cNvPr id="381" name="Google Shape;381;p20"/>
          <p:cNvSpPr txBox="1"/>
          <p:nvPr/>
        </p:nvSpPr>
        <p:spPr>
          <a:xfrm>
            <a:off x="3787804" y="2990826"/>
            <a:ext cx="18003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Learning Goals:</a:t>
            </a:r>
            <a:endParaRPr sz="1100"/>
          </a:p>
        </p:txBody>
      </p:sp>
      <p:sp>
        <p:nvSpPr>
          <p:cNvPr id="382" name="Google Shape;382;p20"/>
          <p:cNvSpPr txBox="1"/>
          <p:nvPr/>
        </p:nvSpPr>
        <p:spPr>
          <a:xfrm>
            <a:off x="3787804" y="3261601"/>
            <a:ext cx="18003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Performance Goals:</a:t>
            </a:r>
            <a:endParaRPr sz="1100"/>
          </a:p>
        </p:txBody>
      </p:sp>
      <p:sp>
        <p:nvSpPr>
          <p:cNvPr id="383" name="Google Shape;383;p20"/>
          <p:cNvSpPr txBox="1"/>
          <p:nvPr/>
        </p:nvSpPr>
        <p:spPr>
          <a:xfrm>
            <a:off x="3787804" y="3532377"/>
            <a:ext cx="18003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Initiative Goals:</a:t>
            </a:r>
            <a:endParaRPr sz="1100"/>
          </a:p>
        </p:txBody>
      </p:sp>
      <p:sp>
        <p:nvSpPr>
          <p:cNvPr id="384" name="Google Shape;384;p20"/>
          <p:cNvSpPr txBox="1"/>
          <p:nvPr/>
        </p:nvSpPr>
        <p:spPr>
          <a:xfrm>
            <a:off x="3787804" y="3803153"/>
            <a:ext cx="18003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Personal Goals:</a:t>
            </a:r>
            <a:endParaRPr sz="1100"/>
          </a:p>
        </p:txBody>
      </p:sp>
      <p:cxnSp>
        <p:nvCxnSpPr>
          <p:cNvPr id="385" name="Google Shape;385;p20"/>
          <p:cNvCxnSpPr/>
          <p:nvPr/>
        </p:nvCxnSpPr>
        <p:spPr>
          <a:xfrm>
            <a:off x="3753665" y="3768875"/>
            <a:ext cx="1826100" cy="0"/>
          </a:xfrm>
          <a:prstGeom prst="straightConnector1">
            <a:avLst/>
          </a:prstGeom>
          <a:noFill/>
          <a:ln cap="rnd" cmpd="sng" w="9525">
            <a:solidFill>
              <a:srgbClr val="C4CCD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86" name="Google Shape;386;p20"/>
          <p:cNvCxnSpPr/>
          <p:nvPr/>
        </p:nvCxnSpPr>
        <p:spPr>
          <a:xfrm>
            <a:off x="3753665" y="3498099"/>
            <a:ext cx="1826100" cy="0"/>
          </a:xfrm>
          <a:prstGeom prst="straightConnector1">
            <a:avLst/>
          </a:prstGeom>
          <a:noFill/>
          <a:ln cap="rnd" cmpd="sng" w="9525">
            <a:solidFill>
              <a:srgbClr val="C4CCD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87" name="Google Shape;387;p20"/>
          <p:cNvCxnSpPr/>
          <p:nvPr/>
        </p:nvCxnSpPr>
        <p:spPr>
          <a:xfrm>
            <a:off x="3753665" y="3227324"/>
            <a:ext cx="1826100" cy="0"/>
          </a:xfrm>
          <a:prstGeom prst="straightConnector1">
            <a:avLst/>
          </a:prstGeom>
          <a:noFill/>
          <a:ln cap="rnd" cmpd="sng" w="9525">
            <a:solidFill>
              <a:srgbClr val="C4CCD7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88" name="Google Shape;388;p20"/>
          <p:cNvSpPr/>
          <p:nvPr/>
        </p:nvSpPr>
        <p:spPr>
          <a:xfrm>
            <a:off x="6352290" y="1461305"/>
            <a:ext cx="2100300" cy="2781900"/>
          </a:xfrm>
          <a:prstGeom prst="roundRect">
            <a:avLst>
              <a:gd fmla="val 8881" name="adj"/>
            </a:avLst>
          </a:prstGeom>
          <a:solidFill>
            <a:srgbClr val="FFFFFF"/>
          </a:solidFill>
          <a:ln>
            <a:noFill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9" name="Google Shape;389;p20"/>
          <p:cNvSpPr/>
          <p:nvPr/>
        </p:nvSpPr>
        <p:spPr>
          <a:xfrm>
            <a:off x="6162783" y="1672223"/>
            <a:ext cx="380400" cy="38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0" lIns="38100" spcFirstLastPara="1" rIns="381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90</a:t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0" name="Google Shape;390;p20"/>
          <p:cNvSpPr txBox="1"/>
          <p:nvPr/>
        </p:nvSpPr>
        <p:spPr>
          <a:xfrm>
            <a:off x="6653224" y="1746950"/>
            <a:ext cx="1771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AUGUST 23RD</a:t>
            </a:r>
            <a:endParaRPr b="1"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1" name="Google Shape;391;p20"/>
          <p:cNvSpPr txBox="1"/>
          <p:nvPr/>
        </p:nvSpPr>
        <p:spPr>
          <a:xfrm>
            <a:off x="6523575" y="2103375"/>
            <a:ext cx="1865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PRIMER:</a:t>
            </a:r>
            <a:endParaRPr b="1" sz="1100"/>
          </a:p>
          <a:p>
            <a:pPr indent="0" lvl="0" marL="0" marR="0" rtl="0" algn="l">
              <a:lnSpc>
                <a:spcPct val="1875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600"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ummary of the third month of </a:t>
            </a:r>
            <a:r>
              <a:rPr lang="en" sz="600">
                <a:latin typeface="Poppins"/>
                <a:ea typeface="Poppins"/>
                <a:cs typeface="Poppins"/>
                <a:sym typeface="Poppins"/>
              </a:rPr>
              <a:t>your new role.</a:t>
            </a: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How will you become a leader in this period?</a:t>
            </a:r>
            <a:endParaRPr sz="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2" name="Google Shape;392;p20"/>
          <p:cNvSpPr txBox="1"/>
          <p:nvPr/>
        </p:nvSpPr>
        <p:spPr>
          <a:xfrm>
            <a:off x="6523567" y="2747068"/>
            <a:ext cx="1800300" cy="2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THEME:</a:t>
            </a:r>
            <a:endParaRPr b="1" sz="1100"/>
          </a:p>
        </p:txBody>
      </p:sp>
      <p:sp>
        <p:nvSpPr>
          <p:cNvPr id="393" name="Google Shape;393;p20"/>
          <p:cNvSpPr txBox="1"/>
          <p:nvPr/>
        </p:nvSpPr>
        <p:spPr>
          <a:xfrm>
            <a:off x="6523567" y="2990826"/>
            <a:ext cx="18003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Learning Goals:</a:t>
            </a:r>
            <a:endParaRPr sz="1100"/>
          </a:p>
        </p:txBody>
      </p:sp>
      <p:sp>
        <p:nvSpPr>
          <p:cNvPr id="394" name="Google Shape;394;p20"/>
          <p:cNvSpPr txBox="1"/>
          <p:nvPr/>
        </p:nvSpPr>
        <p:spPr>
          <a:xfrm>
            <a:off x="6523567" y="3261601"/>
            <a:ext cx="18003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Performance Goals:</a:t>
            </a:r>
            <a:endParaRPr sz="1100"/>
          </a:p>
        </p:txBody>
      </p:sp>
      <p:sp>
        <p:nvSpPr>
          <p:cNvPr id="395" name="Google Shape;395;p20"/>
          <p:cNvSpPr txBox="1"/>
          <p:nvPr/>
        </p:nvSpPr>
        <p:spPr>
          <a:xfrm>
            <a:off x="6523567" y="3532377"/>
            <a:ext cx="18003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Initiative Goals:</a:t>
            </a:r>
            <a:endParaRPr sz="1100"/>
          </a:p>
        </p:txBody>
      </p:sp>
      <p:sp>
        <p:nvSpPr>
          <p:cNvPr id="396" name="Google Shape;396;p20"/>
          <p:cNvSpPr txBox="1"/>
          <p:nvPr/>
        </p:nvSpPr>
        <p:spPr>
          <a:xfrm>
            <a:off x="6523567" y="3803153"/>
            <a:ext cx="18003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Personal Goals:</a:t>
            </a:r>
            <a:endParaRPr sz="1100"/>
          </a:p>
        </p:txBody>
      </p:sp>
      <p:cxnSp>
        <p:nvCxnSpPr>
          <p:cNvPr id="397" name="Google Shape;397;p20"/>
          <p:cNvCxnSpPr/>
          <p:nvPr/>
        </p:nvCxnSpPr>
        <p:spPr>
          <a:xfrm>
            <a:off x="6489428" y="3768875"/>
            <a:ext cx="1826100" cy="0"/>
          </a:xfrm>
          <a:prstGeom prst="straightConnector1">
            <a:avLst/>
          </a:prstGeom>
          <a:noFill/>
          <a:ln cap="rnd" cmpd="sng" w="9525">
            <a:solidFill>
              <a:srgbClr val="C4CCD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98" name="Google Shape;398;p20"/>
          <p:cNvCxnSpPr/>
          <p:nvPr/>
        </p:nvCxnSpPr>
        <p:spPr>
          <a:xfrm>
            <a:off x="6489428" y="3498099"/>
            <a:ext cx="1826100" cy="0"/>
          </a:xfrm>
          <a:prstGeom prst="straightConnector1">
            <a:avLst/>
          </a:prstGeom>
          <a:noFill/>
          <a:ln cap="rnd" cmpd="sng" w="9525">
            <a:solidFill>
              <a:srgbClr val="C4CCD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99" name="Google Shape;399;p20"/>
          <p:cNvCxnSpPr/>
          <p:nvPr/>
        </p:nvCxnSpPr>
        <p:spPr>
          <a:xfrm>
            <a:off x="6489428" y="3227324"/>
            <a:ext cx="1826100" cy="0"/>
          </a:xfrm>
          <a:prstGeom prst="straightConnector1">
            <a:avLst/>
          </a:prstGeom>
          <a:noFill/>
          <a:ln cap="rnd" cmpd="sng" w="9525">
            <a:solidFill>
              <a:srgbClr val="C4CCD7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400" name="Google Shape;400;p20"/>
          <p:cNvGrpSpPr/>
          <p:nvPr/>
        </p:nvGrpSpPr>
        <p:grpSpPr>
          <a:xfrm>
            <a:off x="2401789" y="950992"/>
            <a:ext cx="4576597" cy="327375"/>
            <a:chOff x="3202379" y="1488382"/>
            <a:chExt cx="5787300" cy="436500"/>
          </a:xfrm>
        </p:grpSpPr>
        <p:sp>
          <p:nvSpPr>
            <p:cNvPr id="401" name="Google Shape;401;p20"/>
            <p:cNvSpPr/>
            <p:nvPr/>
          </p:nvSpPr>
          <p:spPr>
            <a:xfrm>
              <a:off x="3202379" y="1488382"/>
              <a:ext cx="5787300" cy="436500"/>
            </a:xfrm>
            <a:prstGeom prst="roundRect">
              <a:avLst>
                <a:gd fmla="val 50000" name="adj"/>
              </a:avLst>
            </a:prstGeom>
            <a:solidFill>
              <a:srgbClr val="C4CCD7">
                <a:alpha val="24710"/>
              </a:srgbClr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402" name="Google Shape;402;p20"/>
            <p:cNvGrpSpPr/>
            <p:nvPr/>
          </p:nvGrpSpPr>
          <p:grpSpPr>
            <a:xfrm>
              <a:off x="3857718" y="1557709"/>
              <a:ext cx="4476493" cy="279300"/>
              <a:chOff x="3637795" y="1557709"/>
              <a:chExt cx="4476493" cy="279300"/>
            </a:xfrm>
          </p:grpSpPr>
          <p:sp>
            <p:nvSpPr>
              <p:cNvPr id="403" name="Google Shape;403;p20"/>
              <p:cNvSpPr txBox="1"/>
              <p:nvPr/>
            </p:nvSpPr>
            <p:spPr>
              <a:xfrm>
                <a:off x="3637795" y="1557709"/>
                <a:ext cx="2515800" cy="27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lnSpc>
                    <a:spcPct val="16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700">
                    <a:solidFill>
                      <a:schemeClr val="accent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Name of Employer:</a:t>
                </a:r>
                <a:r>
                  <a:rPr lang="en" sz="700">
                    <a:solidFill>
                      <a:schemeClr val="accent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	Our Company Inc.</a:t>
                </a:r>
                <a:endParaRPr sz="11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04" name="Google Shape;404;p20"/>
              <p:cNvSpPr txBox="1"/>
              <p:nvPr/>
            </p:nvSpPr>
            <p:spPr>
              <a:xfrm>
                <a:off x="6153488" y="1557709"/>
                <a:ext cx="1960800" cy="27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lnSpc>
                    <a:spcPct val="16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700">
                    <a:solidFill>
                      <a:schemeClr val="accent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Name of Manager:</a:t>
                </a:r>
                <a:r>
                  <a:rPr b="0" lang="en" sz="700">
                    <a:solidFill>
                      <a:schemeClr val="accent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	John Doe</a:t>
                </a:r>
                <a:endParaRPr sz="1100">
                  <a:solidFill>
                    <a:schemeClr val="accent6"/>
                  </a:solidFill>
                </a:endParaRPr>
              </a:p>
            </p:txBody>
          </p:sp>
        </p:grpSp>
      </p:grpSp>
      <p:sp>
        <p:nvSpPr>
          <p:cNvPr id="405" name="Google Shape;405;p20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30-60-90 Day Plan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1"/>
          <p:cNvSpPr/>
          <p:nvPr/>
        </p:nvSpPr>
        <p:spPr>
          <a:xfrm>
            <a:off x="1353771" y="761917"/>
            <a:ext cx="6519900" cy="663900"/>
          </a:xfrm>
          <a:prstGeom prst="round2SameRect">
            <a:avLst>
              <a:gd fmla="val 31208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2" name="Google Shape;412;p21"/>
          <p:cNvSpPr/>
          <p:nvPr/>
        </p:nvSpPr>
        <p:spPr>
          <a:xfrm>
            <a:off x="714706" y="1228897"/>
            <a:ext cx="7797900" cy="3526800"/>
          </a:xfrm>
          <a:prstGeom prst="roundRect">
            <a:avLst>
              <a:gd fmla="val 4662" name="adj"/>
            </a:avLst>
          </a:prstGeom>
          <a:solidFill>
            <a:srgbClr val="FFFFFF"/>
          </a:solidFill>
          <a:ln cap="flat" cmpd="sng" w="12700">
            <a:solidFill>
              <a:schemeClr val="accent6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13" name="Google Shape;413;p21"/>
          <p:cNvGrpSpPr/>
          <p:nvPr/>
        </p:nvGrpSpPr>
        <p:grpSpPr>
          <a:xfrm>
            <a:off x="1197940" y="761642"/>
            <a:ext cx="2483462" cy="467325"/>
            <a:chOff x="1597253" y="710722"/>
            <a:chExt cx="3311282" cy="623100"/>
          </a:xfrm>
        </p:grpSpPr>
        <p:sp>
          <p:nvSpPr>
            <p:cNvPr id="414" name="Google Shape;414;p21"/>
            <p:cNvSpPr/>
            <p:nvPr/>
          </p:nvSpPr>
          <p:spPr>
            <a:xfrm>
              <a:off x="1805668" y="710722"/>
              <a:ext cx="2896800" cy="623100"/>
            </a:xfrm>
            <a:prstGeom prst="round2SameRect">
              <a:avLst>
                <a:gd fmla="val 49721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5" name="Google Shape;415;p21"/>
            <p:cNvSpPr/>
            <p:nvPr/>
          </p:nvSpPr>
          <p:spPr>
            <a:xfrm rot="5400000">
              <a:off x="4700911" y="1125953"/>
              <a:ext cx="207626" cy="207622"/>
            </a:xfrm>
            <a:custGeom>
              <a:rect b="b" l="l" r="r" t="t"/>
              <a:pathLst>
                <a:path extrusionOk="0" h="432546" w="432555">
                  <a:moveTo>
                    <a:pt x="432555" y="0"/>
                  </a:moveTo>
                  <a:lnTo>
                    <a:pt x="432555" y="432546"/>
                  </a:lnTo>
                  <a:lnTo>
                    <a:pt x="0" y="432546"/>
                  </a:lnTo>
                  <a:cubicBezTo>
                    <a:pt x="209032" y="432546"/>
                    <a:pt x="383434" y="284274"/>
                    <a:pt x="423768" y="871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6" name="Google Shape;416;p21"/>
            <p:cNvSpPr/>
            <p:nvPr/>
          </p:nvSpPr>
          <p:spPr>
            <a:xfrm flipH="1" rot="-5400000">
              <a:off x="1597251" y="1125952"/>
              <a:ext cx="207626" cy="207622"/>
            </a:xfrm>
            <a:custGeom>
              <a:rect b="b" l="l" r="r" t="t"/>
              <a:pathLst>
                <a:path extrusionOk="0" h="432546" w="432555">
                  <a:moveTo>
                    <a:pt x="432555" y="0"/>
                  </a:moveTo>
                  <a:lnTo>
                    <a:pt x="432555" y="432546"/>
                  </a:lnTo>
                  <a:lnTo>
                    <a:pt x="0" y="432546"/>
                  </a:lnTo>
                  <a:cubicBezTo>
                    <a:pt x="209032" y="432546"/>
                    <a:pt x="383434" y="284274"/>
                    <a:pt x="423768" y="871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17" name="Google Shape;417;p21"/>
          <p:cNvSpPr txBox="1"/>
          <p:nvPr/>
        </p:nvSpPr>
        <p:spPr>
          <a:xfrm>
            <a:off x="1700650" y="811805"/>
            <a:ext cx="14403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30-DAY PLAN</a:t>
            </a:r>
            <a:endParaRPr sz="1100"/>
          </a:p>
        </p:txBody>
      </p:sp>
      <p:sp>
        <p:nvSpPr>
          <p:cNvPr id="418" name="Google Shape;418;p21"/>
          <p:cNvSpPr txBox="1"/>
          <p:nvPr/>
        </p:nvSpPr>
        <p:spPr>
          <a:xfrm>
            <a:off x="4061786" y="914881"/>
            <a:ext cx="1065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22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60-DAY PLAN</a:t>
            </a:r>
            <a:endParaRPr sz="1100">
              <a:solidFill>
                <a:schemeClr val="accent6"/>
              </a:solidFill>
            </a:endParaRPr>
          </a:p>
        </p:txBody>
      </p:sp>
      <p:sp>
        <p:nvSpPr>
          <p:cNvPr id="419" name="Google Shape;419;p21"/>
          <p:cNvSpPr txBox="1"/>
          <p:nvPr/>
        </p:nvSpPr>
        <p:spPr>
          <a:xfrm>
            <a:off x="6234410" y="914881"/>
            <a:ext cx="1065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22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90-DAY PLAN</a:t>
            </a:r>
            <a:endParaRPr sz="1100">
              <a:solidFill>
                <a:schemeClr val="accent6"/>
              </a:solidFill>
            </a:endParaRPr>
          </a:p>
        </p:txBody>
      </p:sp>
      <p:sp>
        <p:nvSpPr>
          <p:cNvPr id="420" name="Google Shape;420;p21"/>
          <p:cNvSpPr/>
          <p:nvPr/>
        </p:nvSpPr>
        <p:spPr>
          <a:xfrm>
            <a:off x="714706" y="1228897"/>
            <a:ext cx="7797900" cy="399600"/>
          </a:xfrm>
          <a:prstGeom prst="round2SameRect">
            <a:avLst>
              <a:gd fmla="val 40085" name="adj1"/>
              <a:gd fmla="val 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1" name="Google Shape;421;p21"/>
          <p:cNvSpPr txBox="1"/>
          <p:nvPr/>
        </p:nvSpPr>
        <p:spPr>
          <a:xfrm>
            <a:off x="1072551" y="1892850"/>
            <a:ext cx="13182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Team</a:t>
            </a:r>
            <a:endParaRPr sz="11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Establishment</a:t>
            </a:r>
            <a:endParaRPr sz="1100">
              <a:solidFill>
                <a:schemeClr val="accent6"/>
              </a:solidFill>
            </a:endParaRPr>
          </a:p>
        </p:txBody>
      </p:sp>
      <p:sp>
        <p:nvSpPr>
          <p:cNvPr id="422" name="Google Shape;422;p21"/>
          <p:cNvSpPr txBox="1"/>
          <p:nvPr/>
        </p:nvSpPr>
        <p:spPr>
          <a:xfrm>
            <a:off x="2344345" y="1825231"/>
            <a:ext cx="24567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Define roles &amp; responsibilities of team positions </a:t>
            </a:r>
            <a:endParaRPr sz="1100"/>
          </a:p>
          <a:p>
            <a:pPr indent="-92964" lvl="0" marL="54864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Review talent pool for Project Manager position</a:t>
            </a:r>
            <a:endParaRPr sz="1100"/>
          </a:p>
          <a:p>
            <a:pPr indent="-54864" lvl="0" marL="54864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23" name="Google Shape;423;p21"/>
          <p:cNvSpPr txBox="1"/>
          <p:nvPr/>
        </p:nvSpPr>
        <p:spPr>
          <a:xfrm>
            <a:off x="5038781" y="1748287"/>
            <a:ext cx="24567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Senior Manager FY15 Goals written &amp; Approved by 4/25</a:t>
            </a:r>
            <a:endParaRPr sz="1100"/>
          </a:p>
          <a:p>
            <a:pPr indent="-92964" lvl="0" marL="54864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Project Manager FY15 Goals written &amp; approved by 4/25</a:t>
            </a:r>
            <a:endParaRPr sz="1100"/>
          </a:p>
          <a:p>
            <a:pPr indent="-92964" lvl="0" marL="54864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Begin 1</a:t>
            </a:r>
            <a:r>
              <a:rPr baseline="30000"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</a:t>
            </a: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round of position interviews by 4/21</a:t>
            </a:r>
            <a:endParaRPr sz="1100"/>
          </a:p>
          <a:p>
            <a:pPr indent="-54864" lvl="0" marL="54864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24" name="Google Shape;424;p21"/>
          <p:cNvSpPr txBox="1"/>
          <p:nvPr/>
        </p:nvSpPr>
        <p:spPr>
          <a:xfrm>
            <a:off x="1072551" y="2713175"/>
            <a:ext cx="9453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Learning</a:t>
            </a:r>
            <a:endParaRPr sz="11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Stability</a:t>
            </a:r>
            <a:endParaRPr sz="1100">
              <a:solidFill>
                <a:schemeClr val="accent6"/>
              </a:solidFill>
            </a:endParaRPr>
          </a:p>
        </p:txBody>
      </p:sp>
      <p:sp>
        <p:nvSpPr>
          <p:cNvPr id="425" name="Google Shape;425;p21"/>
          <p:cNvSpPr txBox="1"/>
          <p:nvPr/>
        </p:nvSpPr>
        <p:spPr>
          <a:xfrm>
            <a:off x="2344345" y="2732132"/>
            <a:ext cx="20496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Assess current state of live markets and address open issues</a:t>
            </a:r>
            <a:endParaRPr sz="1100"/>
          </a:p>
        </p:txBody>
      </p:sp>
      <p:sp>
        <p:nvSpPr>
          <p:cNvPr id="426" name="Google Shape;426;p21"/>
          <p:cNvSpPr txBox="1"/>
          <p:nvPr/>
        </p:nvSpPr>
        <p:spPr>
          <a:xfrm>
            <a:off x="5038775" y="2568625"/>
            <a:ext cx="29775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Develop issue backlog by 4/4</a:t>
            </a:r>
            <a:endParaRPr sz="1100"/>
          </a:p>
          <a:p>
            <a:pPr indent="-92964" lvl="0" marL="54864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Audit content, catalogs, and assignment profiles by 4/31</a:t>
            </a:r>
            <a:endParaRPr sz="1100"/>
          </a:p>
          <a:p>
            <a:pPr indent="-92964" lvl="0" marL="54864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Resolve custom report issues by 4/18</a:t>
            </a:r>
            <a:endParaRPr sz="1100"/>
          </a:p>
          <a:p>
            <a:pPr indent="-92964" lvl="0" marL="54864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Confirm market analysis, meeting market stakeholders needs by 4/31</a:t>
            </a:r>
            <a:endParaRPr sz="1100"/>
          </a:p>
        </p:txBody>
      </p:sp>
      <p:sp>
        <p:nvSpPr>
          <p:cNvPr id="427" name="Google Shape;427;p21"/>
          <p:cNvSpPr txBox="1"/>
          <p:nvPr/>
        </p:nvSpPr>
        <p:spPr>
          <a:xfrm>
            <a:off x="1072550" y="3523900"/>
            <a:ext cx="11259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Learning</a:t>
            </a:r>
            <a:endParaRPr sz="11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Implementation</a:t>
            </a:r>
            <a:endParaRPr sz="1100">
              <a:solidFill>
                <a:schemeClr val="accent6"/>
              </a:solidFill>
            </a:endParaRPr>
          </a:p>
        </p:txBody>
      </p:sp>
      <p:sp>
        <p:nvSpPr>
          <p:cNvPr id="428" name="Google Shape;428;p21"/>
          <p:cNvSpPr txBox="1"/>
          <p:nvPr/>
        </p:nvSpPr>
        <p:spPr>
          <a:xfrm>
            <a:off x="2344350" y="3465900"/>
            <a:ext cx="25485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Create &amp; execute project plans for new markets</a:t>
            </a:r>
            <a:endParaRPr sz="1100"/>
          </a:p>
          <a:p>
            <a:pPr indent="-92964" lvl="0" marL="54864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Establish project processes for forthcoming launch</a:t>
            </a:r>
            <a:endParaRPr sz="1100"/>
          </a:p>
        </p:txBody>
      </p:sp>
      <p:sp>
        <p:nvSpPr>
          <p:cNvPr id="429" name="Google Shape;429;p21"/>
          <p:cNvSpPr txBox="1"/>
          <p:nvPr/>
        </p:nvSpPr>
        <p:spPr>
          <a:xfrm>
            <a:off x="5038779" y="3388964"/>
            <a:ext cx="33480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Develop project management plans for UK &amp; Australian market  by 4/2</a:t>
            </a:r>
            <a:endParaRPr sz="1100"/>
          </a:p>
          <a:p>
            <a:pPr indent="-92964" lvl="0" marL="54864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Facilitate kick-off meetings &amp; schedule weekly status calls for UK, Aus &amp; Brazil eCommerce by 4/10</a:t>
            </a:r>
            <a:endParaRPr sz="1100"/>
          </a:p>
          <a:p>
            <a:pPr indent="-92964" lvl="0" marL="54864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Establish weekly meeting between PM and Business by 4/11</a:t>
            </a:r>
            <a:endParaRPr sz="1100"/>
          </a:p>
        </p:txBody>
      </p:sp>
      <p:sp>
        <p:nvSpPr>
          <p:cNvPr id="430" name="Google Shape;430;p21"/>
          <p:cNvSpPr txBox="1"/>
          <p:nvPr/>
        </p:nvSpPr>
        <p:spPr>
          <a:xfrm>
            <a:off x="1072550" y="4246625"/>
            <a:ext cx="12231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Learning</a:t>
            </a:r>
            <a:endParaRPr sz="11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Business Adoption</a:t>
            </a:r>
            <a:endParaRPr sz="1100">
              <a:solidFill>
                <a:schemeClr val="accent6"/>
              </a:solidFill>
            </a:endParaRPr>
          </a:p>
        </p:txBody>
      </p:sp>
      <p:sp>
        <p:nvSpPr>
          <p:cNvPr id="431" name="Google Shape;431;p21"/>
          <p:cNvSpPr txBox="1"/>
          <p:nvPr/>
        </p:nvSpPr>
        <p:spPr>
          <a:xfrm>
            <a:off x="2344346" y="4269359"/>
            <a:ext cx="22734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Increase adoption of tool and its new features  by US Colleges </a:t>
            </a:r>
            <a:endParaRPr sz="1100"/>
          </a:p>
        </p:txBody>
      </p:sp>
      <p:sp>
        <p:nvSpPr>
          <p:cNvPr id="432" name="Google Shape;432;p21"/>
          <p:cNvSpPr txBox="1"/>
          <p:nvPr/>
        </p:nvSpPr>
        <p:spPr>
          <a:xfrm>
            <a:off x="5038779" y="4259741"/>
            <a:ext cx="33480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Support the creation of new  demo’s by April 31</a:t>
            </a:r>
            <a:r>
              <a:rPr baseline="30000"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</a:t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92964" lvl="0" marL="54864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Support training of new feature by 4/15</a:t>
            </a:r>
            <a:endParaRPr sz="1100"/>
          </a:p>
        </p:txBody>
      </p:sp>
      <p:cxnSp>
        <p:nvCxnSpPr>
          <p:cNvPr id="433" name="Google Shape;433;p21"/>
          <p:cNvCxnSpPr/>
          <p:nvPr/>
        </p:nvCxnSpPr>
        <p:spPr>
          <a:xfrm>
            <a:off x="714707" y="4104386"/>
            <a:ext cx="7797900" cy="0"/>
          </a:xfrm>
          <a:prstGeom prst="straightConnector1">
            <a:avLst/>
          </a:prstGeom>
          <a:noFill/>
          <a:ln cap="rnd" cmpd="sng" w="12700">
            <a:solidFill>
              <a:srgbClr val="A5A5A5">
                <a:alpha val="42750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34" name="Google Shape;434;p21"/>
          <p:cNvCxnSpPr/>
          <p:nvPr/>
        </p:nvCxnSpPr>
        <p:spPr>
          <a:xfrm>
            <a:off x="714707" y="3303283"/>
            <a:ext cx="7797900" cy="0"/>
          </a:xfrm>
          <a:prstGeom prst="straightConnector1">
            <a:avLst/>
          </a:prstGeom>
          <a:noFill/>
          <a:ln cap="rnd" cmpd="sng" w="12700">
            <a:solidFill>
              <a:srgbClr val="A5A5A5">
                <a:alpha val="42750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35" name="Google Shape;435;p21"/>
          <p:cNvCxnSpPr/>
          <p:nvPr/>
        </p:nvCxnSpPr>
        <p:spPr>
          <a:xfrm>
            <a:off x="714707" y="2482944"/>
            <a:ext cx="7797900" cy="0"/>
          </a:xfrm>
          <a:prstGeom prst="straightConnector1">
            <a:avLst/>
          </a:prstGeom>
          <a:noFill/>
          <a:ln cap="rnd" cmpd="sng" w="12700">
            <a:solidFill>
              <a:srgbClr val="A5A5A5">
                <a:alpha val="42750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36" name="Google Shape;436;p21"/>
          <p:cNvSpPr/>
          <p:nvPr/>
        </p:nvSpPr>
        <p:spPr>
          <a:xfrm>
            <a:off x="466078" y="2124168"/>
            <a:ext cx="108300" cy="2287200"/>
          </a:xfrm>
          <a:prstGeom prst="leftBracket">
            <a:avLst>
              <a:gd fmla="val 84165" name="adj"/>
            </a:avLst>
          </a:prstGeom>
          <a:noFill/>
          <a:ln cap="rnd" cmpd="sng" w="12700">
            <a:solidFill>
              <a:schemeClr val="accent6">
                <a:alpha val="498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37" name="Google Shape;437;p21"/>
          <p:cNvGrpSpPr/>
          <p:nvPr/>
        </p:nvGrpSpPr>
        <p:grpSpPr>
          <a:xfrm>
            <a:off x="1069574" y="1349350"/>
            <a:ext cx="6309950" cy="184725"/>
            <a:chOff x="1426099" y="1494333"/>
            <a:chExt cx="8413267" cy="246300"/>
          </a:xfrm>
        </p:grpSpPr>
        <p:sp>
          <p:nvSpPr>
            <p:cNvPr id="438" name="Google Shape;438;p21"/>
            <p:cNvSpPr txBox="1"/>
            <p:nvPr/>
          </p:nvSpPr>
          <p:spPr>
            <a:xfrm>
              <a:off x="1426099" y="1494333"/>
              <a:ext cx="1410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FOCUS AREA</a:t>
              </a:r>
              <a:endParaRPr sz="1100"/>
            </a:p>
          </p:txBody>
        </p:sp>
        <p:sp>
          <p:nvSpPr>
            <p:cNvPr id="439" name="Google Shape;439;p21"/>
            <p:cNvSpPr txBox="1"/>
            <p:nvPr/>
          </p:nvSpPr>
          <p:spPr>
            <a:xfrm>
              <a:off x="3983164" y="1494333"/>
              <a:ext cx="1260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GOAL</a:t>
              </a:r>
              <a:endParaRPr sz="1100"/>
            </a:p>
          </p:txBody>
        </p:sp>
        <p:sp>
          <p:nvSpPr>
            <p:cNvPr id="440" name="Google Shape;440;p21"/>
            <p:cNvSpPr txBox="1"/>
            <p:nvPr/>
          </p:nvSpPr>
          <p:spPr>
            <a:xfrm>
              <a:off x="7181066" y="1494333"/>
              <a:ext cx="2658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METRIC &amp; TARGET DATE</a:t>
              </a:r>
              <a:endParaRPr sz="1100"/>
            </a:p>
          </p:txBody>
        </p:sp>
      </p:grpSp>
      <p:sp>
        <p:nvSpPr>
          <p:cNvPr id="441" name="Google Shape;441;p2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30-60-90 Day Plan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1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2"/>
          <p:cNvSpPr/>
          <p:nvPr/>
        </p:nvSpPr>
        <p:spPr>
          <a:xfrm>
            <a:off x="1353771" y="761917"/>
            <a:ext cx="6519900" cy="663900"/>
          </a:xfrm>
          <a:prstGeom prst="round2SameRect">
            <a:avLst>
              <a:gd fmla="val 31208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8" name="Google Shape;448;p22"/>
          <p:cNvSpPr/>
          <p:nvPr/>
        </p:nvSpPr>
        <p:spPr>
          <a:xfrm>
            <a:off x="714706" y="1228897"/>
            <a:ext cx="7797900" cy="3526800"/>
          </a:xfrm>
          <a:prstGeom prst="roundRect">
            <a:avLst>
              <a:gd fmla="val 4662" name="adj"/>
            </a:avLst>
          </a:prstGeom>
          <a:solidFill>
            <a:srgbClr val="FFFFFF"/>
          </a:solidFill>
          <a:ln cap="flat" cmpd="sng" w="12700">
            <a:solidFill>
              <a:schemeClr val="accent5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49" name="Google Shape;449;p22"/>
          <p:cNvGrpSpPr/>
          <p:nvPr/>
        </p:nvGrpSpPr>
        <p:grpSpPr>
          <a:xfrm>
            <a:off x="3369082" y="761642"/>
            <a:ext cx="2483462" cy="467325"/>
            <a:chOff x="1597253" y="710722"/>
            <a:chExt cx="3311282" cy="623100"/>
          </a:xfrm>
        </p:grpSpPr>
        <p:sp>
          <p:nvSpPr>
            <p:cNvPr id="450" name="Google Shape;450;p22"/>
            <p:cNvSpPr/>
            <p:nvPr/>
          </p:nvSpPr>
          <p:spPr>
            <a:xfrm>
              <a:off x="1805668" y="710722"/>
              <a:ext cx="2896800" cy="623100"/>
            </a:xfrm>
            <a:prstGeom prst="round2SameRect">
              <a:avLst>
                <a:gd fmla="val 49721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1" name="Google Shape;451;p22"/>
            <p:cNvSpPr/>
            <p:nvPr/>
          </p:nvSpPr>
          <p:spPr>
            <a:xfrm rot="5400000">
              <a:off x="4700911" y="1125953"/>
              <a:ext cx="207626" cy="207622"/>
            </a:xfrm>
            <a:custGeom>
              <a:rect b="b" l="l" r="r" t="t"/>
              <a:pathLst>
                <a:path extrusionOk="0" h="432546" w="432555">
                  <a:moveTo>
                    <a:pt x="432555" y="0"/>
                  </a:moveTo>
                  <a:lnTo>
                    <a:pt x="432555" y="432546"/>
                  </a:lnTo>
                  <a:lnTo>
                    <a:pt x="0" y="432546"/>
                  </a:lnTo>
                  <a:cubicBezTo>
                    <a:pt x="209032" y="432546"/>
                    <a:pt x="383434" y="284274"/>
                    <a:pt x="423768" y="871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2" name="Google Shape;452;p22"/>
            <p:cNvSpPr/>
            <p:nvPr/>
          </p:nvSpPr>
          <p:spPr>
            <a:xfrm flipH="1" rot="-5400000">
              <a:off x="1597251" y="1125952"/>
              <a:ext cx="207626" cy="207622"/>
            </a:xfrm>
            <a:custGeom>
              <a:rect b="b" l="l" r="r" t="t"/>
              <a:pathLst>
                <a:path extrusionOk="0" h="432546" w="432555">
                  <a:moveTo>
                    <a:pt x="432555" y="0"/>
                  </a:moveTo>
                  <a:lnTo>
                    <a:pt x="432555" y="432546"/>
                  </a:lnTo>
                  <a:lnTo>
                    <a:pt x="0" y="432546"/>
                  </a:lnTo>
                  <a:cubicBezTo>
                    <a:pt x="209032" y="432546"/>
                    <a:pt x="383434" y="284274"/>
                    <a:pt x="423768" y="871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53" name="Google Shape;453;p22"/>
          <p:cNvSpPr txBox="1"/>
          <p:nvPr/>
        </p:nvSpPr>
        <p:spPr>
          <a:xfrm>
            <a:off x="1891207" y="863881"/>
            <a:ext cx="10596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22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30-DAY PLAN</a:t>
            </a:r>
            <a:endParaRPr sz="1100">
              <a:solidFill>
                <a:schemeClr val="accent6"/>
              </a:solidFill>
            </a:endParaRPr>
          </a:p>
        </p:txBody>
      </p:sp>
      <p:sp>
        <p:nvSpPr>
          <p:cNvPr id="454" name="Google Shape;454;p22"/>
          <p:cNvSpPr txBox="1"/>
          <p:nvPr/>
        </p:nvSpPr>
        <p:spPr>
          <a:xfrm>
            <a:off x="3874235" y="856668"/>
            <a:ext cx="14403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60-DAY PLAN</a:t>
            </a:r>
            <a:endParaRPr sz="1100"/>
          </a:p>
        </p:txBody>
      </p:sp>
      <p:grpSp>
        <p:nvGrpSpPr>
          <p:cNvPr id="455" name="Google Shape;455;p22"/>
          <p:cNvGrpSpPr/>
          <p:nvPr/>
        </p:nvGrpSpPr>
        <p:grpSpPr>
          <a:xfrm>
            <a:off x="714706" y="1228897"/>
            <a:ext cx="7797825" cy="399600"/>
            <a:chOff x="952942" y="1333730"/>
            <a:chExt cx="10397100" cy="532800"/>
          </a:xfrm>
        </p:grpSpPr>
        <p:sp>
          <p:nvSpPr>
            <p:cNvPr id="456" name="Google Shape;456;p22"/>
            <p:cNvSpPr/>
            <p:nvPr/>
          </p:nvSpPr>
          <p:spPr>
            <a:xfrm>
              <a:off x="952942" y="1333730"/>
              <a:ext cx="10397100" cy="532800"/>
            </a:xfrm>
            <a:prstGeom prst="round2SameRect">
              <a:avLst>
                <a:gd fmla="val 40085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7" name="Google Shape;457;p22"/>
            <p:cNvSpPr txBox="1"/>
            <p:nvPr/>
          </p:nvSpPr>
          <p:spPr>
            <a:xfrm>
              <a:off x="1426099" y="1494333"/>
              <a:ext cx="1410900" cy="246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FOCUS AREA</a:t>
              </a:r>
              <a:endParaRPr sz="1100"/>
            </a:p>
          </p:txBody>
        </p:sp>
        <p:sp>
          <p:nvSpPr>
            <p:cNvPr id="458" name="Google Shape;458;p22"/>
            <p:cNvSpPr txBox="1"/>
            <p:nvPr/>
          </p:nvSpPr>
          <p:spPr>
            <a:xfrm>
              <a:off x="3983164" y="1494333"/>
              <a:ext cx="1260300" cy="246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GOAL</a:t>
              </a:r>
              <a:endParaRPr sz="1100"/>
            </a:p>
          </p:txBody>
        </p:sp>
        <p:sp>
          <p:nvSpPr>
            <p:cNvPr id="459" name="Google Shape;459;p22"/>
            <p:cNvSpPr txBox="1"/>
            <p:nvPr/>
          </p:nvSpPr>
          <p:spPr>
            <a:xfrm>
              <a:off x="7181066" y="1494333"/>
              <a:ext cx="2658300" cy="246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METRIC &amp; TARGET DATE</a:t>
              </a:r>
              <a:endParaRPr sz="1100"/>
            </a:p>
          </p:txBody>
        </p:sp>
      </p:grpSp>
      <p:sp>
        <p:nvSpPr>
          <p:cNvPr id="460" name="Google Shape;460;p22"/>
          <p:cNvSpPr txBox="1"/>
          <p:nvPr/>
        </p:nvSpPr>
        <p:spPr>
          <a:xfrm>
            <a:off x="1072550" y="1892850"/>
            <a:ext cx="9453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Team</a:t>
            </a:r>
            <a:endParaRPr sz="11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Establishment</a:t>
            </a:r>
            <a:endParaRPr sz="1100">
              <a:solidFill>
                <a:schemeClr val="accent6"/>
              </a:solidFill>
            </a:endParaRPr>
          </a:p>
        </p:txBody>
      </p:sp>
      <p:sp>
        <p:nvSpPr>
          <p:cNvPr id="461" name="Google Shape;461;p22"/>
          <p:cNvSpPr txBox="1"/>
          <p:nvPr/>
        </p:nvSpPr>
        <p:spPr>
          <a:xfrm>
            <a:off x="2344345" y="1825231"/>
            <a:ext cx="24567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11252" lvl="0" marL="73152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Define roles &amp; responsibilities of team positions </a:t>
            </a:r>
            <a:endParaRPr sz="1100">
              <a:solidFill>
                <a:schemeClr val="dk1"/>
              </a:solidFill>
            </a:endParaRPr>
          </a:p>
          <a:p>
            <a:pPr indent="-111252" lvl="0" marL="73152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Review talent pool for Project Manager position</a:t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2" name="Google Shape;462;p22"/>
          <p:cNvSpPr txBox="1"/>
          <p:nvPr/>
        </p:nvSpPr>
        <p:spPr>
          <a:xfrm>
            <a:off x="4876856" y="1805524"/>
            <a:ext cx="24567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11252" lvl="0" marL="73152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Senior Manager FY15 Goals written &amp; Approved by 4/25</a:t>
            </a:r>
            <a:endParaRPr sz="1100">
              <a:solidFill>
                <a:schemeClr val="dk1"/>
              </a:solidFill>
            </a:endParaRPr>
          </a:p>
          <a:p>
            <a:pPr indent="-111252" lvl="0" marL="73152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Project Manager FY15 Goals written &amp; approved by 4/25</a:t>
            </a:r>
            <a:endParaRPr sz="1100">
              <a:solidFill>
                <a:schemeClr val="dk1"/>
              </a:solidFill>
            </a:endParaRPr>
          </a:p>
          <a:p>
            <a:pPr indent="-111252" lvl="0" marL="73152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Begin 1</a:t>
            </a:r>
            <a:r>
              <a:rPr baseline="30000"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</a:t>
            </a: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round of position interviews by 4/21</a:t>
            </a:r>
            <a:endParaRPr/>
          </a:p>
        </p:txBody>
      </p:sp>
      <p:sp>
        <p:nvSpPr>
          <p:cNvPr id="463" name="Google Shape;463;p22"/>
          <p:cNvSpPr txBox="1"/>
          <p:nvPr/>
        </p:nvSpPr>
        <p:spPr>
          <a:xfrm>
            <a:off x="1072550" y="2713175"/>
            <a:ext cx="11280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Learning</a:t>
            </a:r>
            <a:endParaRPr sz="11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Stability</a:t>
            </a:r>
            <a:endParaRPr sz="1100">
              <a:solidFill>
                <a:schemeClr val="accent6"/>
              </a:solidFill>
            </a:endParaRPr>
          </a:p>
        </p:txBody>
      </p:sp>
      <p:sp>
        <p:nvSpPr>
          <p:cNvPr id="464" name="Google Shape;464;p22"/>
          <p:cNvSpPr txBox="1"/>
          <p:nvPr/>
        </p:nvSpPr>
        <p:spPr>
          <a:xfrm>
            <a:off x="2344345" y="2702332"/>
            <a:ext cx="20496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11252" lvl="0" marL="73152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Assess current state of live markets and address open issues</a:t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73152" lvl="0" marL="73152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5" name="Google Shape;465;p22"/>
          <p:cNvSpPr txBox="1"/>
          <p:nvPr/>
        </p:nvSpPr>
        <p:spPr>
          <a:xfrm>
            <a:off x="4876850" y="2553675"/>
            <a:ext cx="34242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11252" lvl="0" marL="73152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Develop issue backlog by 4/4</a:t>
            </a:r>
            <a:endParaRPr sz="1100">
              <a:solidFill>
                <a:schemeClr val="dk1"/>
              </a:solidFill>
            </a:endParaRPr>
          </a:p>
          <a:p>
            <a:pPr indent="-111252" lvl="0" marL="73152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Audit content, catalogs, and assignment profiles by 4/31</a:t>
            </a:r>
            <a:endParaRPr sz="1100">
              <a:solidFill>
                <a:schemeClr val="dk1"/>
              </a:solidFill>
            </a:endParaRPr>
          </a:p>
          <a:p>
            <a:pPr indent="-111252" lvl="0" marL="73152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Resolve custom report issues by 4/18</a:t>
            </a:r>
            <a:endParaRPr sz="1100">
              <a:solidFill>
                <a:schemeClr val="dk1"/>
              </a:solidFill>
            </a:endParaRPr>
          </a:p>
          <a:p>
            <a:pPr indent="-111252" lvl="0" marL="73152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Confirm market analysis, meeting market stakeholders needs by 4/31</a:t>
            </a:r>
            <a:endParaRPr sz="1100"/>
          </a:p>
        </p:txBody>
      </p:sp>
      <p:sp>
        <p:nvSpPr>
          <p:cNvPr id="466" name="Google Shape;466;p22"/>
          <p:cNvSpPr txBox="1"/>
          <p:nvPr/>
        </p:nvSpPr>
        <p:spPr>
          <a:xfrm>
            <a:off x="1072550" y="3523900"/>
            <a:ext cx="12213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Learning</a:t>
            </a:r>
            <a:endParaRPr sz="11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Implementation</a:t>
            </a:r>
            <a:endParaRPr sz="1100">
              <a:solidFill>
                <a:schemeClr val="accent6"/>
              </a:solidFill>
            </a:endParaRPr>
          </a:p>
        </p:txBody>
      </p:sp>
      <p:sp>
        <p:nvSpPr>
          <p:cNvPr id="467" name="Google Shape;467;p22"/>
          <p:cNvSpPr txBox="1"/>
          <p:nvPr/>
        </p:nvSpPr>
        <p:spPr>
          <a:xfrm>
            <a:off x="2344350" y="3465900"/>
            <a:ext cx="22584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11252" lvl="0" marL="73152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Create &amp; execute project plans for new markets</a:t>
            </a:r>
            <a:endParaRPr sz="1100">
              <a:solidFill>
                <a:schemeClr val="dk1"/>
              </a:solidFill>
            </a:endParaRPr>
          </a:p>
          <a:p>
            <a:pPr indent="-111252" lvl="0" marL="73152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Establish project processes for forthcoming launch</a:t>
            </a:r>
            <a:endParaRPr sz="1100"/>
          </a:p>
        </p:txBody>
      </p:sp>
      <p:sp>
        <p:nvSpPr>
          <p:cNvPr id="468" name="Google Shape;468;p22"/>
          <p:cNvSpPr txBox="1"/>
          <p:nvPr/>
        </p:nvSpPr>
        <p:spPr>
          <a:xfrm>
            <a:off x="4891100" y="3369500"/>
            <a:ext cx="3319500" cy="6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11252" lvl="0" marL="73152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Develop project management plans for UK &amp; Australian market  by 4/2</a:t>
            </a:r>
            <a:endParaRPr sz="1100">
              <a:solidFill>
                <a:schemeClr val="dk1"/>
              </a:solidFill>
            </a:endParaRPr>
          </a:p>
          <a:p>
            <a:pPr indent="-111252" lvl="0" marL="73152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Facilitate kick-off meetings &amp; schedule weekly status calls for UK, Aus &amp; Brazil eCommerce by 4/10</a:t>
            </a:r>
            <a:endParaRPr sz="1100">
              <a:solidFill>
                <a:schemeClr val="dk1"/>
              </a:solidFill>
            </a:endParaRPr>
          </a:p>
          <a:p>
            <a:pPr indent="-111252" lvl="0" marL="73152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Establish weekly meeting between PM and Business by 4/11</a:t>
            </a:r>
            <a:endParaRPr sz="1100">
              <a:solidFill>
                <a:schemeClr val="dk1"/>
              </a:solidFill>
            </a:endParaRPr>
          </a:p>
          <a:p>
            <a:pPr indent="-73152" lvl="0" marL="73152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69" name="Google Shape;469;p22"/>
          <p:cNvSpPr txBox="1"/>
          <p:nvPr/>
        </p:nvSpPr>
        <p:spPr>
          <a:xfrm>
            <a:off x="1072550" y="4246625"/>
            <a:ext cx="13767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Learning</a:t>
            </a:r>
            <a:endParaRPr sz="11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Business Adoption</a:t>
            </a:r>
            <a:endParaRPr sz="1100">
              <a:solidFill>
                <a:schemeClr val="accent6"/>
              </a:solidFill>
            </a:endParaRPr>
          </a:p>
        </p:txBody>
      </p:sp>
      <p:sp>
        <p:nvSpPr>
          <p:cNvPr id="470" name="Google Shape;470;p22"/>
          <p:cNvSpPr txBox="1"/>
          <p:nvPr/>
        </p:nvSpPr>
        <p:spPr>
          <a:xfrm>
            <a:off x="2344356" y="4269350"/>
            <a:ext cx="21048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11252" lvl="0" marL="73152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Increase adoption of tool by Anti-Corruption &amp; International Compliance training groups</a:t>
            </a:r>
            <a:endParaRPr sz="1100"/>
          </a:p>
        </p:txBody>
      </p:sp>
      <p:sp>
        <p:nvSpPr>
          <p:cNvPr id="471" name="Google Shape;471;p22"/>
          <p:cNvSpPr txBox="1"/>
          <p:nvPr/>
        </p:nvSpPr>
        <p:spPr>
          <a:xfrm>
            <a:off x="4876854" y="4259891"/>
            <a:ext cx="33480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11252" lvl="0" marL="73152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Support the creation of new  demo’s by April 31</a:t>
            </a:r>
            <a:r>
              <a:rPr baseline="30000"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</a:t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11252" lvl="0" marL="73152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Support training of new feature by 4/15</a:t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73152" lvl="0" marL="73152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72" name="Google Shape;472;p22"/>
          <p:cNvCxnSpPr/>
          <p:nvPr/>
        </p:nvCxnSpPr>
        <p:spPr>
          <a:xfrm>
            <a:off x="714707" y="4104386"/>
            <a:ext cx="7797900" cy="0"/>
          </a:xfrm>
          <a:prstGeom prst="straightConnector1">
            <a:avLst/>
          </a:prstGeom>
          <a:noFill/>
          <a:ln cap="rnd" cmpd="sng" w="12700">
            <a:solidFill>
              <a:srgbClr val="A5A5A5">
                <a:alpha val="42750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73" name="Google Shape;473;p22"/>
          <p:cNvCxnSpPr/>
          <p:nvPr/>
        </p:nvCxnSpPr>
        <p:spPr>
          <a:xfrm>
            <a:off x="495632" y="3331833"/>
            <a:ext cx="7797900" cy="0"/>
          </a:xfrm>
          <a:prstGeom prst="straightConnector1">
            <a:avLst/>
          </a:prstGeom>
          <a:noFill/>
          <a:ln cap="rnd" cmpd="sng" w="12700">
            <a:solidFill>
              <a:srgbClr val="A5A5A5">
                <a:alpha val="42750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74" name="Google Shape;474;p22"/>
          <p:cNvCxnSpPr/>
          <p:nvPr/>
        </p:nvCxnSpPr>
        <p:spPr>
          <a:xfrm>
            <a:off x="714707" y="2482944"/>
            <a:ext cx="7797900" cy="0"/>
          </a:xfrm>
          <a:prstGeom prst="straightConnector1">
            <a:avLst/>
          </a:prstGeom>
          <a:noFill/>
          <a:ln cap="rnd" cmpd="sng" w="12700">
            <a:solidFill>
              <a:srgbClr val="A5A5A5">
                <a:alpha val="42750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75" name="Google Shape;475;p22"/>
          <p:cNvSpPr/>
          <p:nvPr/>
        </p:nvSpPr>
        <p:spPr>
          <a:xfrm>
            <a:off x="466078" y="2124168"/>
            <a:ext cx="108300" cy="2287200"/>
          </a:xfrm>
          <a:prstGeom prst="leftBracket">
            <a:avLst>
              <a:gd fmla="val 84165" name="adj"/>
            </a:avLst>
          </a:prstGeom>
          <a:noFill/>
          <a:ln cap="rnd" cmpd="sng" w="12700">
            <a:solidFill>
              <a:schemeClr val="accent6">
                <a:alpha val="498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6" name="Google Shape;476;p22"/>
          <p:cNvSpPr txBox="1"/>
          <p:nvPr/>
        </p:nvSpPr>
        <p:spPr>
          <a:xfrm>
            <a:off x="6234410" y="914881"/>
            <a:ext cx="1065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22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90-DAY PLAN</a:t>
            </a:r>
            <a:endParaRPr sz="1100">
              <a:solidFill>
                <a:schemeClr val="accent6"/>
              </a:solidFill>
            </a:endParaRPr>
          </a:p>
        </p:txBody>
      </p:sp>
      <p:sp>
        <p:nvSpPr>
          <p:cNvPr id="477" name="Google Shape;477;p22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30-60-90 Day Plan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3"/>
          <p:cNvSpPr/>
          <p:nvPr/>
        </p:nvSpPr>
        <p:spPr>
          <a:xfrm>
            <a:off x="1353771" y="761917"/>
            <a:ext cx="6519900" cy="663900"/>
          </a:xfrm>
          <a:prstGeom prst="round2SameRect">
            <a:avLst>
              <a:gd fmla="val 31208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4" name="Google Shape;484;p23"/>
          <p:cNvSpPr/>
          <p:nvPr/>
        </p:nvSpPr>
        <p:spPr>
          <a:xfrm>
            <a:off x="714706" y="1228897"/>
            <a:ext cx="7797900" cy="3526800"/>
          </a:xfrm>
          <a:prstGeom prst="roundRect">
            <a:avLst>
              <a:gd fmla="val 4662" name="adj"/>
            </a:avLst>
          </a:prstGeom>
          <a:solidFill>
            <a:srgbClr val="FFFFFF"/>
          </a:solidFill>
          <a:ln cap="flat" cmpd="sng" w="127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292100" rotWithShape="0" dir="5400000" dist="110334">
              <a:srgbClr val="475D84">
                <a:alpha val="2157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85" name="Google Shape;485;p23"/>
          <p:cNvGrpSpPr/>
          <p:nvPr/>
        </p:nvGrpSpPr>
        <p:grpSpPr>
          <a:xfrm>
            <a:off x="5578257" y="761642"/>
            <a:ext cx="2483462" cy="467325"/>
            <a:chOff x="1597253" y="710722"/>
            <a:chExt cx="3311282" cy="623100"/>
          </a:xfrm>
        </p:grpSpPr>
        <p:sp>
          <p:nvSpPr>
            <p:cNvPr id="486" name="Google Shape;486;p23"/>
            <p:cNvSpPr/>
            <p:nvPr/>
          </p:nvSpPr>
          <p:spPr>
            <a:xfrm>
              <a:off x="1805668" y="710722"/>
              <a:ext cx="2896800" cy="623100"/>
            </a:xfrm>
            <a:prstGeom prst="round2SameRect">
              <a:avLst>
                <a:gd fmla="val 49721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 rot="5400000">
              <a:off x="4700911" y="1125953"/>
              <a:ext cx="207626" cy="207622"/>
            </a:xfrm>
            <a:custGeom>
              <a:rect b="b" l="l" r="r" t="t"/>
              <a:pathLst>
                <a:path extrusionOk="0" h="432546" w="432555">
                  <a:moveTo>
                    <a:pt x="432555" y="0"/>
                  </a:moveTo>
                  <a:lnTo>
                    <a:pt x="432555" y="432546"/>
                  </a:lnTo>
                  <a:lnTo>
                    <a:pt x="0" y="432546"/>
                  </a:lnTo>
                  <a:cubicBezTo>
                    <a:pt x="209032" y="432546"/>
                    <a:pt x="383434" y="284274"/>
                    <a:pt x="423768" y="87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 flipH="1" rot="-5400000">
              <a:off x="1597251" y="1125952"/>
              <a:ext cx="207626" cy="207622"/>
            </a:xfrm>
            <a:custGeom>
              <a:rect b="b" l="l" r="r" t="t"/>
              <a:pathLst>
                <a:path extrusionOk="0" h="432546" w="432555">
                  <a:moveTo>
                    <a:pt x="432555" y="0"/>
                  </a:moveTo>
                  <a:lnTo>
                    <a:pt x="432555" y="432546"/>
                  </a:lnTo>
                  <a:lnTo>
                    <a:pt x="0" y="432546"/>
                  </a:lnTo>
                  <a:cubicBezTo>
                    <a:pt x="209032" y="432546"/>
                    <a:pt x="383434" y="284274"/>
                    <a:pt x="423768" y="87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89" name="Google Shape;489;p23"/>
          <p:cNvSpPr txBox="1"/>
          <p:nvPr/>
        </p:nvSpPr>
        <p:spPr>
          <a:xfrm>
            <a:off x="6082800" y="914888"/>
            <a:ext cx="14418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90-DAY PLAN</a:t>
            </a:r>
            <a:endParaRPr sz="1100"/>
          </a:p>
        </p:txBody>
      </p:sp>
      <p:sp>
        <p:nvSpPr>
          <p:cNvPr id="490" name="Google Shape;490;p23"/>
          <p:cNvSpPr/>
          <p:nvPr/>
        </p:nvSpPr>
        <p:spPr>
          <a:xfrm>
            <a:off x="714706" y="1228897"/>
            <a:ext cx="7797900" cy="399600"/>
          </a:xfrm>
          <a:prstGeom prst="round2SameRect">
            <a:avLst>
              <a:gd fmla="val 40085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1" name="Google Shape;491;p23"/>
          <p:cNvSpPr txBox="1"/>
          <p:nvPr/>
        </p:nvSpPr>
        <p:spPr>
          <a:xfrm>
            <a:off x="1072550" y="1892850"/>
            <a:ext cx="10341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Team</a:t>
            </a:r>
            <a:endParaRPr sz="11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Establishment</a:t>
            </a:r>
            <a:endParaRPr sz="1100">
              <a:solidFill>
                <a:schemeClr val="accent6"/>
              </a:solidFill>
            </a:endParaRPr>
          </a:p>
        </p:txBody>
      </p:sp>
      <p:sp>
        <p:nvSpPr>
          <p:cNvPr id="492" name="Google Shape;492;p23"/>
          <p:cNvSpPr txBox="1"/>
          <p:nvPr/>
        </p:nvSpPr>
        <p:spPr>
          <a:xfrm>
            <a:off x="2344345" y="1825231"/>
            <a:ext cx="24567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Define roles &amp; responsibilities of team positions </a:t>
            </a:r>
            <a:endParaRPr sz="1100">
              <a:solidFill>
                <a:schemeClr val="dk1"/>
              </a:solidFill>
            </a:endParaRPr>
          </a:p>
          <a:p>
            <a:pPr indent="-92964" lvl="0" marL="54864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Review talent pool for Project Manager position</a:t>
            </a:r>
            <a:endParaRPr sz="1100"/>
          </a:p>
        </p:txBody>
      </p:sp>
      <p:sp>
        <p:nvSpPr>
          <p:cNvPr id="493" name="Google Shape;493;p23"/>
          <p:cNvSpPr txBox="1"/>
          <p:nvPr/>
        </p:nvSpPr>
        <p:spPr>
          <a:xfrm>
            <a:off x="5038781" y="1748287"/>
            <a:ext cx="24567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Senior Manager FY15 Goals written &amp; Approved by 4/25</a:t>
            </a:r>
            <a:endParaRPr sz="1100">
              <a:solidFill>
                <a:schemeClr val="dk1"/>
              </a:solidFill>
            </a:endParaRPr>
          </a:p>
          <a:p>
            <a:pPr indent="-92964" lvl="0" marL="54864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Project Manager FY15 Goals written &amp; approved by 4/25</a:t>
            </a:r>
            <a:endParaRPr sz="1100">
              <a:solidFill>
                <a:schemeClr val="dk1"/>
              </a:solidFill>
            </a:endParaRPr>
          </a:p>
          <a:p>
            <a:pPr indent="-92964" lvl="0" marL="54864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Begin 1</a:t>
            </a:r>
            <a:r>
              <a:rPr baseline="30000"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</a:t>
            </a: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round of position interviews by 4/21</a:t>
            </a:r>
            <a:endParaRPr sz="1100"/>
          </a:p>
        </p:txBody>
      </p:sp>
      <p:sp>
        <p:nvSpPr>
          <p:cNvPr id="494" name="Google Shape;494;p23"/>
          <p:cNvSpPr txBox="1"/>
          <p:nvPr/>
        </p:nvSpPr>
        <p:spPr>
          <a:xfrm>
            <a:off x="1072550" y="2713175"/>
            <a:ext cx="7746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Learning</a:t>
            </a:r>
            <a:endParaRPr sz="11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Stability</a:t>
            </a:r>
            <a:endParaRPr sz="1100">
              <a:solidFill>
                <a:schemeClr val="accent6"/>
              </a:solidFill>
            </a:endParaRPr>
          </a:p>
        </p:txBody>
      </p:sp>
      <p:sp>
        <p:nvSpPr>
          <p:cNvPr id="495" name="Google Shape;495;p23"/>
          <p:cNvSpPr txBox="1"/>
          <p:nvPr/>
        </p:nvSpPr>
        <p:spPr>
          <a:xfrm>
            <a:off x="2344345" y="2732132"/>
            <a:ext cx="20496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Assess current state of live markets and address open issues</a:t>
            </a:r>
            <a:endParaRPr sz="1100"/>
          </a:p>
        </p:txBody>
      </p:sp>
      <p:sp>
        <p:nvSpPr>
          <p:cNvPr id="496" name="Google Shape;496;p23"/>
          <p:cNvSpPr txBox="1"/>
          <p:nvPr/>
        </p:nvSpPr>
        <p:spPr>
          <a:xfrm>
            <a:off x="5038781" y="2568625"/>
            <a:ext cx="29775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Develop issue backlog by 4/4</a:t>
            </a:r>
            <a:endParaRPr sz="1100">
              <a:solidFill>
                <a:schemeClr val="dk1"/>
              </a:solidFill>
            </a:endParaRPr>
          </a:p>
          <a:p>
            <a:pPr indent="-92964" lvl="0" marL="54864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Audit content, catalogs, and assignment profiles by 4/31</a:t>
            </a:r>
            <a:endParaRPr sz="1100">
              <a:solidFill>
                <a:schemeClr val="dk1"/>
              </a:solidFill>
            </a:endParaRPr>
          </a:p>
          <a:p>
            <a:pPr indent="-92964" lvl="0" marL="54864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Resolve custom report issues by 4/18</a:t>
            </a:r>
            <a:endParaRPr sz="1100">
              <a:solidFill>
                <a:schemeClr val="dk1"/>
              </a:solidFill>
            </a:endParaRPr>
          </a:p>
          <a:p>
            <a:pPr indent="-92964" lvl="0" marL="54864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Confirm market analysis, meeting market stakeholders needs by 4/31</a:t>
            </a:r>
            <a:endParaRPr sz="1100">
              <a:solidFill>
                <a:schemeClr val="dk1"/>
              </a:solidFill>
            </a:endParaRPr>
          </a:p>
          <a:p>
            <a:pPr indent="-54864" lvl="0" marL="54864" marR="0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97" name="Google Shape;497;p23"/>
          <p:cNvSpPr txBox="1"/>
          <p:nvPr/>
        </p:nvSpPr>
        <p:spPr>
          <a:xfrm>
            <a:off x="1072550" y="3523900"/>
            <a:ext cx="10653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Learning</a:t>
            </a:r>
            <a:endParaRPr sz="11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Implementation</a:t>
            </a:r>
            <a:endParaRPr sz="1100">
              <a:solidFill>
                <a:schemeClr val="accent6"/>
              </a:solidFill>
            </a:endParaRPr>
          </a:p>
        </p:txBody>
      </p:sp>
      <p:sp>
        <p:nvSpPr>
          <p:cNvPr id="498" name="Google Shape;498;p23"/>
          <p:cNvSpPr txBox="1"/>
          <p:nvPr/>
        </p:nvSpPr>
        <p:spPr>
          <a:xfrm>
            <a:off x="2344350" y="3465900"/>
            <a:ext cx="25617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Create &amp; execute project plans for new markets</a:t>
            </a:r>
            <a:endParaRPr sz="1100">
              <a:solidFill>
                <a:schemeClr val="dk1"/>
              </a:solidFill>
            </a:endParaRPr>
          </a:p>
          <a:p>
            <a:pPr indent="-92964" lvl="0" marL="54864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Establish project processes for forthcoming launch</a:t>
            </a:r>
            <a:endParaRPr sz="1100"/>
          </a:p>
        </p:txBody>
      </p:sp>
      <p:sp>
        <p:nvSpPr>
          <p:cNvPr id="499" name="Google Shape;499;p23"/>
          <p:cNvSpPr txBox="1"/>
          <p:nvPr/>
        </p:nvSpPr>
        <p:spPr>
          <a:xfrm>
            <a:off x="5038779" y="3388964"/>
            <a:ext cx="33480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Develop project management plans for UK &amp; Australian market  by 4/2</a:t>
            </a:r>
            <a:endParaRPr sz="1100">
              <a:solidFill>
                <a:schemeClr val="dk1"/>
              </a:solidFill>
            </a:endParaRPr>
          </a:p>
          <a:p>
            <a:pPr indent="-92964" lvl="0" marL="54864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Facilitate kick-off meetings &amp; schedule weekly status calls for UK, Aus &amp; Brazil eCommerce by 4/10</a:t>
            </a:r>
            <a:endParaRPr sz="1100">
              <a:solidFill>
                <a:schemeClr val="dk1"/>
              </a:solidFill>
            </a:endParaRPr>
          </a:p>
          <a:p>
            <a:pPr indent="-92964" lvl="0" marL="54864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Establish weekly meeting between PM and Business by 4/11</a:t>
            </a:r>
            <a:endParaRPr sz="1100"/>
          </a:p>
        </p:txBody>
      </p:sp>
      <p:sp>
        <p:nvSpPr>
          <p:cNvPr id="500" name="Google Shape;500;p23"/>
          <p:cNvSpPr txBox="1"/>
          <p:nvPr/>
        </p:nvSpPr>
        <p:spPr>
          <a:xfrm>
            <a:off x="1072550" y="4246625"/>
            <a:ext cx="12717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Learning</a:t>
            </a:r>
            <a:endParaRPr sz="11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Business Adoption</a:t>
            </a:r>
            <a:endParaRPr sz="1100">
              <a:solidFill>
                <a:schemeClr val="accent6"/>
              </a:solidFill>
            </a:endParaRPr>
          </a:p>
        </p:txBody>
      </p:sp>
      <p:sp>
        <p:nvSpPr>
          <p:cNvPr id="501" name="Google Shape;501;p23"/>
          <p:cNvSpPr txBox="1"/>
          <p:nvPr/>
        </p:nvSpPr>
        <p:spPr>
          <a:xfrm>
            <a:off x="2344346" y="4269359"/>
            <a:ext cx="22734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Increase adoption of tool by Anti-Corruption &amp; International Compliance training groups</a:t>
            </a:r>
            <a:endParaRPr sz="1100"/>
          </a:p>
        </p:txBody>
      </p:sp>
      <p:sp>
        <p:nvSpPr>
          <p:cNvPr id="502" name="Google Shape;502;p23"/>
          <p:cNvSpPr txBox="1"/>
          <p:nvPr/>
        </p:nvSpPr>
        <p:spPr>
          <a:xfrm>
            <a:off x="5038779" y="4259741"/>
            <a:ext cx="33480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92964" lvl="0" marL="54864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Support the creation of new  demo’s by April 31</a:t>
            </a:r>
            <a:r>
              <a:rPr baseline="30000"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</a:t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92964" lvl="0" marL="54864" rtl="0" algn="l">
              <a:lnSpc>
                <a:spcPct val="1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</a:pP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Support training of new feature by 4/15</a:t>
            </a:r>
            <a:endParaRPr sz="1100"/>
          </a:p>
        </p:txBody>
      </p:sp>
      <p:cxnSp>
        <p:nvCxnSpPr>
          <p:cNvPr id="503" name="Google Shape;503;p23"/>
          <p:cNvCxnSpPr/>
          <p:nvPr/>
        </p:nvCxnSpPr>
        <p:spPr>
          <a:xfrm>
            <a:off x="714707" y="4104386"/>
            <a:ext cx="7797900" cy="0"/>
          </a:xfrm>
          <a:prstGeom prst="straightConnector1">
            <a:avLst/>
          </a:prstGeom>
          <a:noFill/>
          <a:ln cap="rnd" cmpd="sng" w="12700">
            <a:solidFill>
              <a:srgbClr val="A5A5A5">
                <a:alpha val="42750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04" name="Google Shape;504;p23"/>
          <p:cNvCxnSpPr/>
          <p:nvPr/>
        </p:nvCxnSpPr>
        <p:spPr>
          <a:xfrm>
            <a:off x="714707" y="3303283"/>
            <a:ext cx="7797900" cy="0"/>
          </a:xfrm>
          <a:prstGeom prst="straightConnector1">
            <a:avLst/>
          </a:prstGeom>
          <a:noFill/>
          <a:ln cap="rnd" cmpd="sng" w="12700">
            <a:solidFill>
              <a:srgbClr val="A5A5A5">
                <a:alpha val="42750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05" name="Google Shape;505;p23"/>
          <p:cNvCxnSpPr/>
          <p:nvPr/>
        </p:nvCxnSpPr>
        <p:spPr>
          <a:xfrm>
            <a:off x="714707" y="2482944"/>
            <a:ext cx="7797900" cy="0"/>
          </a:xfrm>
          <a:prstGeom prst="straightConnector1">
            <a:avLst/>
          </a:prstGeom>
          <a:noFill/>
          <a:ln cap="rnd" cmpd="sng" w="12700">
            <a:solidFill>
              <a:srgbClr val="A5A5A5">
                <a:alpha val="42750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506" name="Google Shape;506;p23"/>
          <p:cNvSpPr/>
          <p:nvPr/>
        </p:nvSpPr>
        <p:spPr>
          <a:xfrm>
            <a:off x="466078" y="2124168"/>
            <a:ext cx="108300" cy="2287200"/>
          </a:xfrm>
          <a:prstGeom prst="leftBracket">
            <a:avLst>
              <a:gd fmla="val 84165" name="adj"/>
            </a:avLst>
          </a:prstGeom>
          <a:noFill/>
          <a:ln cap="rnd" cmpd="sng" w="12700">
            <a:solidFill>
              <a:schemeClr val="accent6">
                <a:alpha val="498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7" name="Google Shape;507;p23"/>
          <p:cNvSpPr txBox="1"/>
          <p:nvPr/>
        </p:nvSpPr>
        <p:spPr>
          <a:xfrm>
            <a:off x="4061786" y="914881"/>
            <a:ext cx="1065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22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60-DAY PLAN</a:t>
            </a:r>
            <a:endParaRPr sz="1100">
              <a:solidFill>
                <a:schemeClr val="accent6"/>
              </a:solidFill>
            </a:endParaRPr>
          </a:p>
        </p:txBody>
      </p:sp>
      <p:sp>
        <p:nvSpPr>
          <p:cNvPr id="508" name="Google Shape;508;p23"/>
          <p:cNvSpPr txBox="1"/>
          <p:nvPr/>
        </p:nvSpPr>
        <p:spPr>
          <a:xfrm>
            <a:off x="1891207" y="863881"/>
            <a:ext cx="10596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22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30-DAY PLAN</a:t>
            </a:r>
            <a:endParaRPr sz="1100">
              <a:solidFill>
                <a:schemeClr val="accent6"/>
              </a:solidFill>
            </a:endParaRPr>
          </a:p>
        </p:txBody>
      </p:sp>
      <p:grpSp>
        <p:nvGrpSpPr>
          <p:cNvPr id="509" name="Google Shape;509;p23"/>
          <p:cNvGrpSpPr/>
          <p:nvPr/>
        </p:nvGrpSpPr>
        <p:grpSpPr>
          <a:xfrm>
            <a:off x="1069574" y="1349350"/>
            <a:ext cx="6309950" cy="184725"/>
            <a:chOff x="1426099" y="1494333"/>
            <a:chExt cx="8413267" cy="246300"/>
          </a:xfrm>
        </p:grpSpPr>
        <p:sp>
          <p:nvSpPr>
            <p:cNvPr id="510" name="Google Shape;510;p23"/>
            <p:cNvSpPr txBox="1"/>
            <p:nvPr/>
          </p:nvSpPr>
          <p:spPr>
            <a:xfrm>
              <a:off x="1426099" y="1494333"/>
              <a:ext cx="1410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FOCUS AREA</a:t>
              </a:r>
              <a:endParaRPr sz="1100"/>
            </a:p>
          </p:txBody>
        </p:sp>
        <p:sp>
          <p:nvSpPr>
            <p:cNvPr id="511" name="Google Shape;511;p23"/>
            <p:cNvSpPr txBox="1"/>
            <p:nvPr/>
          </p:nvSpPr>
          <p:spPr>
            <a:xfrm>
              <a:off x="3983164" y="1494333"/>
              <a:ext cx="1260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GOAL</a:t>
              </a:r>
              <a:endParaRPr sz="1100"/>
            </a:p>
          </p:txBody>
        </p:sp>
        <p:sp>
          <p:nvSpPr>
            <p:cNvPr id="512" name="Google Shape;512;p23"/>
            <p:cNvSpPr txBox="1"/>
            <p:nvPr/>
          </p:nvSpPr>
          <p:spPr>
            <a:xfrm>
              <a:off x="7181066" y="1494333"/>
              <a:ext cx="2658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METRIC &amp; TARGET DATE</a:t>
              </a:r>
              <a:endParaRPr sz="1100"/>
            </a:p>
          </p:txBody>
        </p:sp>
      </p:grpSp>
      <p:sp>
        <p:nvSpPr>
          <p:cNvPr id="513" name="Google Shape;513;p23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30-60-90 Day Plan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