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oppins"/>
      <p:regular r:id="rId16"/>
      <p:bold r:id="rId17"/>
      <p:italic r:id="rId18"/>
      <p:boldItalic r:id="rId19"/>
    </p:embeddedFont>
    <p:embeddedFont>
      <p:font typeface="Poppins Light"/>
      <p:regular r:id="rId20"/>
      <p:bold r:id="rId21"/>
      <p:italic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Spectral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AE66F1-5885-4D68-A1B1-F6C116809BE5}">
  <a:tblStyle styleId="{8DAE66F1-5885-4D68-A1B1-F6C116809BE5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regular.fntdata"/><Relationship Id="rId22" Type="http://schemas.openxmlformats.org/officeDocument/2006/relationships/font" Target="fonts/PoppinsLight-italic.fntdata"/><Relationship Id="rId21" Type="http://schemas.openxmlformats.org/officeDocument/2006/relationships/font" Target="fonts/PoppinsLight-bold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Poppins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SpectralLight-regular.fntdata"/><Relationship Id="rId27" Type="http://schemas.openxmlformats.org/officeDocument/2006/relationships/font" Target="fonts/PoppinsSemiBol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pectralL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pectralLight-boldItalic.fntdata"/><Relationship Id="rId30" Type="http://schemas.openxmlformats.org/officeDocument/2006/relationships/font" Target="fonts/SpectralLigh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e3ba48cf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e3ba48cf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906c999fb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906c999fb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906c999fb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906c999fb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906c999fb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906c999fb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906c999f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906c999f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906c999fb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906c999fb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906c999fb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906c999fb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906c999fb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906c999fb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>
            <p:ph idx="6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>
            <p:ph idx="7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5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7">
  <p:cSld name="TITLE_AND_BODY_1_9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6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3">
  <p:cSld name="SECTION_HEADER_1_1_6">
    <p:bg>
      <p:bgPr>
        <a:solidFill>
          <a:srgbClr val="F9F8F5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9" name="Google Shape;129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17"/>
          <p:cNvSpPr txBox="1"/>
          <p:nvPr/>
        </p:nvSpPr>
        <p:spPr>
          <a:xfrm>
            <a:off x="6450850" y="812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Persona Certified | Masters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1">
  <p:cSld name="SECTION_HEADER_1_1_7">
    <p:bg>
      <p:bgPr>
        <a:solidFill>
          <a:srgbClr val="F9F8F5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7" name="Google Shape;137;p1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1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Marketing Excellence 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 1">
  <p:cSld name="SECTION_HEADER_2">
    <p:bg>
      <p:bgPr>
        <a:solidFill>
          <a:srgbClr val="F9F8F5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4" name="Google Shape;144;p1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9"/>
          <p:cNvSpPr txBox="1"/>
          <p:nvPr/>
        </p:nvSpPr>
        <p:spPr>
          <a:xfrm>
            <a:off x="6431650" y="812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Persona Certified: Masters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2">
  <p:cSld name="SECTION_HEADER_1_1_8">
    <p:bg>
      <p:bgPr>
        <a:solidFill>
          <a:srgbClr val="F9F8F5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" name="Google Shape;152;p2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Product-led onboarding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4">
  <p:cSld name="SECTION_HEADER_1_1_9">
    <p:bg>
      <p:bgPr>
        <a:solidFill>
          <a:srgbClr val="F9F8F5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57" name="Google Shape;157;p21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8" name="Google Shape;158;p21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0" name="Google Shape;160;p2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2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Product-led onboarding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" name="Google Shape;31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" name="Google Shape;36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7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5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5" name="Google Shape;55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marketing vs…</a:t>
            </a:r>
            <a:endParaRPr/>
          </a:p>
        </p:txBody>
      </p:sp>
      <p:sp>
        <p:nvSpPr>
          <p:cNvPr id="167" name="Google Shape;167;p2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the record straight</a:t>
            </a:r>
            <a:endParaRPr/>
          </a:p>
        </p:txBody>
      </p:sp>
      <p:sp>
        <p:nvSpPr>
          <p:cNvPr id="168" name="Google Shape;168;p22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69" name="Google Shape;169;p22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413650" y="833575"/>
            <a:ext cx="84711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marketing vs. brand marketing</a:t>
            </a:r>
            <a:endParaRPr/>
          </a:p>
        </p:txBody>
      </p:sp>
      <p:graphicFrame>
        <p:nvGraphicFramePr>
          <p:cNvPr id="175" name="Google Shape;175;p23"/>
          <p:cNvGraphicFramePr/>
          <p:nvPr/>
        </p:nvGraphicFramePr>
        <p:xfrm>
          <a:off x="413642" y="14426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{8DAE66F1-5885-4D68-A1B1-F6C116809BE5}</a:tableStyleId>
              </a:tblPr>
              <a:tblGrid>
                <a:gridCol w="1420800"/>
                <a:gridCol w="3478000"/>
                <a:gridCol w="3478000"/>
              </a:tblGrid>
              <a:tr h="27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Brand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273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 </a:t>
                      </a: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Key role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The driving force between getting products to market and keeping them there.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Builds brand identity, reputation, and emotional connection.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8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 KPIs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Win rates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(and feature adoption)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churn rates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Brand awareness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Brand equity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engagement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489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 Skills needed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research and analysis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Go-to-market strategy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storytelling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 enablement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Brand strategy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Visual storytelling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marketing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73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4. Main differences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Focuses on positioning and launching specific products for target markets.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Focuses on cultivating a consistent and compelling brand that resonates widely.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7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5. Common points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Both engage and retain customers, leverage storytelling, ensure brand consistency, and support revenue growth.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38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6. Positioning &amp; </a:t>
                      </a:r>
                      <a:b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  messaging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and customer analysis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Design unique positioning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Value-driven messaging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Brand story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TOV creation and consistency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Integration into brand campaign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273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7. Impact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Direct impact on specific product success in the market and customer retention.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Indirect impact on wider company perception and long-term customer loyalty.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413650" y="833575"/>
            <a:ext cx="85551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marketing vs. channel marketing</a:t>
            </a:r>
            <a:endParaRPr/>
          </a:p>
        </p:txBody>
      </p:sp>
      <p:graphicFrame>
        <p:nvGraphicFramePr>
          <p:cNvPr id="181" name="Google Shape;181;p24"/>
          <p:cNvGraphicFramePr/>
          <p:nvPr/>
        </p:nvGraphicFramePr>
        <p:xfrm>
          <a:off x="413642" y="14125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{8DAE66F1-5885-4D68-A1B1-F6C116809BE5}</a:tableStyleId>
              </a:tblPr>
              <a:tblGrid>
                <a:gridCol w="1909700"/>
                <a:gridCol w="3069575"/>
                <a:gridCol w="3397525"/>
              </a:tblGrid>
              <a:tr h="274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Channel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27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 Key role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The driving force behind crafting messaging, positioning, and go-to-market strategies to ensure product success.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Focuses on enabling and supporting sales through channel partners such as distributors and resellers.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8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 KPIs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Win rates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adoption rates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retention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Partner activation rates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Channel revenue growth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Partner satisfaction scores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 Skills needed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research &amp; analysis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Messaging &amp; positioning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storytelling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 enablement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Partner relationship management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Co-marketing strategy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Incentive program development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7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4. Main differences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Focuses on </a:t>
                      </a: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direct customer engagement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through targeted messaging and strategies.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Focuses on </a:t>
                      </a: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indirect sales enablement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by providing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tools and resources for partners to sell effectively.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27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5. Common points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Both aim to increase product adoption and revenue by clearly communicating value, </a:t>
                      </a:r>
                      <a:b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one to customers and the other to partners.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38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6. Positioning &amp; messaging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Aligns messaging to customer needs and pain points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Creates business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value-focused materials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Tailors product messaging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 partner audiences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Develops partner-specific campaigns and materials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27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7. Impact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Drives product adoption, customer retention and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overall market success.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Expands market reach and revenue through empowered, well-equipped channel partners.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marketing vs. customer marketing</a:t>
            </a:r>
            <a:r>
              <a:rPr lang="en"/>
              <a:t> </a:t>
            </a:r>
            <a:endParaRPr/>
          </a:p>
        </p:txBody>
      </p:sp>
      <p:graphicFrame>
        <p:nvGraphicFramePr>
          <p:cNvPr id="187" name="Google Shape;187;p25"/>
          <p:cNvGraphicFramePr/>
          <p:nvPr/>
        </p:nvGraphicFramePr>
        <p:xfrm>
          <a:off x="413642" y="14125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{8DAE66F1-5885-4D68-A1B1-F6C116809BE5}</a:tableStyleId>
              </a:tblPr>
              <a:tblGrid>
                <a:gridCol w="1909700"/>
                <a:gridCol w="2953150"/>
                <a:gridCol w="3513950"/>
              </a:tblGrid>
              <a:tr h="28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 Key role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The driving force behind getting products to market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and keeping them there.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Engages and retains existing customers.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94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 KPIs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Win rates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(and feature adoption)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churn rates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 rate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NPS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Community engagement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50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 Skills needed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research and analysis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Go-to-market strategy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storytelling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 enablement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segmentation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Engagement tactics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Community building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Advocacy programs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6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4. Main differences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Mixed focus on acquiring new customers and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engaging existing ones.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Primary focus on the existing customer base.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9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5. Common points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Together, they drive growth across the customer journey.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36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6. Positioning &amp; messaging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and customer analysis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Design unique positioning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Value-driven messaging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Personalize messaging to strengthen customer relationships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Develop customer-centric content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7. Impact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Drives market positioning, go-to-market strategy, and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adoption amongst prospects and customers.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Enhances retention, loyalty, and CLTV through targeted engagement and expansion efforts.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marketing vs. demand gen </a:t>
            </a:r>
            <a:endParaRPr/>
          </a:p>
        </p:txBody>
      </p:sp>
      <p:graphicFrame>
        <p:nvGraphicFramePr>
          <p:cNvPr id="193" name="Google Shape;193;p26"/>
          <p:cNvGraphicFramePr/>
          <p:nvPr/>
        </p:nvGraphicFramePr>
        <p:xfrm>
          <a:off x="413642" y="14125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{8DAE66F1-5885-4D68-A1B1-F6C116809BE5}</a:tableStyleId>
              </a:tblPr>
              <a:tblGrid>
                <a:gridCol w="1909700"/>
                <a:gridCol w="2953150"/>
                <a:gridCol w="3513950"/>
              </a:tblGrid>
              <a:tr h="28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Demand gen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 Key role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The driving force behind getting products to market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and keeping them there.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Generates audience interest and qualified leads.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94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 KPIs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Win rates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(and feature adoption)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churn rates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Lead volume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Conversion rates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Pipeline contribution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50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 Skills needed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research and analysis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Go-to-market strategy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storytelling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 enablement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Campaign management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Multi-channel marketing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Data analysis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 collaboration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6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4. Main differences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Establishes the strategic foundation, focusing on the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who, what, and why of the product launch.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Activates the strategic foundation to create demand, focusing on the where, when, and how of the launch.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9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5. Common points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Together, they create impactful revenue-driving campaigns.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36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6. Positioning &amp; messaging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and customer analysis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Design unique positioning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Value-driven messaging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Use to develop demand campaigns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Use to optimize landing pages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Give feedback based on data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7. Impact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Drives market positioning, product adoption, and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long-term customer retention.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Fuels sales pipeline growth and accelerates </a:t>
                      </a:r>
                      <a:b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acquisition.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marketing vs. marketing</a:t>
            </a:r>
            <a:endParaRPr/>
          </a:p>
        </p:txBody>
      </p:sp>
      <p:graphicFrame>
        <p:nvGraphicFramePr>
          <p:cNvPr id="199" name="Google Shape;199;p27"/>
          <p:cNvGraphicFramePr/>
          <p:nvPr/>
        </p:nvGraphicFramePr>
        <p:xfrm>
          <a:off x="413642" y="13836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{8DAE66F1-5885-4D68-A1B1-F6C116809BE5}</a:tableStyleId>
              </a:tblPr>
              <a:tblGrid>
                <a:gridCol w="3825200"/>
                <a:gridCol w="4551600"/>
              </a:tblGrid>
              <a:tr h="372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marketing</a:t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</a:t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24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Defines the audience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Attracts the crowd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4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Crafts the product story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Builds the brand story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24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Drives deep understanding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Drives awareness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4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Creates sales momentum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Creates campaign moments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242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Owns market fit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Owns market presence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4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Masters the funnel bottom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Masters the funnel top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24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Creates a product people actually want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Generates demand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4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Determines WHAT we say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Determines HOW we say it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41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PMM MYTH:</a:t>
                      </a:r>
                      <a:endParaRPr b="1"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All product, no strategy</a:t>
                      </a:r>
                      <a:endParaRPr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 MYTH:</a:t>
                      </a:r>
                      <a:endParaRPr b="1"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All vibes, no revenue</a:t>
                      </a:r>
                      <a:endParaRPr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577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PMM REALITY:</a:t>
                      </a:r>
                      <a:endParaRPr b="1"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strategist that shapes category perception</a:t>
                      </a:r>
                      <a:endParaRPr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 REALITY:</a:t>
                      </a:r>
                      <a:endParaRPr b="1"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Growth engine that scales market impact</a:t>
                      </a:r>
                      <a:endParaRPr sz="9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marketing vs. solutions engineering</a:t>
            </a:r>
            <a:r>
              <a:rPr lang="en"/>
              <a:t> </a:t>
            </a:r>
            <a:endParaRPr/>
          </a:p>
        </p:txBody>
      </p:sp>
      <p:graphicFrame>
        <p:nvGraphicFramePr>
          <p:cNvPr id="205" name="Google Shape;205;p28"/>
          <p:cNvGraphicFramePr/>
          <p:nvPr/>
        </p:nvGraphicFramePr>
        <p:xfrm>
          <a:off x="413642" y="14125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{8DAE66F1-5885-4D68-A1B1-F6C116809BE5}</a:tableStyleId>
              </a:tblPr>
              <a:tblGrid>
                <a:gridCol w="1909700"/>
                <a:gridCol w="2953150"/>
                <a:gridCol w="3513950"/>
              </a:tblGrid>
              <a:tr h="291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Solutions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Engineering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41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 Key role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Defines product positioning, messaging, and go-to-market strategy to ensure customers understand the value of the product.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Provides technical expertise during pre-sales to demonstrate how the product solves specific customer challenges.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41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 KPIs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Win rates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adoption rates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retention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Technical support for closed deals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Pre-sales pipeline contribution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Deal acceleration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52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 Skills needed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research and analysis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Messaging &amp; storytelling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Competitive analysis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GTM strategy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Deep technical knowledge of the product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communication skills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Problem-solving for use case alignment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9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4. Main differences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Focuses on creating broad, market-facing messaging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and strategies to appeal to target audiences.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Focuses on customizing the product’s technical capabilities to specific customer needs during the sales cycle.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29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5. Common points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Both aim to drive product adoption by clearly communicating its value, </a:t>
                      </a:r>
                      <a:b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though one focuses on the why (strategy) and the other on the how (execution).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294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 Impact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Ensures the product resonates in the market and aligns with customer expectations.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Builds customer confidence, overcomes technical objections, and drives deal closure through hands-on support.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Google Shape;210;p29"/>
          <p:cNvGraphicFramePr/>
          <p:nvPr/>
        </p:nvGraphicFramePr>
        <p:xfrm>
          <a:off x="413642" y="15851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{8DAE66F1-5885-4D68-A1B1-F6C116809BE5}</a:tableStyleId>
              </a:tblPr>
              <a:tblGrid>
                <a:gridCol w="1422325"/>
                <a:gridCol w="2039125"/>
                <a:gridCol w="2135350"/>
                <a:gridCol w="2779975"/>
              </a:tblGrid>
              <a:tr h="22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Solutions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Portfolio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 u="sng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32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 Key role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Drives individual products to market, aligning with the market and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ustomer needs.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Solves strategic customer challenges with bundled products and services.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Manages and positions a portfolio of related products for cohesivity.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2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 KPIs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Win rates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(and feature adoption)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churn rates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Solution adoption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loyalty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Solution revenue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Cross sell revenue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Upsell revenue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retention and expansion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2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 Skills needed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research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Go-to-market strategy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storytelling 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Solution design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Consultative selling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Relationship building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Strategic planning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Portfolio analysis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Messaging alignment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3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4. Main differences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 on individual products or features.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 on solving the broader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hallenges of the customer.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 on a portfolio of products and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their alignment.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7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5. Common points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All drive growth by meeting customer needs, supporting sales with targeted messaging, and differentiating offerings in the market.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  <a:tc hMerge="1"/>
              </a:tr>
              <a:tr h="32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6. Positioning </a:t>
                      </a:r>
                      <a:b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 &amp; messaging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and customer analysis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Unique positioning per product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Value-driven messaging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Identify complex customer needs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Position holistic value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Tailored messaging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Portfolio-wide market analysis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Position portfolio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Overarching messaging to unify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23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7. Impact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Drives product success within competitive markets.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Builds customer loyalty and long-term relationships through solutions.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Increases portfolio revenue through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cross-product strategy.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  <p:sp>
        <p:nvSpPr>
          <p:cNvPr id="211" name="Google Shape;211;p29"/>
          <p:cNvSpPr txBox="1"/>
          <p:nvPr>
            <p:ph type="title"/>
          </p:nvPr>
        </p:nvSpPr>
        <p:spPr>
          <a:xfrm>
            <a:off x="413650" y="681186"/>
            <a:ext cx="7826400" cy="9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marketing vs. solutions marketing vs. portfolio marketing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marketing vs. technical marketing </a:t>
            </a:r>
            <a:endParaRPr/>
          </a:p>
        </p:txBody>
      </p:sp>
      <p:graphicFrame>
        <p:nvGraphicFramePr>
          <p:cNvPr id="217" name="Google Shape;217;p30"/>
          <p:cNvGraphicFramePr/>
          <p:nvPr/>
        </p:nvGraphicFramePr>
        <p:xfrm>
          <a:off x="413642" y="14125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{8DAE66F1-5885-4D68-A1B1-F6C116809BE5}</a:tableStyleId>
              </a:tblPr>
              <a:tblGrid>
                <a:gridCol w="1909700"/>
                <a:gridCol w="2953150"/>
                <a:gridCol w="3513950"/>
              </a:tblGrid>
              <a:tr h="28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Technical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Marketing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 Key role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The driving force behind crafting messaging, positioning, and go-to-market strategies to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ensure product success.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Ensures technical users understand, evaluate, and adopt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the product through detailed, solution-focused content.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94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 KPIs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Win rates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adoption rates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retention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engagement (e.g., technical docs, videos)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Technical asset downloads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Support ticket reduction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50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 Skills needed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research &amp; analysis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Messaging &amp; positioning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storytelling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 enablement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Deep technical expertise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Creating technical collateral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96520" lvl="0" marL="9144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"/>
                        <a:buChar char="●"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Collaboration with engineers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6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4. Main differences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Focuses on the </a:t>
                      </a: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who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, </a:t>
                      </a: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, and </a:t>
                      </a: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why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of the product’s value to the market.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Focuses on </a:t>
                      </a: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the product works and ensures technical stakeholders can understand and use it.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9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5. Common points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Both work to ensure the product’s value is clearly understood and effectively communicated, focusing on enabling adoption and success for their respective audiences.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36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6. Positioning &amp; messaging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Develops customer-centric messaging based on business pain points and value propositions.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Creates technical narratives focused on implementation, integrations, and product performance.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7. Impact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Drives product adoption, customer retention and overall market success.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Accelerates technical adoption, reduces implementation 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friction, and builds trust with technical audiences.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