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Poppins"/>
      <p:regular r:id="rId11"/>
      <p:bold r:id="rId12"/>
      <p:italic r:id="rId13"/>
      <p:boldItalic r:id="rId14"/>
    </p:embeddedFont>
    <p:embeddedFont>
      <p:font typeface="Poppins Light"/>
      <p:regular r:id="rId15"/>
      <p:bold r:id="rId16"/>
      <p:italic r:id="rId17"/>
      <p:boldItalic r:id="rId18"/>
    </p:embeddedFont>
    <p:embeddedFont>
      <p:font typeface="Poppins SemiBold"/>
      <p:regular r:id="rId19"/>
      <p:bold r:id="rId20"/>
      <p:italic r:id="rId21"/>
      <p:boldItalic r:id="rId22"/>
    </p:embeddedFont>
    <p:embeddedFont>
      <p:font typeface="Spectral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8127DFE-D074-4EF5-8021-6EFCB6683045}">
  <a:tblStyle styleId="{D8127DFE-D074-4EF5-8021-6EFCB6683045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.fntdata"/><Relationship Id="rId22" Type="http://schemas.openxmlformats.org/officeDocument/2006/relationships/font" Target="fonts/PoppinsSemiBold-boldItalic.fntdata"/><Relationship Id="rId21" Type="http://schemas.openxmlformats.org/officeDocument/2006/relationships/font" Target="fonts/PoppinsSemiBold-italic.fntdata"/><Relationship Id="rId24" Type="http://schemas.openxmlformats.org/officeDocument/2006/relationships/font" Target="fonts/SpectralLight-bold.fntdata"/><Relationship Id="rId23" Type="http://schemas.openxmlformats.org/officeDocument/2006/relationships/font" Target="fonts/Spectral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SpectralLight-boldItalic.fntdata"/><Relationship Id="rId25" Type="http://schemas.openxmlformats.org/officeDocument/2006/relationships/font" Target="fonts/SpectralLigh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font" Target="fonts/Poppins-regular.fntdata"/><Relationship Id="rId10" Type="http://schemas.openxmlformats.org/officeDocument/2006/relationships/slide" Target="slides/slide3.xml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15" Type="http://schemas.openxmlformats.org/officeDocument/2006/relationships/font" Target="fonts/PoppinsLight-regular.fntdata"/><Relationship Id="rId14" Type="http://schemas.openxmlformats.org/officeDocument/2006/relationships/font" Target="fonts/Poppins-boldItalic.fntdata"/><Relationship Id="rId17" Type="http://schemas.openxmlformats.org/officeDocument/2006/relationships/font" Target="fonts/PoppinsLight-italic.fntdata"/><Relationship Id="rId16" Type="http://schemas.openxmlformats.org/officeDocument/2006/relationships/font" Target="fonts/PoppinsLight-bold.fntdata"/><Relationship Id="rId19" Type="http://schemas.openxmlformats.org/officeDocument/2006/relationships/font" Target="fonts/PoppinsSemiBold-regular.fntdata"/><Relationship Id="rId18" Type="http://schemas.openxmlformats.org/officeDocument/2006/relationships/font" Target="fonts/PoppinsLigh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71ffbbf473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71ffbbf473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71ffbbf473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71ffbbf473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40" name="Google Shape;140;p20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41" name="Google Shape;141;p20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142" name="Google Shape;142;p2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rgbClr val="F9F8F5"/>
                </a:solidFill>
              </a:defRPr>
            </a:lvl1pPr>
            <a:lvl2pPr lvl="1">
              <a:buNone/>
              <a:defRPr>
                <a:solidFill>
                  <a:srgbClr val="F9F8F5"/>
                </a:solidFill>
              </a:defRPr>
            </a:lvl2pPr>
            <a:lvl3pPr lvl="2">
              <a:buNone/>
              <a:defRPr>
                <a:solidFill>
                  <a:srgbClr val="F9F8F5"/>
                </a:solidFill>
              </a:defRPr>
            </a:lvl3pPr>
            <a:lvl4pPr lvl="3">
              <a:buNone/>
              <a:defRPr>
                <a:solidFill>
                  <a:srgbClr val="F9F8F5"/>
                </a:solidFill>
              </a:defRPr>
            </a:lvl4pPr>
            <a:lvl5pPr lvl="4">
              <a:buNone/>
              <a:defRPr>
                <a:solidFill>
                  <a:srgbClr val="F9F8F5"/>
                </a:solidFill>
              </a:defRPr>
            </a:lvl5pPr>
            <a:lvl6pPr lvl="5">
              <a:buNone/>
              <a:defRPr>
                <a:solidFill>
                  <a:srgbClr val="F9F8F5"/>
                </a:solidFill>
              </a:defRPr>
            </a:lvl6pPr>
            <a:lvl7pPr lvl="6">
              <a:buNone/>
              <a:defRPr>
                <a:solidFill>
                  <a:srgbClr val="F9F8F5"/>
                </a:solidFill>
              </a:defRPr>
            </a:lvl7pPr>
            <a:lvl8pPr lvl="7">
              <a:buNone/>
              <a:defRPr>
                <a:solidFill>
                  <a:srgbClr val="F9F8F5"/>
                </a:solidFill>
              </a:defRPr>
            </a:lvl8pPr>
            <a:lvl9pPr lvl="8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8" name="Google Shape;148;p2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1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3" name="Google Shape;153;p22"/>
          <p:cNvSpPr txBox="1"/>
          <p:nvPr>
            <p:ph idx="1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8" name="Google Shape;158;p23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59" name="Google Shape;159;p23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0" name="Google Shape;160;p23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3" name="Google Shape;163;p2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66" name="Google Shape;166;p24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7" name="Google Shape;167;p24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9" name="Google Shape;169;p2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24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3" name="Google Shape;173;p2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25"/>
          <p:cNvSpPr txBox="1"/>
          <p:nvPr>
            <p:ph idx="1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idx="2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3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77" name="Google Shape;177;p25"/>
          <p:cNvSpPr txBox="1"/>
          <p:nvPr>
            <p:ph idx="4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78" name="Google Shape;178;p25"/>
          <p:cNvSpPr txBox="1"/>
          <p:nvPr>
            <p:ph idx="5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179" name="Google Shape;179;p25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84" name="Google Shape;184;p26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85" name="Google Shape;185;p26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7" name="Google Shape;187;p2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26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3" name="Google Shape;193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4" name="Google Shape;194;p2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27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0" name="Google Shape;200;p2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28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2" name="Google Shape;202;p28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3" name="Google Shape;203;p28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9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9" name="Google Shape;209;p29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10" name="Google Shape;210;p29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11" name="Google Shape;211;p29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9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213" name="Google Shape;213;p2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9"/>
          <p:cNvSpPr txBox="1"/>
          <p:nvPr>
            <p:ph idx="6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17" name="Google Shape;217;p30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18" name="Google Shape;218;p30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0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20" name="Google Shape;220;p30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1" name="Google Shape;221;p30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0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23" name="Google Shape;223;p30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4" name="Google Shape;224;p30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0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26" name="Google Shape;226;p3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7" name="Google Shape;227;p3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" name="Google Shape;228;p30"/>
          <p:cNvSpPr txBox="1"/>
          <p:nvPr>
            <p:ph idx="7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1" name="Google Shape;231;p31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32" name="Google Shape;232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3" name="Google Shape;233;p3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3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32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38" name="Google Shape;238;p32"/>
          <p:cNvSpPr/>
          <p:nvPr/>
        </p:nvSpPr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32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sp>
        <p:nvSpPr>
          <p:cNvPr id="240" name="Google Shape;240;p32"/>
          <p:cNvSpPr/>
          <p:nvPr/>
        </p:nvSpPr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7">
  <p:cSld name="TITLE_AND_BODY_1_9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43" name="Google Shape;243;p33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44" name="Google Shape;244;p3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5" name="Google Shape;245;p3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33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3">
  <p:cSld name="SECTION_HEADER_1_1_6">
    <p:bg>
      <p:bgPr>
        <a:solidFill>
          <a:srgbClr val="F9F8F5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4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50" name="Google Shape;250;p34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51" name="Google Shape;251;p34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52" name="Google Shape;252;p3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53" name="Google Shape;253;p3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" name="Google Shape;254;p34"/>
          <p:cNvSpPr txBox="1"/>
          <p:nvPr/>
        </p:nvSpPr>
        <p:spPr>
          <a:xfrm>
            <a:off x="6450850" y="812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Persona Certified | Masters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1">
  <p:cSld name="SECTION_HEADER_1_1_7">
    <p:bg>
      <p:bgPr>
        <a:solidFill>
          <a:srgbClr val="F9F8F5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5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58" name="Google Shape;258;p35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59" name="Google Shape;259;p35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0" name="Google Shape;260;p3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1" name="Google Shape;261;p3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Google Shape;262;p3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Marketing Excellence 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 1">
  <p:cSld name="SECTION_HEADER_2">
    <p:bg>
      <p:bgPr>
        <a:solidFill>
          <a:srgbClr val="F9F8F5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65" name="Google Shape;265;p36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6" name="Google Shape;266;p36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7" name="Google Shape;267;p3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8" name="Google Shape;268;p3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p36"/>
          <p:cNvSpPr txBox="1"/>
          <p:nvPr/>
        </p:nvSpPr>
        <p:spPr>
          <a:xfrm>
            <a:off x="6431650" y="812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Persona Certified: Masters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2">
  <p:cSld name="SECTION_HEADER_1_1_8">
    <p:bg>
      <p:bgPr>
        <a:solidFill>
          <a:srgbClr val="F9F8F5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7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73" name="Google Shape;273;p37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74" name="Google Shape;274;p37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75" name="Google Shape;275;p3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6" name="Google Shape;276;p3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3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Product-led onboarding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4">
  <p:cSld name="SECTION_HEADER_1_1_9">
    <p:bg>
      <p:bgPr>
        <a:solidFill>
          <a:srgbClr val="F9F8F5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8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81" name="Google Shape;281;p38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82" name="Google Shape;282;p38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83" name="Google Shape;283;p3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4" name="Google Shape;284;p3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" name="Google Shape;285;p3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Product-led onboarding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5.xml"/><Relationship Id="rId6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PMM’s relationship with sales enablement and RevOps</a:t>
            </a:r>
            <a:endParaRPr/>
          </a:p>
        </p:txBody>
      </p:sp>
      <p:sp>
        <p:nvSpPr>
          <p:cNvPr id="291" name="Google Shape;291;p39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Ownership and metrics</a:t>
            </a:r>
            <a:endParaRPr/>
          </a:p>
        </p:txBody>
      </p:sp>
      <p:sp>
        <p:nvSpPr>
          <p:cNvPr id="292" name="Google Shape;292;p39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293" name="Google Shape;293;p39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Product marketing and sales enablement relationship</a:t>
            </a:r>
            <a:endParaRPr sz="2400"/>
          </a:p>
        </p:txBody>
      </p:sp>
      <p:graphicFrame>
        <p:nvGraphicFramePr>
          <p:cNvPr id="299" name="Google Shape;299;p40"/>
          <p:cNvGraphicFramePr/>
          <p:nvPr/>
        </p:nvGraphicFramePr>
        <p:xfrm>
          <a:off x="441410" y="15279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{D8127DFE-D074-4EF5-8021-6EFCB6683045}</a:tableStyleId>
              </a:tblPr>
              <a:tblGrid>
                <a:gridCol w="1453800"/>
                <a:gridCol w="3447625"/>
                <a:gridCol w="3447625"/>
              </a:tblGrid>
              <a:tr h="4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Focus area</a:t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Owned by </a:t>
                      </a:r>
                      <a:r>
                        <a:rPr lang="en" sz="11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Marketing</a:t>
                      </a:r>
                      <a:endParaRPr sz="1100" u="sng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Owned by </a:t>
                      </a:r>
                      <a:r>
                        <a:rPr lang="en" sz="11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 enablement</a:t>
                      </a:r>
                      <a:endParaRPr sz="1100" u="sng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442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Messaging </a:t>
                      </a:r>
                      <a:b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&amp; positioning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Create core value props &amp; positioning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Translate into sales-ready content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8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 content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Define strategic narratives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Build battlecards &amp; sales plays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8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stories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Identify &amp; develop case studies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Package for sales situations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8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Competitive intel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Category research and develop positioning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Create competitive takedown guides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50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launch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Own GTM strategy &amp; positioning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Create sales readiness programs and training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8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intelligence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Define market opportunities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Convert to account targeting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/>
          <p:nvPr>
            <p:ph type="title"/>
          </p:nvPr>
        </p:nvSpPr>
        <p:spPr>
          <a:xfrm>
            <a:off x="413650" y="833575"/>
            <a:ext cx="85977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Product marketing and RevOps relationship </a:t>
            </a:r>
            <a:endParaRPr sz="2400"/>
          </a:p>
        </p:txBody>
      </p:sp>
      <p:graphicFrame>
        <p:nvGraphicFramePr>
          <p:cNvPr id="305" name="Google Shape;305;p41"/>
          <p:cNvGraphicFramePr/>
          <p:nvPr/>
        </p:nvGraphicFramePr>
        <p:xfrm>
          <a:off x="413642" y="14887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{D8127DFE-D074-4EF5-8021-6EFCB6683045}</a:tableStyleId>
              </a:tblPr>
              <a:tblGrid>
                <a:gridCol w="1869300"/>
                <a:gridCol w="2377350"/>
                <a:gridCol w="2123325"/>
                <a:gridCol w="2123325"/>
              </a:tblGrid>
              <a:tr h="412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Focus area</a:t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Owned by </a:t>
                      </a:r>
                      <a:r>
                        <a:rPr lang="en" sz="11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PMM</a:t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Owned by </a:t>
                      </a:r>
                      <a:r>
                        <a:rPr lang="en" sz="11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RevOps</a:t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Metric</a:t>
                      </a:r>
                      <a:endParaRPr sz="1100" u="sng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Segmentation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Define customer personas &amp; segments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Implement in CRM, validate with data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Revenue per segment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Messaging &amp; positioning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Craft value props &amp; positioning/messaging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Validate with win/loss data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Conversion rates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Competitive intel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Maintain competitive positioning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Track competitive win/loss rates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Competitive win rate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feedback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Gather market insights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Centralize feedback data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Feature request impact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GTM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Own launch strategy &amp; positioning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Track performance &amp; pipeline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Revenue growth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strategy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Define market opportunities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Validate with market data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New segment revenue growth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