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</p:sldIdLst>
  <p:sldSz cy="6858000" cx="12192000"/>
  <p:notesSz cx="6858000" cy="9144000"/>
  <p:embeddedFontLst>
    <p:embeddedFont>
      <p:font typeface="Poppins"/>
      <p:regular r:id="rId25"/>
      <p:bold r:id="rId26"/>
      <p:italic r:id="rId27"/>
      <p:boldItalic r:id="rId28"/>
    </p:embeddedFont>
    <p:embeddedFont>
      <p:font typeface="Poppins Light"/>
      <p:regular r:id="rId29"/>
      <p:bold r:id="rId30"/>
      <p:italic r:id="rId31"/>
      <p:boldItalic r:id="rId32"/>
    </p:embeddedFont>
    <p:embeddedFont>
      <p:font typeface="Poppins SemiBold"/>
      <p:regular r:id="rId33"/>
      <p:bold r:id="rId34"/>
      <p:italic r:id="rId35"/>
      <p:boldItalic r:id="rId36"/>
    </p:embeddedFont>
    <p:embeddedFont>
      <p:font typeface="Spectral Light"/>
      <p:regular r:id="rId37"/>
      <p:bold r:id="rId38"/>
      <p:italic r:id="rId39"/>
      <p:boldItalic r:id="rId40"/>
    </p:embeddedFont>
    <p:embeddedFont>
      <p:font typeface="Open Sans"/>
      <p:regular r:id="rId41"/>
      <p:bold r:id="rId42"/>
      <p:italic r:id="rId43"/>
      <p:boldItalic r:id="rId4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592">
          <p15:clr>
            <a:srgbClr val="A4A3A4"/>
          </p15:clr>
        </p15:guide>
        <p15:guide id="2" pos="71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FA48F64-B238-4EAF-A0FA-02D1C84F5B6D}">
  <a:tblStyle styleId="{9FA48F64-B238-4EAF-A0FA-02D1C84F5B6D}" styleName="Table_0">
    <a:wholeTbl>
      <a:tcTxStyle b="off" i="off">
        <a:font>
          <a:latin typeface="Open Sans"/>
          <a:ea typeface="Open Sans"/>
          <a:cs typeface="Open Sans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DF5F4"/>
          </a:solidFill>
        </a:fill>
      </a:tcStyle>
    </a:wholeTbl>
    <a:band1H>
      <a:tcTxStyle/>
      <a:tcStyle>
        <a:fill>
          <a:solidFill>
            <a:srgbClr val="D8EBE7"/>
          </a:solidFill>
        </a:fill>
      </a:tcStyle>
    </a:band1H>
    <a:band2H>
      <a:tcTxStyle/>
    </a:band2H>
    <a:band1V>
      <a:tcTxStyle/>
      <a:tcStyle>
        <a:fill>
          <a:solidFill>
            <a:srgbClr val="D8EBE7"/>
          </a:solidFill>
        </a:fill>
      </a:tcStyle>
    </a:band1V>
    <a:band2V>
      <a:tcTxStyle/>
    </a:band2V>
    <a:lastCol>
      <a:tcTxStyle b="on" i="off">
        <a:font>
          <a:latin typeface="Open Sans"/>
          <a:ea typeface="Open Sans"/>
          <a:cs typeface="Open Sans"/>
        </a:font>
        <a:schemeClr val="lt1"/>
      </a:tcTxStyle>
      <a:tcStyle>
        <a:fill>
          <a:solidFill>
            <a:schemeClr val="accent3"/>
          </a:solidFill>
        </a:fill>
      </a:tcStyle>
    </a:lastCol>
    <a:firstCol>
      <a:tcTxStyle b="on" i="off">
        <a:font>
          <a:latin typeface="Open Sans"/>
          <a:ea typeface="Open Sans"/>
          <a:cs typeface="Open Sans"/>
        </a:font>
        <a:schemeClr val="lt1"/>
      </a:tcTxStyle>
      <a:tcStyle>
        <a:fill>
          <a:solidFill>
            <a:schemeClr val="accent3"/>
          </a:solidFill>
        </a:fill>
      </a:tcStyle>
    </a:firstCol>
    <a:lastRow>
      <a:tcTxStyle b="on" i="off">
        <a:font>
          <a:latin typeface="Open Sans"/>
          <a:ea typeface="Open Sans"/>
          <a:cs typeface="Open Sans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3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Open Sans"/>
          <a:ea typeface="Open Sans"/>
          <a:cs typeface="Open Sans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3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592" orient="horz"/>
        <p:guide pos="7104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SpectralLight-boldItalic.fntdata"/><Relationship Id="rId20" Type="http://schemas.openxmlformats.org/officeDocument/2006/relationships/slide" Target="slides/slide14.xml"/><Relationship Id="rId42" Type="http://schemas.openxmlformats.org/officeDocument/2006/relationships/font" Target="fonts/OpenSans-bold.fntdata"/><Relationship Id="rId41" Type="http://schemas.openxmlformats.org/officeDocument/2006/relationships/font" Target="fonts/OpenSans-regular.fntdata"/><Relationship Id="rId22" Type="http://schemas.openxmlformats.org/officeDocument/2006/relationships/slide" Target="slides/slide16.xml"/><Relationship Id="rId44" Type="http://schemas.openxmlformats.org/officeDocument/2006/relationships/font" Target="fonts/OpenSans-boldItalic.fntdata"/><Relationship Id="rId21" Type="http://schemas.openxmlformats.org/officeDocument/2006/relationships/slide" Target="slides/slide15.xml"/><Relationship Id="rId43" Type="http://schemas.openxmlformats.org/officeDocument/2006/relationships/font" Target="fonts/OpenSans-italic.fntdata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Poppins-bold.fntdata"/><Relationship Id="rId25" Type="http://schemas.openxmlformats.org/officeDocument/2006/relationships/font" Target="fonts/Poppins-regular.fntdata"/><Relationship Id="rId28" Type="http://schemas.openxmlformats.org/officeDocument/2006/relationships/font" Target="fonts/Poppins-boldItalic.fntdata"/><Relationship Id="rId27" Type="http://schemas.openxmlformats.org/officeDocument/2006/relationships/font" Target="fonts/Poppins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PoppinsLight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PoppinsLight-italic.fntdata"/><Relationship Id="rId30" Type="http://schemas.openxmlformats.org/officeDocument/2006/relationships/font" Target="fonts/PoppinsLight-bold.fntdata"/><Relationship Id="rId11" Type="http://schemas.openxmlformats.org/officeDocument/2006/relationships/slide" Target="slides/slide5.xml"/><Relationship Id="rId33" Type="http://schemas.openxmlformats.org/officeDocument/2006/relationships/font" Target="fonts/PoppinsSemiBold-regular.fntdata"/><Relationship Id="rId10" Type="http://schemas.openxmlformats.org/officeDocument/2006/relationships/slide" Target="slides/slide4.xml"/><Relationship Id="rId32" Type="http://schemas.openxmlformats.org/officeDocument/2006/relationships/font" Target="fonts/PoppinsLight-boldItalic.fntdata"/><Relationship Id="rId13" Type="http://schemas.openxmlformats.org/officeDocument/2006/relationships/slide" Target="slides/slide7.xml"/><Relationship Id="rId35" Type="http://schemas.openxmlformats.org/officeDocument/2006/relationships/font" Target="fonts/PoppinsSemiBold-italic.fntdata"/><Relationship Id="rId12" Type="http://schemas.openxmlformats.org/officeDocument/2006/relationships/slide" Target="slides/slide6.xml"/><Relationship Id="rId34" Type="http://schemas.openxmlformats.org/officeDocument/2006/relationships/font" Target="fonts/PoppinsSemiBold-bold.fntdata"/><Relationship Id="rId15" Type="http://schemas.openxmlformats.org/officeDocument/2006/relationships/slide" Target="slides/slide9.xml"/><Relationship Id="rId37" Type="http://schemas.openxmlformats.org/officeDocument/2006/relationships/font" Target="fonts/SpectralLight-regular.fntdata"/><Relationship Id="rId14" Type="http://schemas.openxmlformats.org/officeDocument/2006/relationships/slide" Target="slides/slide8.xml"/><Relationship Id="rId36" Type="http://schemas.openxmlformats.org/officeDocument/2006/relationships/font" Target="fonts/PoppinsSemiBold-boldItalic.fntdata"/><Relationship Id="rId17" Type="http://schemas.openxmlformats.org/officeDocument/2006/relationships/slide" Target="slides/slide11.xml"/><Relationship Id="rId39" Type="http://schemas.openxmlformats.org/officeDocument/2006/relationships/font" Target="fonts/SpectralLight-italic.fntdata"/><Relationship Id="rId16" Type="http://schemas.openxmlformats.org/officeDocument/2006/relationships/slide" Target="slides/slide10.xml"/><Relationship Id="rId38" Type="http://schemas.openxmlformats.org/officeDocument/2006/relationships/font" Target="fonts/SpectralLight-bold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852b6adb09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2852b6adb09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g2852b6adb09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g36b279adc11_0_4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2" name="Google Shape;622;g36b279adc11_0_44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3" name="Google Shape;623;g36b279adc11_0_44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5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g36b279adc11_0_38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g36b279adc11_0_38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8" name="Google Shape;688;g36b279adc11_0_38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7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g36b279adc11_0_3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9" name="Google Shape;729;g36b279adc11_0_3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0" name="Google Shape;730;g36b279adc11_0_31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2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4" name="Google Shape;794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8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0" name="Google Shape;850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4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g36b279adc11_0_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6" name="Google Shape;916;g36b279adc11_0_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7" name="Google Shape;917;g36b279adc11_0_1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6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g36b279adc11_0_1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8" name="Google Shape;1018;g36b279adc11_0_1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9" name="Google Shape;1019;g36b279adc11_0_11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2" name="Shape 1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Google Shape;1053;g36b279adc11_0_18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4" name="Google Shape;1054;g36b279adc11_0_18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5" name="Google Shape;1055;g36b279adc11_0_18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7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Google Shape;1098;g36b279adc11_0_26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9" name="Google Shape;1099;g36b279adc11_0_26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0" name="Google Shape;1100;g36b279adc11_0_26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852b6adb09_0_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2852b6adb09_0_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g2852b6adb09_0_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6b279adc11_0_56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6b279adc11_0_56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g36b279adc11_0_56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0" name="Google Shape;510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1" name="Google Shape;511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g36b279adc11_0_5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8" name="Google Shape;578;g36b279adc11_0_5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9" name="Google Shape;579;g36b279adc11_0_51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rst Slide" type="title">
  <p:cSld name="TITLE">
    <p:bg>
      <p:bgPr>
        <a:solidFill>
          <a:srgbClr val="09100F"/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/>
          <p:nvPr>
            <p:ph type="ctrTitle"/>
          </p:nvPr>
        </p:nvSpPr>
        <p:spPr>
          <a:xfrm>
            <a:off x="551533" y="2419533"/>
            <a:ext cx="11360700" cy="795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spcBef>
                <a:spcPts val="1300"/>
              </a:spcBef>
              <a:spcAft>
                <a:spcPts val="130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551533" y="3710467"/>
            <a:ext cx="11360700" cy="524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2">
            <a:alphaModFix/>
          </a:blip>
          <a:srcRect b="0" l="60288" r="5778" t="29473"/>
          <a:stretch/>
        </p:blipFill>
        <p:spPr>
          <a:xfrm>
            <a:off x="9173233" y="5809533"/>
            <a:ext cx="2603996" cy="6474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4">
  <p:cSld name="SECTION_HEADER_1_1_2">
    <p:bg>
      <p:bgPr>
        <a:solidFill>
          <a:srgbClr val="F9F8F5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1"/>
          <p:cNvSpPr txBox="1"/>
          <p:nvPr>
            <p:ph type="title"/>
          </p:nvPr>
        </p:nvSpPr>
        <p:spPr>
          <a:xfrm>
            <a:off x="551533" y="1111433"/>
            <a:ext cx="6514500" cy="6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300"/>
              </a:spcBef>
              <a:spcAft>
                <a:spcPts val="130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551533" y="2502200"/>
            <a:ext cx="5798400" cy="304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●"/>
              <a:defRPr sz="19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49250" lvl="1" marL="9144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49250" lvl="2" marL="13716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49250" lvl="3" marL="18288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49250" lvl="4" marL="22860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49250" lvl="5" marL="27432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49250" lvl="6" marL="32004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49250" lvl="7" marL="36576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49250" lvl="8" marL="4114800" rtl="0">
              <a:spcBef>
                <a:spcPts val="1300"/>
              </a:spcBef>
              <a:spcAft>
                <a:spcPts val="1300"/>
              </a:spcAft>
              <a:buClr>
                <a:srgbClr val="09100F"/>
              </a:buClr>
              <a:buSzPts val="19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11069144" y="6217622"/>
            <a:ext cx="731700" cy="524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80" name="Google Shape;80;p11"/>
          <p:cNvCxnSpPr/>
          <p:nvPr/>
        </p:nvCxnSpPr>
        <p:spPr>
          <a:xfrm rot="10800000">
            <a:off x="471500" y="631400"/>
            <a:ext cx="112491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1" name="Google Shape;81;p11"/>
          <p:cNvSpPr txBox="1"/>
          <p:nvPr>
            <p:ph idx="2" type="subTitle"/>
          </p:nvPr>
        </p:nvSpPr>
        <p:spPr>
          <a:xfrm>
            <a:off x="5999400" y="245933"/>
            <a:ext cx="5721300" cy="21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Spectral Light"/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"/>
              <a:buNone/>
              <a:defRPr sz="16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"/>
              <a:buNone/>
              <a:defRPr sz="16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"/>
              <a:buNone/>
              <a:defRPr sz="16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"/>
              <a:buNone/>
              <a:defRPr sz="16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"/>
              <a:buNone/>
              <a:defRPr sz="16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"/>
              <a:buNone/>
              <a:defRPr sz="16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"/>
              <a:buNone/>
              <a:defRPr sz="16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"/>
              <a:buNone/>
              <a:defRPr sz="16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82" name="Google Shape;82;p11"/>
          <p:cNvSpPr txBox="1"/>
          <p:nvPr>
            <p:ph idx="3" type="sldNum"/>
          </p:nvPr>
        </p:nvSpPr>
        <p:spPr>
          <a:xfrm>
            <a:off x="11069144" y="6217622"/>
            <a:ext cx="731700" cy="524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3" name="Google Shape;83;p11"/>
          <p:cNvSpPr txBox="1"/>
          <p:nvPr/>
        </p:nvSpPr>
        <p:spPr>
          <a:xfrm>
            <a:off x="7024200" y="249833"/>
            <a:ext cx="4696500" cy="2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Product roadmap basics</a:t>
            </a:r>
            <a:endParaRPr i="1" sz="16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6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6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uthor Slide">
  <p:cSld name="SECTION_HEADER_1_1_1">
    <p:bg>
      <p:bgPr>
        <a:solidFill>
          <a:srgbClr val="F9F8F5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2"/>
          <p:cNvSpPr/>
          <p:nvPr/>
        </p:nvSpPr>
        <p:spPr>
          <a:xfrm>
            <a:off x="0" y="-29800"/>
            <a:ext cx="4256100" cy="6917700"/>
          </a:xfrm>
          <a:prstGeom prst="rect">
            <a:avLst/>
          </a:prstGeom>
          <a:solidFill>
            <a:srgbClr val="09100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86" name="Google Shape;86;p12"/>
          <p:cNvSpPr txBox="1"/>
          <p:nvPr>
            <p:ph type="title"/>
          </p:nvPr>
        </p:nvSpPr>
        <p:spPr>
          <a:xfrm>
            <a:off x="5002333" y="1111433"/>
            <a:ext cx="6798300" cy="6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300"/>
              </a:spcBef>
              <a:spcAft>
                <a:spcPts val="130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87" name="Google Shape;87;p12"/>
          <p:cNvSpPr txBox="1"/>
          <p:nvPr>
            <p:ph idx="12" type="sldNum"/>
          </p:nvPr>
        </p:nvSpPr>
        <p:spPr>
          <a:xfrm>
            <a:off x="11069144" y="6217622"/>
            <a:ext cx="731700" cy="524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8" name="Google Shape;88;p12"/>
          <p:cNvSpPr txBox="1"/>
          <p:nvPr>
            <p:ph idx="1" type="body"/>
          </p:nvPr>
        </p:nvSpPr>
        <p:spPr>
          <a:xfrm>
            <a:off x="5002333" y="2502200"/>
            <a:ext cx="6066900" cy="3365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●"/>
              <a:defRPr sz="19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49250" lvl="1" marL="9144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49250" lvl="2" marL="13716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49250" lvl="3" marL="18288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49250" lvl="4" marL="22860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49250" lvl="5" marL="27432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49250" lvl="6" marL="32004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49250" lvl="7" marL="36576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49250" lvl="8" marL="4114800" rtl="0">
              <a:spcBef>
                <a:spcPts val="1300"/>
              </a:spcBef>
              <a:spcAft>
                <a:spcPts val="1300"/>
              </a:spcAft>
              <a:buClr>
                <a:srgbClr val="09100F"/>
              </a:buClr>
              <a:buSzPts val="19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89" name="Google Shape;89;p12"/>
          <p:cNvSpPr txBox="1"/>
          <p:nvPr>
            <p:ph idx="2" type="subTitle"/>
          </p:nvPr>
        </p:nvSpPr>
        <p:spPr>
          <a:xfrm>
            <a:off x="655600" y="4841717"/>
            <a:ext cx="2944800" cy="21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000"/>
              <a:buFont typeface="Spectral Light"/>
              <a:buNone/>
              <a:defRPr i="1" sz="20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000"/>
              <a:buFont typeface="Poppins"/>
              <a:buNone/>
              <a:defRPr sz="20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000"/>
              <a:buFont typeface="Poppins"/>
              <a:buNone/>
              <a:defRPr sz="20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000"/>
              <a:buFont typeface="Poppins"/>
              <a:buNone/>
              <a:defRPr sz="20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000"/>
              <a:buFont typeface="Poppins"/>
              <a:buNone/>
              <a:defRPr sz="20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000"/>
              <a:buFont typeface="Poppins"/>
              <a:buNone/>
              <a:defRPr sz="20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000"/>
              <a:buFont typeface="Poppins"/>
              <a:buNone/>
              <a:defRPr sz="20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000"/>
              <a:buFont typeface="Poppins"/>
              <a:buNone/>
              <a:defRPr sz="20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000"/>
              <a:buFont typeface="Poppins"/>
              <a:buNone/>
              <a:defRPr sz="20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90" name="Google Shape;90;p12"/>
          <p:cNvSpPr txBox="1"/>
          <p:nvPr>
            <p:ph idx="3" type="subTitle"/>
          </p:nvPr>
        </p:nvSpPr>
        <p:spPr>
          <a:xfrm>
            <a:off x="655600" y="5220017"/>
            <a:ext cx="2944800" cy="21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 Light"/>
              <a:buNone/>
              <a:defRPr sz="12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 Light"/>
              <a:buNone/>
              <a:defRPr sz="12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 Light"/>
              <a:buNone/>
              <a:defRPr sz="12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 Light"/>
              <a:buNone/>
              <a:defRPr sz="12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 Light"/>
              <a:buNone/>
              <a:defRPr sz="12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 Light"/>
              <a:buNone/>
              <a:defRPr sz="12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 Light"/>
              <a:buNone/>
              <a:defRPr sz="12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 Light"/>
              <a:buNone/>
              <a:defRPr sz="12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 Light"/>
              <a:buNone/>
              <a:defRPr sz="12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91" name="Google Shape;91;p12"/>
          <p:cNvSpPr txBox="1"/>
          <p:nvPr>
            <p:ph idx="4" type="sldNum"/>
          </p:nvPr>
        </p:nvSpPr>
        <p:spPr>
          <a:xfrm>
            <a:off x="11069144" y="6217622"/>
            <a:ext cx="731700" cy="524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2" name="Google Shape;92;p12"/>
          <p:cNvSpPr/>
          <p:nvPr>
            <p:ph idx="5" type="pic"/>
          </p:nvPr>
        </p:nvSpPr>
        <p:spPr>
          <a:xfrm>
            <a:off x="655600" y="1453317"/>
            <a:ext cx="2944800" cy="29448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</p:sp>
      <p:cxnSp>
        <p:nvCxnSpPr>
          <p:cNvPr id="93" name="Google Shape;93;p12"/>
          <p:cNvCxnSpPr/>
          <p:nvPr/>
        </p:nvCxnSpPr>
        <p:spPr>
          <a:xfrm rot="10800000">
            <a:off x="471500" y="631400"/>
            <a:ext cx="112491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4" name="Google Shape;94;p12"/>
          <p:cNvSpPr txBox="1"/>
          <p:nvPr/>
        </p:nvSpPr>
        <p:spPr>
          <a:xfrm>
            <a:off x="7024200" y="249833"/>
            <a:ext cx="4696500" cy="2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Product roadmap basics</a:t>
            </a:r>
            <a:endParaRPr i="1" sz="16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6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6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5" type="tx">
  <p:cSld name="TITLE_AND_BODY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3"/>
          <p:cNvSpPr txBox="1"/>
          <p:nvPr>
            <p:ph type="title"/>
          </p:nvPr>
        </p:nvSpPr>
        <p:spPr>
          <a:xfrm>
            <a:off x="551533" y="1111433"/>
            <a:ext cx="11249100" cy="6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300"/>
              </a:spcBef>
              <a:spcAft>
                <a:spcPts val="130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97" name="Google Shape;97;p13"/>
          <p:cNvSpPr txBox="1"/>
          <p:nvPr>
            <p:ph idx="1" type="subTitle"/>
          </p:nvPr>
        </p:nvSpPr>
        <p:spPr>
          <a:xfrm>
            <a:off x="551533" y="2222167"/>
            <a:ext cx="3269700" cy="29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98" name="Google Shape;98;p13"/>
          <p:cNvSpPr/>
          <p:nvPr/>
        </p:nvSpPr>
        <p:spPr>
          <a:xfrm>
            <a:off x="551533" y="3053400"/>
            <a:ext cx="3269700" cy="2891100"/>
          </a:xfrm>
          <a:prstGeom prst="roundRect">
            <a:avLst>
              <a:gd fmla="val 3719" name="adj"/>
            </a:avLst>
          </a:prstGeom>
          <a:solidFill>
            <a:srgbClr val="09100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99" name="Google Shape;99;p13"/>
          <p:cNvSpPr txBox="1"/>
          <p:nvPr>
            <p:ph idx="2" type="body"/>
          </p:nvPr>
        </p:nvSpPr>
        <p:spPr>
          <a:xfrm>
            <a:off x="875800" y="3279400"/>
            <a:ext cx="2799300" cy="242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●"/>
              <a:defRPr sz="19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49250" lvl="1" marL="9144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49250" lvl="2" marL="13716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49250" lvl="3" marL="18288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49250" lvl="4" marL="22860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49250" lvl="5" marL="27432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49250" lvl="6" marL="32004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49250" lvl="7" marL="36576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49250" lvl="8" marL="4114800" rtl="0">
              <a:spcBef>
                <a:spcPts val="1300"/>
              </a:spcBef>
              <a:spcAft>
                <a:spcPts val="1300"/>
              </a:spcAft>
              <a:buClr>
                <a:srgbClr val="F9F8F5"/>
              </a:buClr>
              <a:buSzPts val="19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00" name="Google Shape;100;p13"/>
          <p:cNvSpPr txBox="1"/>
          <p:nvPr>
            <p:ph idx="3" type="subTitle"/>
          </p:nvPr>
        </p:nvSpPr>
        <p:spPr>
          <a:xfrm>
            <a:off x="4426217" y="2222167"/>
            <a:ext cx="3269700" cy="29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01" name="Google Shape;101;p13"/>
          <p:cNvSpPr/>
          <p:nvPr/>
        </p:nvSpPr>
        <p:spPr>
          <a:xfrm>
            <a:off x="4426223" y="3053400"/>
            <a:ext cx="3269700" cy="2891100"/>
          </a:xfrm>
          <a:prstGeom prst="roundRect">
            <a:avLst>
              <a:gd fmla="val 3719" name="adj"/>
            </a:avLst>
          </a:prstGeom>
          <a:solidFill>
            <a:srgbClr val="09100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102" name="Google Shape;102;p13"/>
          <p:cNvSpPr txBox="1"/>
          <p:nvPr>
            <p:ph idx="4" type="body"/>
          </p:nvPr>
        </p:nvSpPr>
        <p:spPr>
          <a:xfrm>
            <a:off x="4750489" y="3279400"/>
            <a:ext cx="2799300" cy="242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●"/>
              <a:defRPr sz="19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49250" lvl="1" marL="9144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49250" lvl="2" marL="13716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49250" lvl="3" marL="18288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49250" lvl="4" marL="22860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49250" lvl="5" marL="27432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49250" lvl="6" marL="32004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49250" lvl="7" marL="36576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49250" lvl="8" marL="4114800" rtl="0">
              <a:spcBef>
                <a:spcPts val="1300"/>
              </a:spcBef>
              <a:spcAft>
                <a:spcPts val="1300"/>
              </a:spcAft>
              <a:buClr>
                <a:srgbClr val="F9F8F5"/>
              </a:buClr>
              <a:buSzPts val="19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03" name="Google Shape;103;p13"/>
          <p:cNvSpPr txBox="1"/>
          <p:nvPr>
            <p:ph idx="5" type="subTitle"/>
          </p:nvPr>
        </p:nvSpPr>
        <p:spPr>
          <a:xfrm>
            <a:off x="8300917" y="2222167"/>
            <a:ext cx="3269700" cy="29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04" name="Google Shape;104;p13"/>
          <p:cNvSpPr/>
          <p:nvPr/>
        </p:nvSpPr>
        <p:spPr>
          <a:xfrm>
            <a:off x="8300928" y="3053400"/>
            <a:ext cx="3269700" cy="2891100"/>
          </a:xfrm>
          <a:prstGeom prst="roundRect">
            <a:avLst>
              <a:gd fmla="val 3719" name="adj"/>
            </a:avLst>
          </a:prstGeom>
          <a:solidFill>
            <a:srgbClr val="09100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105" name="Google Shape;105;p13"/>
          <p:cNvSpPr txBox="1"/>
          <p:nvPr>
            <p:ph idx="6" type="body"/>
          </p:nvPr>
        </p:nvSpPr>
        <p:spPr>
          <a:xfrm>
            <a:off x="8625196" y="3279400"/>
            <a:ext cx="2799300" cy="242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●"/>
              <a:defRPr sz="19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49250" lvl="1" marL="9144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49250" lvl="2" marL="13716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49250" lvl="3" marL="18288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49250" lvl="4" marL="22860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49250" lvl="5" marL="27432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49250" lvl="6" marL="32004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49250" lvl="7" marL="36576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49250" lvl="8" marL="4114800" rtl="0">
              <a:spcBef>
                <a:spcPts val="1300"/>
              </a:spcBef>
              <a:spcAft>
                <a:spcPts val="1300"/>
              </a:spcAft>
              <a:buClr>
                <a:srgbClr val="F9F8F5"/>
              </a:buClr>
              <a:buSzPts val="19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06" name="Google Shape;106;p13"/>
          <p:cNvSpPr txBox="1"/>
          <p:nvPr>
            <p:ph idx="12" type="sldNum"/>
          </p:nvPr>
        </p:nvSpPr>
        <p:spPr>
          <a:xfrm>
            <a:off x="11069144" y="6217622"/>
            <a:ext cx="731700" cy="524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07" name="Google Shape;107;p13"/>
          <p:cNvCxnSpPr/>
          <p:nvPr/>
        </p:nvCxnSpPr>
        <p:spPr>
          <a:xfrm rot="10800000">
            <a:off x="471500" y="631400"/>
            <a:ext cx="112491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8" name="Google Shape;108;p13"/>
          <p:cNvSpPr txBox="1"/>
          <p:nvPr/>
        </p:nvSpPr>
        <p:spPr>
          <a:xfrm>
            <a:off x="7024200" y="249833"/>
            <a:ext cx="4696500" cy="2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Product roadmap basics</a:t>
            </a:r>
            <a:endParaRPr i="1" sz="16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6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6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6">
  <p:cSld name="TITLE_AND_BODY_1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4"/>
          <p:cNvSpPr txBox="1"/>
          <p:nvPr>
            <p:ph type="title"/>
          </p:nvPr>
        </p:nvSpPr>
        <p:spPr>
          <a:xfrm>
            <a:off x="551533" y="1111433"/>
            <a:ext cx="11249100" cy="6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300"/>
              </a:spcBef>
              <a:spcAft>
                <a:spcPts val="130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111" name="Google Shape;111;p14"/>
          <p:cNvSpPr txBox="1"/>
          <p:nvPr>
            <p:ph idx="1" type="subTitle"/>
          </p:nvPr>
        </p:nvSpPr>
        <p:spPr>
          <a:xfrm>
            <a:off x="551533" y="2222167"/>
            <a:ext cx="10324500" cy="318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15000"/>
              </a:lnSpc>
              <a:spcBef>
                <a:spcPts val="1300"/>
              </a:spcBef>
              <a:spcAft>
                <a:spcPts val="130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12" name="Google Shape;112;p14"/>
          <p:cNvSpPr txBox="1"/>
          <p:nvPr>
            <p:ph idx="12" type="sldNum"/>
          </p:nvPr>
        </p:nvSpPr>
        <p:spPr>
          <a:xfrm>
            <a:off x="11069144" y="6217622"/>
            <a:ext cx="731700" cy="524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13" name="Google Shape;113;p14"/>
          <p:cNvCxnSpPr/>
          <p:nvPr/>
        </p:nvCxnSpPr>
        <p:spPr>
          <a:xfrm rot="10800000">
            <a:off x="471500" y="631400"/>
            <a:ext cx="112491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4" name="Google Shape;114;p14"/>
          <p:cNvSpPr txBox="1"/>
          <p:nvPr/>
        </p:nvSpPr>
        <p:spPr>
          <a:xfrm>
            <a:off x="7024200" y="249833"/>
            <a:ext cx="4696500" cy="2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Product roadmap basics</a:t>
            </a:r>
            <a:endParaRPr i="1" sz="16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6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6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6 1">
  <p:cSld name="TITLE_AND_BODY_1_1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5"/>
          <p:cNvSpPr txBox="1"/>
          <p:nvPr>
            <p:ph type="title"/>
          </p:nvPr>
        </p:nvSpPr>
        <p:spPr>
          <a:xfrm>
            <a:off x="551533" y="1111433"/>
            <a:ext cx="11249100" cy="6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300"/>
              </a:spcBef>
              <a:spcAft>
                <a:spcPts val="130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117" name="Google Shape;117;p15"/>
          <p:cNvSpPr txBox="1"/>
          <p:nvPr>
            <p:ph idx="1" type="subTitle"/>
          </p:nvPr>
        </p:nvSpPr>
        <p:spPr>
          <a:xfrm>
            <a:off x="551533" y="2222167"/>
            <a:ext cx="10844700" cy="318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900"/>
              <a:buNone/>
              <a:defRPr>
                <a:solidFill>
                  <a:srgbClr val="09100F"/>
                </a:solidFill>
              </a:defRPr>
            </a:lvl1pPr>
            <a:lvl2pPr lvl="1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None/>
              <a:defRPr>
                <a:solidFill>
                  <a:srgbClr val="09100F"/>
                </a:solidFill>
              </a:defRPr>
            </a:lvl2pPr>
            <a:lvl3pPr lvl="2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None/>
              <a:defRPr>
                <a:solidFill>
                  <a:srgbClr val="09100F"/>
                </a:solidFill>
              </a:defRPr>
            </a:lvl3pPr>
            <a:lvl4pPr lvl="3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None/>
              <a:defRPr>
                <a:solidFill>
                  <a:srgbClr val="09100F"/>
                </a:solidFill>
              </a:defRPr>
            </a:lvl4pPr>
            <a:lvl5pPr lvl="4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None/>
              <a:defRPr>
                <a:solidFill>
                  <a:srgbClr val="09100F"/>
                </a:solidFill>
              </a:defRPr>
            </a:lvl5pPr>
            <a:lvl6pPr lvl="5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None/>
              <a:defRPr>
                <a:solidFill>
                  <a:srgbClr val="09100F"/>
                </a:solidFill>
              </a:defRPr>
            </a:lvl6pPr>
            <a:lvl7pPr lvl="6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None/>
              <a:defRPr>
                <a:solidFill>
                  <a:srgbClr val="09100F"/>
                </a:solidFill>
              </a:defRPr>
            </a:lvl7pPr>
            <a:lvl8pPr lvl="7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None/>
              <a:defRPr>
                <a:solidFill>
                  <a:srgbClr val="09100F"/>
                </a:solidFill>
              </a:defRPr>
            </a:lvl8pPr>
            <a:lvl9pPr lvl="8" rtl="0">
              <a:lnSpc>
                <a:spcPct val="115000"/>
              </a:lnSpc>
              <a:spcBef>
                <a:spcPts val="1300"/>
              </a:spcBef>
              <a:spcAft>
                <a:spcPts val="1300"/>
              </a:spcAft>
              <a:buClr>
                <a:srgbClr val="09100F"/>
              </a:buClr>
              <a:buSzPts val="1900"/>
              <a:buNone/>
              <a:defRPr>
                <a:solidFill>
                  <a:srgbClr val="09100F"/>
                </a:solidFill>
              </a:defRPr>
            </a:lvl9pPr>
          </a:lstStyle>
          <a:p/>
        </p:txBody>
      </p:sp>
      <p:sp>
        <p:nvSpPr>
          <p:cNvPr id="118" name="Google Shape;118;p15"/>
          <p:cNvSpPr txBox="1"/>
          <p:nvPr>
            <p:ph idx="12" type="sldNum"/>
          </p:nvPr>
        </p:nvSpPr>
        <p:spPr>
          <a:xfrm>
            <a:off x="11069144" y="6217622"/>
            <a:ext cx="731700" cy="524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19" name="Google Shape;119;p15"/>
          <p:cNvCxnSpPr/>
          <p:nvPr/>
        </p:nvCxnSpPr>
        <p:spPr>
          <a:xfrm rot="10800000">
            <a:off x="471500" y="631400"/>
            <a:ext cx="112491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0" name="Google Shape;120;p15"/>
          <p:cNvSpPr txBox="1"/>
          <p:nvPr/>
        </p:nvSpPr>
        <p:spPr>
          <a:xfrm>
            <a:off x="7024200" y="249833"/>
            <a:ext cx="4696500" cy="2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Product roadmap basics</a:t>
            </a:r>
            <a:endParaRPr i="1" sz="16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6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6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gratulations">
  <p:cSld name="CUSTOM">
    <p:bg>
      <p:bgPr>
        <a:solidFill>
          <a:schemeClr val="dk1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6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3" name="Google Shape;123;p16"/>
          <p:cNvSpPr txBox="1"/>
          <p:nvPr>
            <p:ph type="ctrTitle"/>
          </p:nvPr>
        </p:nvSpPr>
        <p:spPr>
          <a:xfrm>
            <a:off x="551533" y="2622733"/>
            <a:ext cx="11249100" cy="795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1300"/>
              </a:spcBef>
              <a:spcAft>
                <a:spcPts val="130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pic>
        <p:nvPicPr>
          <p:cNvPr id="124" name="Google Shape;124;p16"/>
          <p:cNvPicPr preferRelativeResize="0"/>
          <p:nvPr/>
        </p:nvPicPr>
        <p:blipFill rotWithShape="1">
          <a:blip r:embed="rId2">
            <a:alphaModFix/>
          </a:blip>
          <a:srcRect b="0" l="33932" r="0" t="42109"/>
          <a:stretch/>
        </p:blipFill>
        <p:spPr>
          <a:xfrm>
            <a:off x="5512733" y="3442867"/>
            <a:ext cx="6679265" cy="3415134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6"/>
          <p:cNvSpPr txBox="1"/>
          <p:nvPr>
            <p:ph idx="1" type="subTitle"/>
          </p:nvPr>
        </p:nvSpPr>
        <p:spPr>
          <a:xfrm>
            <a:off x="551533" y="3442867"/>
            <a:ext cx="11360700" cy="524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Spectral Light"/>
              <a:buNone/>
              <a:defRPr i="1" sz="37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Spectral Light"/>
              <a:buNone/>
              <a:defRPr i="1" sz="37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Spectral Light"/>
              <a:buNone/>
              <a:defRPr i="1" sz="37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Spectral Light"/>
              <a:buNone/>
              <a:defRPr i="1" sz="37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Spectral Light"/>
              <a:buNone/>
              <a:defRPr i="1" sz="37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Spectral Light"/>
              <a:buNone/>
              <a:defRPr i="1" sz="37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Spectral Light"/>
              <a:buNone/>
              <a:defRPr i="1" sz="37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Spectral Light"/>
              <a:buNone/>
              <a:defRPr i="1" sz="37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Spectral Light"/>
              <a:buNone/>
              <a:defRPr i="1" sz="37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/>
        </p:txBody>
      </p:sp>
      <p:pic>
        <p:nvPicPr>
          <p:cNvPr id="126" name="Google Shape;126;p16"/>
          <p:cNvPicPr preferRelativeResize="0"/>
          <p:nvPr/>
        </p:nvPicPr>
        <p:blipFill rotWithShape="1">
          <a:blip r:embed="rId2">
            <a:alphaModFix/>
          </a:blip>
          <a:srcRect b="40465" l="0" r="36191" t="0"/>
          <a:stretch/>
        </p:blipFill>
        <p:spPr>
          <a:xfrm>
            <a:off x="0" y="0"/>
            <a:ext cx="6451000" cy="35120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dule Slide 1">
  <p:cSld name="TITLE_1_3">
    <p:bg>
      <p:bgPr>
        <a:solidFill>
          <a:srgbClr val="09100F"/>
        </a:soli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7"/>
          <p:cNvSpPr txBox="1"/>
          <p:nvPr>
            <p:ph type="ctrTitle"/>
          </p:nvPr>
        </p:nvSpPr>
        <p:spPr>
          <a:xfrm>
            <a:off x="551533" y="2622733"/>
            <a:ext cx="11249100" cy="795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1300"/>
              </a:spcBef>
              <a:spcAft>
                <a:spcPts val="130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29" name="Google Shape;129;p17"/>
          <p:cNvSpPr txBox="1"/>
          <p:nvPr>
            <p:ph idx="1" type="subTitle"/>
          </p:nvPr>
        </p:nvSpPr>
        <p:spPr>
          <a:xfrm>
            <a:off x="551533" y="3710467"/>
            <a:ext cx="11360700" cy="524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cxnSp>
        <p:nvCxnSpPr>
          <p:cNvPr id="130" name="Google Shape;130;p17"/>
          <p:cNvCxnSpPr/>
          <p:nvPr/>
        </p:nvCxnSpPr>
        <p:spPr>
          <a:xfrm rot="10800000">
            <a:off x="471500" y="631400"/>
            <a:ext cx="112491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1" name="Google Shape;131;p17"/>
          <p:cNvSpPr txBox="1"/>
          <p:nvPr>
            <p:ph idx="12" type="sldNum"/>
          </p:nvPr>
        </p:nvSpPr>
        <p:spPr>
          <a:xfrm>
            <a:off x="11069144" y="6217622"/>
            <a:ext cx="731700" cy="524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2" name="Google Shape;132;p17"/>
          <p:cNvSpPr txBox="1"/>
          <p:nvPr/>
        </p:nvSpPr>
        <p:spPr>
          <a:xfrm>
            <a:off x="3900600" y="206267"/>
            <a:ext cx="4696500" cy="2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Product roadmap basics</a:t>
            </a:r>
            <a:endParaRPr i="1" sz="1600">
              <a:solidFill>
                <a:srgbClr val="F9F8F5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600">
              <a:solidFill>
                <a:srgbClr val="F9F8F5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600">
              <a:solidFill>
                <a:srgbClr val="F9F8F5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3_Custom Layout">
  <p:cSld name="13_Custom Layou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8"/>
          <p:cNvSpPr/>
          <p:nvPr>
            <p:ph idx="2" type="pic"/>
          </p:nvPr>
        </p:nvSpPr>
        <p:spPr>
          <a:xfrm>
            <a:off x="1943100" y="781050"/>
            <a:ext cx="4151400" cy="607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Custom Layout">
  <p:cSld name="8_Custom Layout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9"/>
          <p:cNvSpPr/>
          <p:nvPr>
            <p:ph idx="2" type="pic"/>
          </p:nvPr>
        </p:nvSpPr>
        <p:spPr>
          <a:xfrm>
            <a:off x="665003" y="1791413"/>
            <a:ext cx="3086100" cy="3144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37" name="Google Shape;137;p19"/>
          <p:cNvSpPr/>
          <p:nvPr>
            <p:ph idx="3" type="pic"/>
          </p:nvPr>
        </p:nvSpPr>
        <p:spPr>
          <a:xfrm>
            <a:off x="4207319" y="1791413"/>
            <a:ext cx="3086100" cy="3144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38" name="Google Shape;138;p19"/>
          <p:cNvSpPr/>
          <p:nvPr>
            <p:ph idx="4" type="pic"/>
          </p:nvPr>
        </p:nvSpPr>
        <p:spPr>
          <a:xfrm>
            <a:off x="7749635" y="1791413"/>
            <a:ext cx="3086100" cy="3144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2_Custom Layout">
  <p:cSld name="12_Custom Layout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0"/>
          <p:cNvSpPr/>
          <p:nvPr>
            <p:ph idx="2" type="pic"/>
          </p:nvPr>
        </p:nvSpPr>
        <p:spPr>
          <a:xfrm>
            <a:off x="1790118" y="1742881"/>
            <a:ext cx="3372300" cy="3372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dule Slide">
  <p:cSld name="TITLE_1">
    <p:bg>
      <p:bgPr>
        <a:solidFill>
          <a:srgbClr val="09100F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/>
          <p:nvPr>
            <p:ph type="ctrTitle"/>
          </p:nvPr>
        </p:nvSpPr>
        <p:spPr>
          <a:xfrm>
            <a:off x="551533" y="2622733"/>
            <a:ext cx="11249100" cy="795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1300"/>
              </a:spcBef>
              <a:spcAft>
                <a:spcPts val="1300"/>
              </a:spcAft>
              <a:buClr>
                <a:srgbClr val="F9F8F5"/>
              </a:buClr>
              <a:buSzPts val="5300"/>
              <a:buFont typeface="Poppins SemiBold"/>
              <a:buNone/>
              <a:defRPr sz="53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" type="subTitle"/>
          </p:nvPr>
        </p:nvSpPr>
        <p:spPr>
          <a:xfrm>
            <a:off x="551533" y="3710467"/>
            <a:ext cx="11360700" cy="524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3700"/>
              <a:buFont typeface="Poppins Light"/>
              <a:buNone/>
              <a:defRPr sz="37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cxnSp>
        <p:nvCxnSpPr>
          <p:cNvPr id="21" name="Google Shape;21;p3"/>
          <p:cNvCxnSpPr/>
          <p:nvPr/>
        </p:nvCxnSpPr>
        <p:spPr>
          <a:xfrm rot="10800000">
            <a:off x="471500" y="631400"/>
            <a:ext cx="112491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11069144" y="6217622"/>
            <a:ext cx="731700" cy="524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" name="Google Shape;23;p3"/>
          <p:cNvSpPr txBox="1"/>
          <p:nvPr/>
        </p:nvSpPr>
        <p:spPr>
          <a:xfrm>
            <a:off x="3900600" y="206267"/>
            <a:ext cx="4696500" cy="2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Product roadmap basics</a:t>
            </a:r>
            <a:endParaRPr i="1" sz="1600">
              <a:solidFill>
                <a:srgbClr val="F9F8F5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600">
              <a:solidFill>
                <a:srgbClr val="F9F8F5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600">
              <a:solidFill>
                <a:srgbClr val="F9F8F5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7_Custom Layout">
  <p:cSld name="17_Custom Layout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1"/>
          <p:cNvSpPr/>
          <p:nvPr>
            <p:ph idx="2" type="pic"/>
          </p:nvPr>
        </p:nvSpPr>
        <p:spPr>
          <a:xfrm>
            <a:off x="5581650" y="762000"/>
            <a:ext cx="1981200" cy="533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43" name="Google Shape;143;p21"/>
          <p:cNvSpPr/>
          <p:nvPr>
            <p:ph idx="3" type="pic"/>
          </p:nvPr>
        </p:nvSpPr>
        <p:spPr>
          <a:xfrm>
            <a:off x="7758112" y="762000"/>
            <a:ext cx="3287100" cy="2575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44" name="Google Shape;144;p21"/>
          <p:cNvSpPr/>
          <p:nvPr>
            <p:ph idx="4" type="pic"/>
          </p:nvPr>
        </p:nvSpPr>
        <p:spPr>
          <a:xfrm>
            <a:off x="7758112" y="3520440"/>
            <a:ext cx="3287100" cy="2575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pter Slide">
  <p:cSld name="TITLE_1_2">
    <p:bg>
      <p:bgPr>
        <a:solidFill>
          <a:srgbClr val="F9F8F5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/>
          <p:nvPr>
            <p:ph type="ctrTitle"/>
          </p:nvPr>
        </p:nvSpPr>
        <p:spPr>
          <a:xfrm>
            <a:off x="551533" y="2622733"/>
            <a:ext cx="11249100" cy="795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5300"/>
              <a:buFont typeface="Poppins SemiBold"/>
              <a:buNone/>
              <a:defRPr sz="53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5300"/>
              <a:buFont typeface="Poppins SemiBold"/>
              <a:buNone/>
              <a:defRPr sz="53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5300"/>
              <a:buFont typeface="Poppins SemiBold"/>
              <a:buNone/>
              <a:defRPr sz="53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5300"/>
              <a:buFont typeface="Poppins SemiBold"/>
              <a:buNone/>
              <a:defRPr sz="53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5300"/>
              <a:buFont typeface="Poppins SemiBold"/>
              <a:buNone/>
              <a:defRPr sz="53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5300"/>
              <a:buFont typeface="Poppins SemiBold"/>
              <a:buNone/>
              <a:defRPr sz="53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5300"/>
              <a:buFont typeface="Poppins SemiBold"/>
              <a:buNone/>
              <a:defRPr sz="53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5300"/>
              <a:buFont typeface="Poppins SemiBold"/>
              <a:buNone/>
              <a:defRPr sz="53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1300"/>
              </a:spcBef>
              <a:spcAft>
                <a:spcPts val="1300"/>
              </a:spcAft>
              <a:buClr>
                <a:srgbClr val="09100F"/>
              </a:buClr>
              <a:buSzPts val="5300"/>
              <a:buFont typeface="Poppins SemiBold"/>
              <a:buNone/>
              <a:defRPr sz="53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" type="subTitle"/>
          </p:nvPr>
        </p:nvSpPr>
        <p:spPr>
          <a:xfrm>
            <a:off x="551533" y="3710467"/>
            <a:ext cx="11360700" cy="524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Light"/>
              <a:buNone/>
              <a:defRPr sz="37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Light"/>
              <a:buNone/>
              <a:defRPr sz="37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Light"/>
              <a:buNone/>
              <a:defRPr sz="37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Light"/>
              <a:buNone/>
              <a:defRPr sz="37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Light"/>
              <a:buNone/>
              <a:defRPr sz="37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Light"/>
              <a:buNone/>
              <a:defRPr sz="37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Light"/>
              <a:buNone/>
              <a:defRPr sz="37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Light"/>
              <a:buNone/>
              <a:defRPr sz="37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Light"/>
              <a:buNone/>
              <a:defRPr sz="37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>
                <a:solidFill>
                  <a:srgbClr val="F9F8F5"/>
                </a:solidFill>
              </a:defRPr>
            </a:lvl1pPr>
            <a:lvl2pPr lvl="1" rtl="0">
              <a:buNone/>
              <a:defRPr>
                <a:solidFill>
                  <a:srgbClr val="F9F8F5"/>
                </a:solidFill>
              </a:defRPr>
            </a:lvl2pPr>
            <a:lvl3pPr lvl="2" rtl="0">
              <a:buNone/>
              <a:defRPr>
                <a:solidFill>
                  <a:srgbClr val="F9F8F5"/>
                </a:solidFill>
              </a:defRPr>
            </a:lvl3pPr>
            <a:lvl4pPr lvl="3" rtl="0">
              <a:buNone/>
              <a:defRPr>
                <a:solidFill>
                  <a:srgbClr val="F9F8F5"/>
                </a:solidFill>
              </a:defRPr>
            </a:lvl4pPr>
            <a:lvl5pPr lvl="4" rtl="0">
              <a:buNone/>
              <a:defRPr>
                <a:solidFill>
                  <a:srgbClr val="F9F8F5"/>
                </a:solidFill>
              </a:defRPr>
            </a:lvl5pPr>
            <a:lvl6pPr lvl="5" rtl="0">
              <a:buNone/>
              <a:defRPr>
                <a:solidFill>
                  <a:srgbClr val="F9F8F5"/>
                </a:solidFill>
              </a:defRPr>
            </a:lvl6pPr>
            <a:lvl7pPr lvl="6" rtl="0">
              <a:buNone/>
              <a:defRPr>
                <a:solidFill>
                  <a:srgbClr val="F9F8F5"/>
                </a:solidFill>
              </a:defRPr>
            </a:lvl7pPr>
            <a:lvl8pPr lvl="7" rtl="0">
              <a:buNone/>
              <a:defRPr>
                <a:solidFill>
                  <a:srgbClr val="F9F8F5"/>
                </a:solidFill>
              </a:defRPr>
            </a:lvl8pPr>
            <a:lvl9pPr lvl="8" rtl="0">
              <a:buNone/>
              <a:defRPr>
                <a:solidFill>
                  <a:srgbClr val="F9F8F5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8" name="Google Shape;28;p4"/>
          <p:cNvCxnSpPr/>
          <p:nvPr/>
        </p:nvCxnSpPr>
        <p:spPr>
          <a:xfrm rot="10800000">
            <a:off x="471500" y="631400"/>
            <a:ext cx="112491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9" name="Google Shape;29;p4"/>
          <p:cNvSpPr txBox="1"/>
          <p:nvPr>
            <p:ph idx="2" type="sldNum"/>
          </p:nvPr>
        </p:nvSpPr>
        <p:spPr>
          <a:xfrm>
            <a:off x="11069144" y="6217622"/>
            <a:ext cx="731700" cy="524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" name="Google Shape;30;p4"/>
          <p:cNvSpPr txBox="1"/>
          <p:nvPr/>
        </p:nvSpPr>
        <p:spPr>
          <a:xfrm>
            <a:off x="3747800" y="249833"/>
            <a:ext cx="4696500" cy="2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Product roadmap basics</a:t>
            </a:r>
            <a:endParaRPr i="1" sz="16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6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6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ey pullout">
  <p:cSld name="TITLE_1_1">
    <p:bg>
      <p:bgPr>
        <a:solidFill>
          <a:srgbClr val="F9F8F5"/>
        </a:soli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ctrTitle"/>
          </p:nvPr>
        </p:nvSpPr>
        <p:spPr>
          <a:xfrm>
            <a:off x="551533" y="3031400"/>
            <a:ext cx="11249100" cy="79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1300"/>
              </a:spcBef>
              <a:spcAft>
                <a:spcPts val="1300"/>
              </a:spcAft>
              <a:buClr>
                <a:srgbClr val="09100F"/>
              </a:buClr>
              <a:buSzPts val="37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33" name="Google Shape;33;p5"/>
          <p:cNvSpPr txBox="1"/>
          <p:nvPr>
            <p:ph idx="12" type="sldNum"/>
          </p:nvPr>
        </p:nvSpPr>
        <p:spPr>
          <a:xfrm>
            <a:off x="11069144" y="6217622"/>
            <a:ext cx="731700" cy="524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4" name="Google Shape;34;p5"/>
          <p:cNvCxnSpPr/>
          <p:nvPr/>
        </p:nvCxnSpPr>
        <p:spPr>
          <a:xfrm rot="10800000">
            <a:off x="471500" y="631400"/>
            <a:ext cx="112491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5" name="Google Shape;35;p5"/>
          <p:cNvSpPr txBox="1"/>
          <p:nvPr/>
        </p:nvSpPr>
        <p:spPr>
          <a:xfrm>
            <a:off x="3747800" y="249833"/>
            <a:ext cx="4696500" cy="2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Product roadmap basics</a:t>
            </a:r>
            <a:endParaRPr i="1" sz="16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6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6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_1">
    <p:bg>
      <p:bgPr>
        <a:solidFill>
          <a:srgbClr val="F9F8F5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ctrTitle"/>
          </p:nvPr>
        </p:nvSpPr>
        <p:spPr>
          <a:xfrm>
            <a:off x="551533" y="2706867"/>
            <a:ext cx="11249100" cy="79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3200"/>
              <a:buFont typeface="Poppins SemiBold"/>
              <a:buNone/>
              <a:defRPr sz="32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3200"/>
              <a:buFont typeface="Poppins SemiBold"/>
              <a:buNone/>
              <a:defRPr sz="32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3200"/>
              <a:buFont typeface="Poppins SemiBold"/>
              <a:buNone/>
              <a:defRPr sz="32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3200"/>
              <a:buFont typeface="Poppins SemiBold"/>
              <a:buNone/>
              <a:defRPr sz="32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3200"/>
              <a:buFont typeface="Poppins SemiBold"/>
              <a:buNone/>
              <a:defRPr sz="32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3200"/>
              <a:buFont typeface="Poppins SemiBold"/>
              <a:buNone/>
              <a:defRPr sz="32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3200"/>
              <a:buFont typeface="Poppins SemiBold"/>
              <a:buNone/>
              <a:defRPr sz="32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3200"/>
              <a:buFont typeface="Poppins SemiBold"/>
              <a:buNone/>
              <a:defRPr sz="32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lnSpc>
                <a:spcPct val="115000"/>
              </a:lnSpc>
              <a:spcBef>
                <a:spcPts val="1300"/>
              </a:spcBef>
              <a:spcAft>
                <a:spcPts val="1300"/>
              </a:spcAft>
              <a:buClr>
                <a:srgbClr val="09100F"/>
              </a:buClr>
              <a:buSzPts val="3200"/>
              <a:buFont typeface="Poppins SemiBold"/>
              <a:buNone/>
              <a:defRPr sz="32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38" name="Google Shape;38;p6"/>
          <p:cNvSpPr txBox="1"/>
          <p:nvPr>
            <p:ph idx="1" type="subTitle"/>
          </p:nvPr>
        </p:nvSpPr>
        <p:spPr>
          <a:xfrm>
            <a:off x="551533" y="5577533"/>
            <a:ext cx="11360700" cy="524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 Light"/>
              <a:buNone/>
              <a:defRPr sz="19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39" name="Google Shape;39;p6"/>
          <p:cNvSpPr txBox="1"/>
          <p:nvPr/>
        </p:nvSpPr>
        <p:spPr>
          <a:xfrm>
            <a:off x="551533" y="67567"/>
            <a:ext cx="20712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700">
                <a:solidFill>
                  <a:srgbClr val="F5F1E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endParaRPr b="1" sz="26700">
              <a:solidFill>
                <a:srgbClr val="F5F1E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" name="Google Shape;40;p6"/>
          <p:cNvSpPr txBox="1"/>
          <p:nvPr/>
        </p:nvSpPr>
        <p:spPr>
          <a:xfrm rot="10800000">
            <a:off x="9729533" y="4917900"/>
            <a:ext cx="20712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700">
                <a:solidFill>
                  <a:srgbClr val="F5F1E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endParaRPr b="1" sz="26700">
              <a:solidFill>
                <a:srgbClr val="F5F1E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" name="Google Shape;41;p6"/>
          <p:cNvSpPr txBox="1"/>
          <p:nvPr>
            <p:ph idx="12" type="sldNum"/>
          </p:nvPr>
        </p:nvSpPr>
        <p:spPr>
          <a:xfrm>
            <a:off x="11069144" y="6217622"/>
            <a:ext cx="731700" cy="524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2" name="Google Shape;42;p6"/>
          <p:cNvSpPr txBox="1"/>
          <p:nvPr/>
        </p:nvSpPr>
        <p:spPr>
          <a:xfrm>
            <a:off x="3747800" y="249833"/>
            <a:ext cx="4696500" cy="2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Product roadmap basics</a:t>
            </a:r>
            <a:endParaRPr i="1" sz="16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6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6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  <p:cxnSp>
        <p:nvCxnSpPr>
          <p:cNvPr id="43" name="Google Shape;43;p6"/>
          <p:cNvCxnSpPr/>
          <p:nvPr/>
        </p:nvCxnSpPr>
        <p:spPr>
          <a:xfrm rot="10800000">
            <a:off x="471500" y="631400"/>
            <a:ext cx="112491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1" type="secHead">
  <p:cSld name="SECTION_HEADER">
    <p:bg>
      <p:bgPr>
        <a:solidFill>
          <a:srgbClr val="F9F8F5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/>
          <p:nvPr/>
        </p:nvSpPr>
        <p:spPr>
          <a:xfrm>
            <a:off x="7024200" y="249833"/>
            <a:ext cx="4696500" cy="2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Product roadmap basics</a:t>
            </a:r>
            <a:endParaRPr i="1" sz="16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6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6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  <p:sp>
        <p:nvSpPr>
          <p:cNvPr id="46" name="Google Shape;46;p7"/>
          <p:cNvSpPr txBox="1"/>
          <p:nvPr>
            <p:ph type="title"/>
          </p:nvPr>
        </p:nvSpPr>
        <p:spPr>
          <a:xfrm>
            <a:off x="551533" y="1111433"/>
            <a:ext cx="11249100" cy="6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>
              <a:spcBef>
                <a:spcPts val="1300"/>
              </a:spcBef>
              <a:spcAft>
                <a:spcPts val="130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47" name="Google Shape;47;p7"/>
          <p:cNvSpPr txBox="1"/>
          <p:nvPr>
            <p:ph idx="1" type="subTitle"/>
          </p:nvPr>
        </p:nvSpPr>
        <p:spPr>
          <a:xfrm>
            <a:off x="551533" y="1948267"/>
            <a:ext cx="6757500" cy="308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48" name="Google Shape;48;p7"/>
          <p:cNvSpPr txBox="1"/>
          <p:nvPr>
            <p:ph idx="2" type="body"/>
          </p:nvPr>
        </p:nvSpPr>
        <p:spPr>
          <a:xfrm>
            <a:off x="551533" y="3009300"/>
            <a:ext cx="11249100" cy="304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●"/>
              <a:defRPr sz="19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49250" lvl="1" marL="9144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49250" lvl="2" marL="13716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49250" lvl="3" marL="18288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49250" lvl="4" marL="22860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49250" lvl="5" marL="27432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49250" lvl="6" marL="32004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49250" lvl="7" marL="36576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49250" lvl="8" marL="4114800" rtl="0">
              <a:spcBef>
                <a:spcPts val="1300"/>
              </a:spcBef>
              <a:spcAft>
                <a:spcPts val="1300"/>
              </a:spcAft>
              <a:buClr>
                <a:srgbClr val="09100F"/>
              </a:buClr>
              <a:buSzPts val="19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11069144" y="6217622"/>
            <a:ext cx="731700" cy="524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0" name="Google Shape;50;p7"/>
          <p:cNvCxnSpPr/>
          <p:nvPr/>
        </p:nvCxnSpPr>
        <p:spPr>
          <a:xfrm rot="10800000">
            <a:off x="471500" y="631400"/>
            <a:ext cx="112491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2">
  <p:cSld name="SECTION_HEADER_1">
    <p:bg>
      <p:bgPr>
        <a:solidFill>
          <a:srgbClr val="F9F8F5"/>
        </a:solid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/>
          <p:nvPr>
            <p:ph type="title"/>
          </p:nvPr>
        </p:nvSpPr>
        <p:spPr>
          <a:xfrm>
            <a:off x="551533" y="1111433"/>
            <a:ext cx="11249100" cy="6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300"/>
              </a:spcBef>
              <a:spcAft>
                <a:spcPts val="130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cxnSp>
        <p:nvCxnSpPr>
          <p:cNvPr id="53" name="Google Shape;53;p8"/>
          <p:cNvCxnSpPr/>
          <p:nvPr/>
        </p:nvCxnSpPr>
        <p:spPr>
          <a:xfrm rot="10800000">
            <a:off x="471500" y="631400"/>
            <a:ext cx="112491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4" name="Google Shape;54;p8"/>
          <p:cNvSpPr txBox="1"/>
          <p:nvPr>
            <p:ph idx="1" type="subTitle"/>
          </p:nvPr>
        </p:nvSpPr>
        <p:spPr>
          <a:xfrm>
            <a:off x="551533" y="2502200"/>
            <a:ext cx="4771500" cy="29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55" name="Google Shape;55;p8"/>
          <p:cNvSpPr txBox="1"/>
          <p:nvPr>
            <p:ph idx="2" type="body"/>
          </p:nvPr>
        </p:nvSpPr>
        <p:spPr>
          <a:xfrm>
            <a:off x="551533" y="3009300"/>
            <a:ext cx="4879500" cy="304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●"/>
              <a:defRPr sz="19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49250" lvl="1" marL="9144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49250" lvl="2" marL="13716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49250" lvl="3" marL="18288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49250" lvl="4" marL="22860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49250" lvl="5" marL="27432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49250" lvl="6" marL="32004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49250" lvl="7" marL="36576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49250" lvl="8" marL="4114800" rtl="0">
              <a:spcBef>
                <a:spcPts val="1300"/>
              </a:spcBef>
              <a:spcAft>
                <a:spcPts val="1300"/>
              </a:spcAft>
              <a:buClr>
                <a:srgbClr val="09100F"/>
              </a:buClr>
              <a:buSzPts val="19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56" name="Google Shape;56;p8"/>
          <p:cNvSpPr txBox="1"/>
          <p:nvPr>
            <p:ph idx="3" type="subTitle"/>
          </p:nvPr>
        </p:nvSpPr>
        <p:spPr>
          <a:xfrm>
            <a:off x="6644833" y="2502200"/>
            <a:ext cx="4771500" cy="29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100"/>
              <a:buFont typeface="Poppins SemiBold"/>
              <a:buNone/>
              <a:defRPr sz="2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57" name="Google Shape;57;p8"/>
          <p:cNvSpPr txBox="1"/>
          <p:nvPr>
            <p:ph idx="4" type="body"/>
          </p:nvPr>
        </p:nvSpPr>
        <p:spPr>
          <a:xfrm>
            <a:off x="6644833" y="3009300"/>
            <a:ext cx="4879500" cy="304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●"/>
              <a:defRPr sz="19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49250" lvl="1" marL="9144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49250" lvl="2" marL="13716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49250" lvl="3" marL="18288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49250" lvl="4" marL="22860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49250" lvl="5" marL="27432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49250" lvl="6" marL="32004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49250" lvl="7" marL="36576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49250" lvl="8" marL="4114800" rtl="0">
              <a:spcBef>
                <a:spcPts val="1300"/>
              </a:spcBef>
              <a:spcAft>
                <a:spcPts val="1300"/>
              </a:spcAft>
              <a:buClr>
                <a:srgbClr val="09100F"/>
              </a:buClr>
              <a:buSzPts val="19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cxnSp>
        <p:nvCxnSpPr>
          <p:cNvPr id="58" name="Google Shape;58;p8"/>
          <p:cNvCxnSpPr/>
          <p:nvPr/>
        </p:nvCxnSpPr>
        <p:spPr>
          <a:xfrm>
            <a:off x="6176133" y="2502200"/>
            <a:ext cx="0" cy="348570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9" name="Google Shape;59;p8"/>
          <p:cNvSpPr txBox="1"/>
          <p:nvPr>
            <p:ph idx="12" type="sldNum"/>
          </p:nvPr>
        </p:nvSpPr>
        <p:spPr>
          <a:xfrm>
            <a:off x="11069144" y="6217622"/>
            <a:ext cx="731700" cy="524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0" name="Google Shape;60;p8"/>
          <p:cNvSpPr txBox="1"/>
          <p:nvPr/>
        </p:nvSpPr>
        <p:spPr>
          <a:xfrm>
            <a:off x="7024200" y="249833"/>
            <a:ext cx="4696500" cy="2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Product roadmap basics</a:t>
            </a:r>
            <a:endParaRPr i="1" sz="16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6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6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3">
  <p:cSld name="SECTION_HEADER_1_1">
    <p:bg>
      <p:bgPr>
        <a:solidFill>
          <a:srgbClr val="F9F8F5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7944267" y="-29800"/>
            <a:ext cx="4256100" cy="6917700"/>
          </a:xfrm>
          <a:prstGeom prst="rect">
            <a:avLst/>
          </a:prstGeom>
          <a:solidFill>
            <a:srgbClr val="09100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63" name="Google Shape;63;p9"/>
          <p:cNvSpPr txBox="1"/>
          <p:nvPr>
            <p:ph type="title"/>
          </p:nvPr>
        </p:nvSpPr>
        <p:spPr>
          <a:xfrm>
            <a:off x="551533" y="1111433"/>
            <a:ext cx="6798300" cy="6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300"/>
              </a:spcBef>
              <a:spcAft>
                <a:spcPts val="130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64" name="Google Shape;64;p9"/>
          <p:cNvSpPr txBox="1"/>
          <p:nvPr>
            <p:ph idx="1" type="subTitle"/>
          </p:nvPr>
        </p:nvSpPr>
        <p:spPr>
          <a:xfrm>
            <a:off x="8538733" y="1959933"/>
            <a:ext cx="3066900" cy="2929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100"/>
              <a:buFont typeface="Poppins SemiBold"/>
              <a:buNone/>
              <a:defRPr sz="21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100"/>
              <a:buFont typeface="Poppins SemiBold"/>
              <a:buNone/>
              <a:defRPr sz="21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100"/>
              <a:buFont typeface="Poppins SemiBold"/>
              <a:buNone/>
              <a:defRPr sz="21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100"/>
              <a:buFont typeface="Poppins SemiBold"/>
              <a:buNone/>
              <a:defRPr sz="21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100"/>
              <a:buFont typeface="Poppins SemiBold"/>
              <a:buNone/>
              <a:defRPr sz="21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100"/>
              <a:buFont typeface="Poppins SemiBold"/>
              <a:buNone/>
              <a:defRPr sz="21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100"/>
              <a:buFont typeface="Poppins SemiBold"/>
              <a:buNone/>
              <a:defRPr sz="21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100"/>
              <a:buFont typeface="Poppins SemiBold"/>
              <a:buNone/>
              <a:defRPr sz="21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100"/>
              <a:buFont typeface="Poppins SemiBold"/>
              <a:buNone/>
              <a:defRPr sz="21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65" name="Google Shape;65;p9"/>
          <p:cNvSpPr txBox="1"/>
          <p:nvPr>
            <p:ph idx="2" type="body"/>
          </p:nvPr>
        </p:nvSpPr>
        <p:spPr>
          <a:xfrm>
            <a:off x="551533" y="2502200"/>
            <a:ext cx="4879500" cy="304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●"/>
              <a:defRPr sz="19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49250" lvl="1" marL="9144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49250" lvl="2" marL="13716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49250" lvl="3" marL="18288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49250" lvl="4" marL="22860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49250" lvl="5" marL="27432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49250" lvl="6" marL="32004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49250" lvl="7" marL="3657600" rtl="0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49250" lvl="8" marL="4114800" rtl="0">
              <a:spcBef>
                <a:spcPts val="1300"/>
              </a:spcBef>
              <a:spcAft>
                <a:spcPts val="1300"/>
              </a:spcAft>
              <a:buClr>
                <a:srgbClr val="09100F"/>
              </a:buClr>
              <a:buSzPts val="19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66" name="Google Shape;66;p9"/>
          <p:cNvSpPr txBox="1"/>
          <p:nvPr>
            <p:ph idx="12" type="sldNum"/>
          </p:nvPr>
        </p:nvSpPr>
        <p:spPr>
          <a:xfrm>
            <a:off x="11069144" y="6217622"/>
            <a:ext cx="731700" cy="524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67" name="Google Shape;67;p9"/>
          <p:cNvCxnSpPr/>
          <p:nvPr/>
        </p:nvCxnSpPr>
        <p:spPr>
          <a:xfrm rot="10800000">
            <a:off x="471500" y="631400"/>
            <a:ext cx="112491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8" name="Google Shape;68;p9"/>
          <p:cNvSpPr txBox="1"/>
          <p:nvPr/>
        </p:nvSpPr>
        <p:spPr>
          <a:xfrm>
            <a:off x="7024200" y="249833"/>
            <a:ext cx="4696500" cy="2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Product roadmap basics</a:t>
            </a:r>
            <a:endParaRPr i="1" sz="1600">
              <a:solidFill>
                <a:srgbClr val="F9F8F5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600">
              <a:solidFill>
                <a:srgbClr val="F9F8F5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600">
              <a:solidFill>
                <a:srgbClr val="F9F8F5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urse timeline">
  <p:cSld name="SECTION_HEADER_1_1_3">
    <p:bg>
      <p:bgPr>
        <a:solidFill>
          <a:srgbClr val="F9F8F5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0"/>
          <p:cNvSpPr/>
          <p:nvPr/>
        </p:nvSpPr>
        <p:spPr>
          <a:xfrm>
            <a:off x="5431133" y="-29800"/>
            <a:ext cx="6769200" cy="6917700"/>
          </a:xfrm>
          <a:prstGeom prst="rect">
            <a:avLst/>
          </a:prstGeom>
          <a:solidFill>
            <a:srgbClr val="09100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71" name="Google Shape;71;p10"/>
          <p:cNvSpPr txBox="1"/>
          <p:nvPr>
            <p:ph type="title"/>
          </p:nvPr>
        </p:nvSpPr>
        <p:spPr>
          <a:xfrm>
            <a:off x="551533" y="2672800"/>
            <a:ext cx="3616800" cy="1512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300"/>
              </a:spcBef>
              <a:spcAft>
                <a:spcPts val="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300"/>
              </a:spcBef>
              <a:spcAft>
                <a:spcPts val="1300"/>
              </a:spcAft>
              <a:buSzPts val="37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72" name="Google Shape;72;p10"/>
          <p:cNvSpPr txBox="1"/>
          <p:nvPr>
            <p:ph idx="1" type="body"/>
          </p:nvPr>
        </p:nvSpPr>
        <p:spPr>
          <a:xfrm>
            <a:off x="6189533" y="2051767"/>
            <a:ext cx="5531100" cy="3043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●"/>
              <a:defRPr sz="19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49250" lvl="1" marL="9144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49250" lvl="2" marL="13716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49250" lvl="3" marL="18288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49250" lvl="4" marL="22860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49250" lvl="5" marL="27432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49250" lvl="6" marL="32004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49250" lvl="7" marL="3657600" rtl="0">
              <a:spcBef>
                <a:spcPts val="1300"/>
              </a:spcBef>
              <a:spcAft>
                <a:spcPts val="0"/>
              </a:spcAft>
              <a:buClr>
                <a:srgbClr val="F9F8F5"/>
              </a:buClr>
              <a:buSzPts val="19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49250" lvl="8" marL="4114800" rtl="0">
              <a:spcBef>
                <a:spcPts val="1300"/>
              </a:spcBef>
              <a:spcAft>
                <a:spcPts val="1300"/>
              </a:spcAft>
              <a:buClr>
                <a:srgbClr val="F9F8F5"/>
              </a:buClr>
              <a:buSzPts val="19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73" name="Google Shape;73;p10"/>
          <p:cNvSpPr txBox="1"/>
          <p:nvPr>
            <p:ph idx="12" type="sldNum"/>
          </p:nvPr>
        </p:nvSpPr>
        <p:spPr>
          <a:xfrm>
            <a:off x="11069144" y="6217622"/>
            <a:ext cx="731700" cy="524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4" name="Google Shape;74;p10"/>
          <p:cNvCxnSpPr/>
          <p:nvPr/>
        </p:nvCxnSpPr>
        <p:spPr>
          <a:xfrm rot="10800000">
            <a:off x="471500" y="631400"/>
            <a:ext cx="112491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5" name="Google Shape;75;p10"/>
          <p:cNvSpPr txBox="1"/>
          <p:nvPr/>
        </p:nvSpPr>
        <p:spPr>
          <a:xfrm>
            <a:off x="7024200" y="249833"/>
            <a:ext cx="4696500" cy="2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6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Product roadmap basics</a:t>
            </a:r>
            <a:endParaRPr i="1" sz="1600">
              <a:solidFill>
                <a:srgbClr val="F9F8F5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600">
              <a:solidFill>
                <a:srgbClr val="F9F8F5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600">
              <a:solidFill>
                <a:srgbClr val="F9F8F5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21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Light"/>
              <a:buNone/>
              <a:defRPr sz="37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Light"/>
              <a:buNone/>
              <a:defRPr sz="37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Light"/>
              <a:buNone/>
              <a:defRPr sz="37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Light"/>
              <a:buNone/>
              <a:defRPr sz="37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Light"/>
              <a:buNone/>
              <a:defRPr sz="37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Light"/>
              <a:buNone/>
              <a:defRPr sz="37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Light"/>
              <a:buNone/>
              <a:defRPr sz="37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3700"/>
              <a:buFont typeface="Poppins Light"/>
              <a:buNone/>
              <a:defRPr sz="37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>
              <a:spcBef>
                <a:spcPts val="1300"/>
              </a:spcBef>
              <a:spcAft>
                <a:spcPts val="1300"/>
              </a:spcAft>
              <a:buClr>
                <a:srgbClr val="09100F"/>
              </a:buClr>
              <a:buSzPts val="3700"/>
              <a:buFont typeface="Poppins Light"/>
              <a:buNone/>
              <a:defRPr sz="37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92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●"/>
              <a:defRPr sz="19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49250" lvl="1" marL="91440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○"/>
              <a:defRPr sz="19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49250" lvl="2" marL="137160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■"/>
              <a:defRPr sz="19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49250" lvl="3" marL="182880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●"/>
              <a:defRPr sz="19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49250" lvl="4" marL="228600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○"/>
              <a:defRPr sz="19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49250" lvl="5" marL="274320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■"/>
              <a:defRPr sz="19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49250" lvl="6" marL="320040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●"/>
              <a:defRPr sz="19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49250" lvl="7" marL="365760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9100F"/>
              </a:buClr>
              <a:buSzPts val="1900"/>
              <a:buFont typeface="Poppins"/>
              <a:buChar char="○"/>
              <a:defRPr sz="19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49250" lvl="8" marL="4114800">
              <a:lnSpc>
                <a:spcPct val="115000"/>
              </a:lnSpc>
              <a:spcBef>
                <a:spcPts val="1300"/>
              </a:spcBef>
              <a:spcAft>
                <a:spcPts val="1300"/>
              </a:spcAft>
              <a:buClr>
                <a:srgbClr val="09100F"/>
              </a:buClr>
              <a:buSzPts val="1900"/>
              <a:buFont typeface="Poppins"/>
              <a:buChar char="■"/>
              <a:defRPr sz="19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2"/>
          <p:cNvSpPr txBox="1"/>
          <p:nvPr>
            <p:ph type="ctrTitle"/>
          </p:nvPr>
        </p:nvSpPr>
        <p:spPr>
          <a:xfrm>
            <a:off x="551533" y="2419533"/>
            <a:ext cx="11360700" cy="795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300"/>
              </a:spcAft>
              <a:buNone/>
            </a:pPr>
            <a:r>
              <a:rPr lang="en-US"/>
              <a:t>Product roadmap basics</a:t>
            </a:r>
            <a:endParaRPr/>
          </a:p>
        </p:txBody>
      </p:sp>
      <p:sp>
        <p:nvSpPr>
          <p:cNvPr id="151" name="Google Shape;151;p2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31"/>
          <p:cNvSpPr txBox="1"/>
          <p:nvPr>
            <p:ph idx="12" type="sldNum"/>
          </p:nvPr>
        </p:nvSpPr>
        <p:spPr>
          <a:xfrm>
            <a:off x="11069144" y="6217622"/>
            <a:ext cx="731700" cy="524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626" name="Google Shape;626;p31"/>
          <p:cNvCxnSpPr/>
          <p:nvPr/>
        </p:nvCxnSpPr>
        <p:spPr>
          <a:xfrm>
            <a:off x="6096001" y="883584"/>
            <a:ext cx="0" cy="376500"/>
          </a:xfrm>
          <a:prstGeom prst="straightConnector1">
            <a:avLst/>
          </a:prstGeom>
          <a:noFill/>
          <a:ln cap="rnd" cmpd="sng" w="19050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27" name="Google Shape;627;p31"/>
          <p:cNvCxnSpPr/>
          <p:nvPr/>
        </p:nvCxnSpPr>
        <p:spPr>
          <a:xfrm>
            <a:off x="3581379" y="883584"/>
            <a:ext cx="0" cy="376500"/>
          </a:xfrm>
          <a:prstGeom prst="straightConnector1">
            <a:avLst/>
          </a:prstGeom>
          <a:noFill/>
          <a:ln cap="rnd" cmpd="sng" w="19050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28" name="Google Shape;628;p31"/>
          <p:cNvCxnSpPr/>
          <p:nvPr/>
        </p:nvCxnSpPr>
        <p:spPr>
          <a:xfrm>
            <a:off x="8610621" y="883584"/>
            <a:ext cx="0" cy="376500"/>
          </a:xfrm>
          <a:prstGeom prst="straightConnector1">
            <a:avLst/>
          </a:prstGeom>
          <a:noFill/>
          <a:ln cap="rnd" cmpd="sng" w="19050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29" name="Google Shape;629;p31"/>
          <p:cNvSpPr txBox="1"/>
          <p:nvPr/>
        </p:nvSpPr>
        <p:spPr>
          <a:xfrm>
            <a:off x="4261448" y="836555"/>
            <a:ext cx="11544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latin typeface="Poppins"/>
                <a:ea typeface="Poppins"/>
                <a:cs typeface="Poppins"/>
                <a:sym typeface="Poppins"/>
              </a:rPr>
              <a:t>STEP 2 (1)</a:t>
            </a:r>
            <a:endParaRPr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30" name="Google Shape;630;p31"/>
          <p:cNvSpPr txBox="1"/>
          <p:nvPr/>
        </p:nvSpPr>
        <p:spPr>
          <a:xfrm>
            <a:off x="6756834" y="836555"/>
            <a:ext cx="11931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BFBFBF"/>
                </a:solidFill>
                <a:latin typeface="Poppins"/>
                <a:ea typeface="Poppins"/>
                <a:cs typeface="Poppins"/>
                <a:sym typeface="Poppins"/>
              </a:rPr>
              <a:t>STEP 2 (2)</a:t>
            </a:r>
            <a:endParaRPr b="1">
              <a:solidFill>
                <a:srgbClr val="BFBFB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31" name="Google Shape;631;p31"/>
          <p:cNvSpPr txBox="1"/>
          <p:nvPr/>
        </p:nvSpPr>
        <p:spPr>
          <a:xfrm>
            <a:off x="9364428" y="836555"/>
            <a:ext cx="10071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BFBFBF"/>
                </a:solidFill>
                <a:latin typeface="Poppins"/>
                <a:ea typeface="Poppins"/>
                <a:cs typeface="Poppins"/>
                <a:sym typeface="Poppins"/>
              </a:rPr>
              <a:t>STEP 3</a:t>
            </a:r>
            <a:endParaRPr b="1">
              <a:solidFill>
                <a:srgbClr val="BFBFB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32" name="Google Shape;632;p31"/>
          <p:cNvSpPr txBox="1"/>
          <p:nvPr/>
        </p:nvSpPr>
        <p:spPr>
          <a:xfrm>
            <a:off x="1863046" y="836555"/>
            <a:ext cx="901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BFBFBF"/>
                </a:solidFill>
                <a:latin typeface="Poppins"/>
                <a:ea typeface="Poppins"/>
                <a:cs typeface="Poppins"/>
                <a:sym typeface="Poppins"/>
              </a:rPr>
              <a:t>STEP 1</a:t>
            </a:r>
            <a:endParaRPr>
              <a:solidFill>
                <a:srgbClr val="BFBFBF"/>
              </a:solidFill>
            </a:endParaRPr>
          </a:p>
        </p:txBody>
      </p:sp>
      <p:cxnSp>
        <p:nvCxnSpPr>
          <p:cNvPr id="633" name="Google Shape;633;p31"/>
          <p:cNvCxnSpPr/>
          <p:nvPr/>
        </p:nvCxnSpPr>
        <p:spPr>
          <a:xfrm>
            <a:off x="4097093" y="1206438"/>
            <a:ext cx="1483200" cy="0"/>
          </a:xfrm>
          <a:prstGeom prst="straightConnector1">
            <a:avLst/>
          </a:prstGeom>
          <a:noFill/>
          <a:ln cap="rnd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34" name="Google Shape;634;p31"/>
          <p:cNvSpPr/>
          <p:nvPr/>
        </p:nvSpPr>
        <p:spPr>
          <a:xfrm>
            <a:off x="1081459" y="2625906"/>
            <a:ext cx="10020600" cy="3669300"/>
          </a:xfrm>
          <a:prstGeom prst="roundRect">
            <a:avLst>
              <a:gd fmla="val 6939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35" name="Google Shape;635;p31"/>
          <p:cNvSpPr/>
          <p:nvPr/>
        </p:nvSpPr>
        <p:spPr>
          <a:xfrm>
            <a:off x="2020996" y="2154501"/>
            <a:ext cx="8141400" cy="2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For internal stakeholders, show the strategic importance of each release with goals  and initiatives.</a:t>
            </a:r>
            <a:endParaRPr b="1"/>
          </a:p>
        </p:txBody>
      </p:sp>
      <p:sp>
        <p:nvSpPr>
          <p:cNvPr id="636" name="Google Shape;636;p31"/>
          <p:cNvSpPr/>
          <p:nvPr/>
        </p:nvSpPr>
        <p:spPr>
          <a:xfrm>
            <a:off x="2513366" y="5266859"/>
            <a:ext cx="463800" cy="4689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37" name="Google Shape;637;p31"/>
          <p:cNvSpPr/>
          <p:nvPr/>
        </p:nvSpPr>
        <p:spPr>
          <a:xfrm>
            <a:off x="3526439" y="4703444"/>
            <a:ext cx="463800" cy="10323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38" name="Google Shape;638;p31"/>
          <p:cNvSpPr/>
          <p:nvPr/>
        </p:nvSpPr>
        <p:spPr>
          <a:xfrm>
            <a:off x="4539511" y="5036276"/>
            <a:ext cx="463800" cy="7065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39" name="Google Shape;639;p31"/>
          <p:cNvSpPr/>
          <p:nvPr/>
        </p:nvSpPr>
        <p:spPr>
          <a:xfrm>
            <a:off x="5552584" y="4226118"/>
            <a:ext cx="463800" cy="15096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40" name="Google Shape;640;p31"/>
          <p:cNvSpPr/>
          <p:nvPr/>
        </p:nvSpPr>
        <p:spPr>
          <a:xfrm>
            <a:off x="6565657" y="4703526"/>
            <a:ext cx="463800" cy="10512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41" name="Google Shape;641;p31"/>
          <p:cNvSpPr/>
          <p:nvPr/>
        </p:nvSpPr>
        <p:spPr>
          <a:xfrm>
            <a:off x="7578729" y="3862726"/>
            <a:ext cx="463800" cy="18801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42" name="Google Shape;642;p31"/>
          <p:cNvSpPr/>
          <p:nvPr/>
        </p:nvSpPr>
        <p:spPr>
          <a:xfrm>
            <a:off x="8607042" y="4335293"/>
            <a:ext cx="463800" cy="14004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43" name="Google Shape;643;p31"/>
          <p:cNvSpPr/>
          <p:nvPr/>
        </p:nvSpPr>
        <p:spPr>
          <a:xfrm>
            <a:off x="9620116" y="3478325"/>
            <a:ext cx="463800" cy="22575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44" name="Google Shape;644;p31"/>
          <p:cNvSpPr txBox="1"/>
          <p:nvPr/>
        </p:nvSpPr>
        <p:spPr>
          <a:xfrm>
            <a:off x="2357577" y="5845029"/>
            <a:ext cx="697500" cy="246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latin typeface="Poppins"/>
                <a:ea typeface="Poppins"/>
                <a:cs typeface="Poppins"/>
                <a:sym typeface="Poppins"/>
              </a:rPr>
              <a:t>DATA 01</a:t>
            </a:r>
            <a:endParaRPr b="1"/>
          </a:p>
        </p:txBody>
      </p:sp>
      <p:sp>
        <p:nvSpPr>
          <p:cNvPr id="645" name="Google Shape;645;p31"/>
          <p:cNvSpPr txBox="1"/>
          <p:nvPr/>
        </p:nvSpPr>
        <p:spPr>
          <a:xfrm>
            <a:off x="3337628" y="5845025"/>
            <a:ext cx="932400" cy="246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latin typeface="Poppins"/>
                <a:ea typeface="Poppins"/>
                <a:cs typeface="Poppins"/>
                <a:sym typeface="Poppins"/>
              </a:rPr>
              <a:t>DATA 02</a:t>
            </a:r>
            <a:endParaRPr b="1"/>
          </a:p>
        </p:txBody>
      </p:sp>
      <p:sp>
        <p:nvSpPr>
          <p:cNvPr id="646" name="Google Shape;646;p31"/>
          <p:cNvSpPr txBox="1"/>
          <p:nvPr/>
        </p:nvSpPr>
        <p:spPr>
          <a:xfrm>
            <a:off x="4401748" y="5845025"/>
            <a:ext cx="846300" cy="246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latin typeface="Poppins"/>
                <a:ea typeface="Poppins"/>
                <a:cs typeface="Poppins"/>
                <a:sym typeface="Poppins"/>
              </a:rPr>
              <a:t>DATA 03</a:t>
            </a:r>
            <a:endParaRPr b="1"/>
          </a:p>
        </p:txBody>
      </p:sp>
      <p:sp>
        <p:nvSpPr>
          <p:cNvPr id="647" name="Google Shape;647;p31"/>
          <p:cNvSpPr txBox="1"/>
          <p:nvPr/>
        </p:nvSpPr>
        <p:spPr>
          <a:xfrm>
            <a:off x="5342624" y="5845025"/>
            <a:ext cx="1007100" cy="246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latin typeface="Poppins"/>
                <a:ea typeface="Poppins"/>
                <a:cs typeface="Poppins"/>
                <a:sym typeface="Poppins"/>
              </a:rPr>
              <a:t>DATA 04</a:t>
            </a:r>
            <a:endParaRPr b="1"/>
          </a:p>
        </p:txBody>
      </p:sp>
      <p:sp>
        <p:nvSpPr>
          <p:cNvPr id="648" name="Google Shape;648;p31"/>
          <p:cNvSpPr txBox="1"/>
          <p:nvPr/>
        </p:nvSpPr>
        <p:spPr>
          <a:xfrm>
            <a:off x="6444200" y="5845025"/>
            <a:ext cx="846300" cy="246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latin typeface="Poppins"/>
                <a:ea typeface="Poppins"/>
                <a:cs typeface="Poppins"/>
                <a:sym typeface="Poppins"/>
              </a:rPr>
              <a:t>DATA 05</a:t>
            </a:r>
            <a:endParaRPr b="1"/>
          </a:p>
        </p:txBody>
      </p:sp>
      <p:sp>
        <p:nvSpPr>
          <p:cNvPr id="649" name="Google Shape;649;p31"/>
          <p:cNvSpPr txBox="1"/>
          <p:nvPr/>
        </p:nvSpPr>
        <p:spPr>
          <a:xfrm>
            <a:off x="7437877" y="5845025"/>
            <a:ext cx="901200" cy="246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latin typeface="Poppins"/>
                <a:ea typeface="Poppins"/>
                <a:cs typeface="Poppins"/>
                <a:sym typeface="Poppins"/>
              </a:rPr>
              <a:t>DATA 06</a:t>
            </a:r>
            <a:endParaRPr b="1"/>
          </a:p>
        </p:txBody>
      </p:sp>
      <p:sp>
        <p:nvSpPr>
          <p:cNvPr id="650" name="Google Shape;650;p31"/>
          <p:cNvSpPr txBox="1"/>
          <p:nvPr/>
        </p:nvSpPr>
        <p:spPr>
          <a:xfrm>
            <a:off x="8486414" y="5845025"/>
            <a:ext cx="846300" cy="246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latin typeface="Poppins"/>
                <a:ea typeface="Poppins"/>
                <a:cs typeface="Poppins"/>
                <a:sym typeface="Poppins"/>
              </a:rPr>
              <a:t>DATA 07</a:t>
            </a:r>
            <a:endParaRPr b="1"/>
          </a:p>
        </p:txBody>
      </p:sp>
      <p:sp>
        <p:nvSpPr>
          <p:cNvPr id="651" name="Google Shape;651;p31"/>
          <p:cNvSpPr txBox="1"/>
          <p:nvPr/>
        </p:nvSpPr>
        <p:spPr>
          <a:xfrm>
            <a:off x="9404062" y="5845025"/>
            <a:ext cx="901200" cy="246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latin typeface="Poppins"/>
                <a:ea typeface="Poppins"/>
                <a:cs typeface="Poppins"/>
                <a:sym typeface="Poppins"/>
              </a:rPr>
              <a:t>DATA 08</a:t>
            </a:r>
            <a:endParaRPr b="1"/>
          </a:p>
        </p:txBody>
      </p:sp>
      <p:sp>
        <p:nvSpPr>
          <p:cNvPr id="652" name="Google Shape;652;p31"/>
          <p:cNvSpPr/>
          <p:nvPr/>
        </p:nvSpPr>
        <p:spPr>
          <a:xfrm>
            <a:off x="2710770" y="3474167"/>
            <a:ext cx="7204221" cy="1852242"/>
          </a:xfrm>
          <a:custGeom>
            <a:rect b="b" l="l" r="r" t="t"/>
            <a:pathLst>
              <a:path extrusionOk="0" h="10000" w="10000">
                <a:moveTo>
                  <a:pt x="0" y="10000"/>
                </a:moveTo>
                <a:lnTo>
                  <a:pt x="1446" y="6761"/>
                </a:lnTo>
                <a:lnTo>
                  <a:pt x="2899" y="8586"/>
                </a:lnTo>
                <a:lnTo>
                  <a:pt x="4291" y="3942"/>
                </a:lnTo>
                <a:lnTo>
                  <a:pt x="5726" y="6590"/>
                </a:lnTo>
                <a:lnTo>
                  <a:pt x="7076" y="2344"/>
                </a:lnTo>
                <a:lnTo>
                  <a:pt x="8572" y="4550"/>
                </a:lnTo>
                <a:lnTo>
                  <a:pt x="10000" y="0"/>
                </a:lnTo>
              </a:path>
            </a:pathLst>
          </a:custGeom>
          <a:noFill/>
          <a:ln cap="rnd" cmpd="sng" w="50800">
            <a:solidFill>
              <a:schemeClr val="accent1"/>
            </a:solidFill>
            <a:prstDash val="solid"/>
            <a:round/>
            <a:headEnd len="med" w="med" type="none"/>
            <a:tailEnd len="sm" w="sm" type="none"/>
          </a:ln>
        </p:spPr>
        <p:txBody>
          <a:bodyPr anchorCtr="0" anchor="t" bIns="22850" lIns="45700" spcFirstLastPara="1" rIns="45700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272E3A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53" name="Google Shape;653;p31"/>
          <p:cNvSpPr/>
          <p:nvPr/>
        </p:nvSpPr>
        <p:spPr>
          <a:xfrm>
            <a:off x="2667733" y="5176699"/>
            <a:ext cx="182813" cy="182813"/>
          </a:xfrm>
          <a:prstGeom prst="ellipse">
            <a:avLst/>
          </a:prstGeom>
          <a:solidFill>
            <a:schemeClr val="accent1"/>
          </a:solidFill>
          <a:ln cap="flat" cmpd="sng" w="82550">
            <a:solidFill>
              <a:schemeClr val="accent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54" name="Google Shape;654;p31"/>
          <p:cNvSpPr/>
          <p:nvPr/>
        </p:nvSpPr>
        <p:spPr>
          <a:xfrm>
            <a:off x="3677324" y="4633027"/>
            <a:ext cx="182813" cy="182813"/>
          </a:xfrm>
          <a:prstGeom prst="ellipse">
            <a:avLst/>
          </a:prstGeom>
          <a:solidFill>
            <a:schemeClr val="accent1"/>
          </a:solidFill>
          <a:ln cap="flat" cmpd="sng" w="82550">
            <a:solidFill>
              <a:schemeClr val="accent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55" name="Google Shape;655;p31"/>
          <p:cNvSpPr/>
          <p:nvPr/>
        </p:nvSpPr>
        <p:spPr>
          <a:xfrm>
            <a:off x="4672378" y="4959648"/>
            <a:ext cx="182813" cy="182813"/>
          </a:xfrm>
          <a:prstGeom prst="ellipse">
            <a:avLst/>
          </a:prstGeom>
          <a:solidFill>
            <a:schemeClr val="accent1"/>
          </a:solidFill>
          <a:ln cap="flat" cmpd="sng" w="82550">
            <a:solidFill>
              <a:schemeClr val="accent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56" name="Google Shape;656;p31"/>
          <p:cNvSpPr/>
          <p:nvPr/>
        </p:nvSpPr>
        <p:spPr>
          <a:xfrm>
            <a:off x="5687144" y="4149169"/>
            <a:ext cx="182813" cy="182813"/>
          </a:xfrm>
          <a:prstGeom prst="ellipse">
            <a:avLst/>
          </a:prstGeom>
          <a:solidFill>
            <a:schemeClr val="accent1"/>
          </a:solidFill>
          <a:ln cap="flat" cmpd="sng" w="82550">
            <a:solidFill>
              <a:schemeClr val="accent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57" name="Google Shape;657;p31"/>
          <p:cNvSpPr/>
          <p:nvPr/>
        </p:nvSpPr>
        <p:spPr>
          <a:xfrm>
            <a:off x="6698427" y="4620468"/>
            <a:ext cx="182813" cy="182813"/>
          </a:xfrm>
          <a:prstGeom prst="ellipse">
            <a:avLst/>
          </a:prstGeom>
          <a:solidFill>
            <a:schemeClr val="accent1"/>
          </a:solidFill>
          <a:ln cap="flat" cmpd="sng" w="82550">
            <a:solidFill>
              <a:schemeClr val="accent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58" name="Google Shape;658;p31"/>
          <p:cNvSpPr/>
          <p:nvPr/>
        </p:nvSpPr>
        <p:spPr>
          <a:xfrm>
            <a:off x="7707171" y="3779189"/>
            <a:ext cx="182813" cy="182813"/>
          </a:xfrm>
          <a:prstGeom prst="ellipse">
            <a:avLst/>
          </a:prstGeom>
          <a:solidFill>
            <a:schemeClr val="accent1"/>
          </a:solidFill>
          <a:ln cap="flat" cmpd="sng" w="82550">
            <a:solidFill>
              <a:schemeClr val="accent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59" name="Google Shape;659;p31"/>
          <p:cNvSpPr/>
          <p:nvPr/>
        </p:nvSpPr>
        <p:spPr>
          <a:xfrm>
            <a:off x="8762049" y="4220917"/>
            <a:ext cx="182813" cy="182813"/>
          </a:xfrm>
          <a:prstGeom prst="ellipse">
            <a:avLst/>
          </a:prstGeom>
          <a:solidFill>
            <a:schemeClr val="accent1"/>
          </a:solidFill>
          <a:ln cap="flat" cmpd="sng" w="82550">
            <a:solidFill>
              <a:schemeClr val="accent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60" name="Google Shape;660;p31"/>
          <p:cNvSpPr/>
          <p:nvPr/>
        </p:nvSpPr>
        <p:spPr>
          <a:xfrm>
            <a:off x="9750043" y="3388022"/>
            <a:ext cx="182813" cy="182813"/>
          </a:xfrm>
          <a:prstGeom prst="ellipse">
            <a:avLst/>
          </a:prstGeom>
          <a:solidFill>
            <a:schemeClr val="accent1"/>
          </a:solidFill>
          <a:ln cap="flat" cmpd="sng" w="82550">
            <a:solidFill>
              <a:schemeClr val="accent1">
                <a:alpha val="400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61" name="Google Shape;661;p31"/>
          <p:cNvSpPr txBox="1"/>
          <p:nvPr/>
        </p:nvSpPr>
        <p:spPr>
          <a:xfrm>
            <a:off x="4579948" y="1531495"/>
            <a:ext cx="3032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latin typeface="Poppins"/>
                <a:ea typeface="Poppins"/>
                <a:cs typeface="Poppins"/>
                <a:sym typeface="Poppins"/>
              </a:rPr>
              <a:t>Step 2 : Release</a:t>
            </a:r>
            <a:endParaRPr/>
          </a:p>
        </p:txBody>
      </p:sp>
      <p:sp>
        <p:nvSpPr>
          <p:cNvPr id="662" name="Google Shape;662;p31"/>
          <p:cNvSpPr txBox="1"/>
          <p:nvPr/>
        </p:nvSpPr>
        <p:spPr>
          <a:xfrm>
            <a:off x="1578971" y="3155875"/>
            <a:ext cx="5010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latin typeface="Poppins"/>
                <a:ea typeface="Poppins"/>
                <a:cs typeface="Poppins"/>
                <a:sym typeface="Poppins"/>
              </a:rPr>
              <a:t>100%</a:t>
            </a:r>
            <a:endParaRPr b="1"/>
          </a:p>
        </p:txBody>
      </p:sp>
      <p:sp>
        <p:nvSpPr>
          <p:cNvPr id="663" name="Google Shape;663;p31"/>
          <p:cNvSpPr txBox="1"/>
          <p:nvPr/>
        </p:nvSpPr>
        <p:spPr>
          <a:xfrm>
            <a:off x="1657181" y="5018076"/>
            <a:ext cx="4227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latin typeface="Poppins"/>
                <a:ea typeface="Poppins"/>
                <a:cs typeface="Poppins"/>
                <a:sym typeface="Poppins"/>
              </a:rPr>
              <a:t>25%</a:t>
            </a:r>
            <a:endParaRPr b="1"/>
          </a:p>
        </p:txBody>
      </p:sp>
      <p:sp>
        <p:nvSpPr>
          <p:cNvPr id="664" name="Google Shape;664;p31"/>
          <p:cNvSpPr txBox="1"/>
          <p:nvPr/>
        </p:nvSpPr>
        <p:spPr>
          <a:xfrm>
            <a:off x="1647406" y="4397343"/>
            <a:ext cx="4326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latin typeface="Poppins"/>
                <a:ea typeface="Poppins"/>
                <a:cs typeface="Poppins"/>
                <a:sym typeface="Poppins"/>
              </a:rPr>
              <a:t>50%</a:t>
            </a:r>
            <a:endParaRPr b="1"/>
          </a:p>
        </p:txBody>
      </p:sp>
      <p:sp>
        <p:nvSpPr>
          <p:cNvPr id="665" name="Google Shape;665;p31"/>
          <p:cNvSpPr txBox="1"/>
          <p:nvPr/>
        </p:nvSpPr>
        <p:spPr>
          <a:xfrm>
            <a:off x="1664513" y="3776609"/>
            <a:ext cx="4155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latin typeface="Poppins"/>
                <a:ea typeface="Poppins"/>
                <a:cs typeface="Poppins"/>
                <a:sym typeface="Poppins"/>
              </a:rPr>
              <a:t>75%</a:t>
            </a:r>
            <a:endParaRPr b="1"/>
          </a:p>
        </p:txBody>
      </p:sp>
      <p:sp>
        <p:nvSpPr>
          <p:cNvPr id="666" name="Google Shape;666;p31"/>
          <p:cNvSpPr txBox="1"/>
          <p:nvPr/>
        </p:nvSpPr>
        <p:spPr>
          <a:xfrm>
            <a:off x="1781832" y="5585475"/>
            <a:ext cx="2982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latin typeface="Poppins"/>
                <a:ea typeface="Poppins"/>
                <a:cs typeface="Poppins"/>
                <a:sym typeface="Poppins"/>
              </a:rPr>
              <a:t>0%</a:t>
            </a:r>
            <a:endParaRPr b="1"/>
          </a:p>
        </p:txBody>
      </p:sp>
      <p:grpSp>
        <p:nvGrpSpPr>
          <p:cNvPr id="667" name="Google Shape;667;p31"/>
          <p:cNvGrpSpPr/>
          <p:nvPr/>
        </p:nvGrpSpPr>
        <p:grpSpPr>
          <a:xfrm>
            <a:off x="2246536" y="3232469"/>
            <a:ext cx="8104229" cy="2506980"/>
            <a:chOff x="4087812" y="2914650"/>
            <a:chExt cx="16211700" cy="4476750"/>
          </a:xfrm>
        </p:grpSpPr>
        <p:sp>
          <p:nvSpPr>
            <p:cNvPr id="668" name="Google Shape;668;p31"/>
            <p:cNvSpPr/>
            <p:nvPr/>
          </p:nvSpPr>
          <p:spPr>
            <a:xfrm>
              <a:off x="10167124" y="2914650"/>
              <a:ext cx="2026500" cy="4476600"/>
            </a:xfrm>
            <a:prstGeom prst="rect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69" name="Google Shape;669;p31"/>
            <p:cNvSpPr/>
            <p:nvPr/>
          </p:nvSpPr>
          <p:spPr>
            <a:xfrm>
              <a:off x="18272934" y="2914650"/>
              <a:ext cx="2026500" cy="4476600"/>
            </a:xfrm>
            <a:prstGeom prst="rect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70" name="Google Shape;670;p31"/>
            <p:cNvSpPr/>
            <p:nvPr/>
          </p:nvSpPr>
          <p:spPr>
            <a:xfrm>
              <a:off x="6114256" y="2914650"/>
              <a:ext cx="2026500" cy="4476600"/>
            </a:xfrm>
            <a:prstGeom prst="rect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cxnSp>
          <p:nvCxnSpPr>
            <p:cNvPr id="671" name="Google Shape;671;p31"/>
            <p:cNvCxnSpPr/>
            <p:nvPr/>
          </p:nvCxnSpPr>
          <p:spPr>
            <a:xfrm>
              <a:off x="4087812" y="2914650"/>
              <a:ext cx="16211700" cy="0"/>
            </a:xfrm>
            <a:prstGeom prst="straightConnector1">
              <a:avLst/>
            </a:prstGeom>
            <a:noFill/>
            <a:ln cap="rnd" cmpd="sng" w="9525">
              <a:solidFill>
                <a:srgbClr val="FFFFFF"/>
              </a:solidFill>
              <a:prstDash val="dash"/>
              <a:round/>
              <a:headEnd len="sm" w="sm" type="none"/>
              <a:tailEnd len="sm" w="sm" type="none"/>
            </a:ln>
          </p:spPr>
        </p:cxnSp>
        <p:cxnSp>
          <p:nvCxnSpPr>
            <p:cNvPr id="672" name="Google Shape;672;p31"/>
            <p:cNvCxnSpPr/>
            <p:nvPr/>
          </p:nvCxnSpPr>
          <p:spPr>
            <a:xfrm>
              <a:off x="4087812" y="4033838"/>
              <a:ext cx="16211700" cy="0"/>
            </a:xfrm>
            <a:prstGeom prst="straightConnector1">
              <a:avLst/>
            </a:prstGeom>
            <a:noFill/>
            <a:ln cap="rnd" cmpd="sng" w="9525">
              <a:solidFill>
                <a:srgbClr val="FFFFFF"/>
              </a:solidFill>
              <a:prstDash val="dash"/>
              <a:round/>
              <a:headEnd len="sm" w="sm" type="none"/>
              <a:tailEnd len="sm" w="sm" type="none"/>
            </a:ln>
          </p:spPr>
        </p:cxnSp>
        <p:cxnSp>
          <p:nvCxnSpPr>
            <p:cNvPr id="673" name="Google Shape;673;p31"/>
            <p:cNvCxnSpPr/>
            <p:nvPr/>
          </p:nvCxnSpPr>
          <p:spPr>
            <a:xfrm>
              <a:off x="4087812" y="5153025"/>
              <a:ext cx="16211700" cy="0"/>
            </a:xfrm>
            <a:prstGeom prst="straightConnector1">
              <a:avLst/>
            </a:prstGeom>
            <a:noFill/>
            <a:ln cap="rnd" cmpd="sng" w="9525">
              <a:solidFill>
                <a:srgbClr val="FFFFFF"/>
              </a:solidFill>
              <a:prstDash val="dash"/>
              <a:round/>
              <a:headEnd len="sm" w="sm" type="none"/>
              <a:tailEnd len="sm" w="sm" type="none"/>
            </a:ln>
          </p:spPr>
        </p:cxnSp>
        <p:cxnSp>
          <p:nvCxnSpPr>
            <p:cNvPr id="674" name="Google Shape;674;p31"/>
            <p:cNvCxnSpPr/>
            <p:nvPr/>
          </p:nvCxnSpPr>
          <p:spPr>
            <a:xfrm>
              <a:off x="4087812" y="6272213"/>
              <a:ext cx="16211700" cy="0"/>
            </a:xfrm>
            <a:prstGeom prst="straightConnector1">
              <a:avLst/>
            </a:prstGeom>
            <a:noFill/>
            <a:ln cap="rnd" cmpd="sng" w="9525">
              <a:solidFill>
                <a:srgbClr val="FFFFFF"/>
              </a:solidFill>
              <a:prstDash val="dash"/>
              <a:round/>
              <a:headEnd len="sm" w="sm" type="none"/>
              <a:tailEnd len="sm" w="sm" type="none"/>
            </a:ln>
          </p:spPr>
        </p:cxnSp>
        <p:cxnSp>
          <p:nvCxnSpPr>
            <p:cNvPr id="675" name="Google Shape;675;p31"/>
            <p:cNvCxnSpPr/>
            <p:nvPr/>
          </p:nvCxnSpPr>
          <p:spPr>
            <a:xfrm>
              <a:off x="4087812" y="7391400"/>
              <a:ext cx="16211700" cy="0"/>
            </a:xfrm>
            <a:prstGeom prst="straightConnector1">
              <a:avLst/>
            </a:prstGeom>
            <a:noFill/>
            <a:ln cap="rnd" cmpd="sng" w="9525">
              <a:solidFill>
                <a:srgbClr val="FFFFFF"/>
              </a:solidFill>
              <a:prstDash val="dash"/>
              <a:round/>
              <a:headEnd len="sm" w="sm" type="none"/>
              <a:tailEnd len="sm" w="sm" type="none"/>
            </a:ln>
          </p:spPr>
        </p:cxnSp>
        <p:cxnSp>
          <p:nvCxnSpPr>
            <p:cNvPr id="676" name="Google Shape;676;p31"/>
            <p:cNvCxnSpPr/>
            <p:nvPr/>
          </p:nvCxnSpPr>
          <p:spPr>
            <a:xfrm>
              <a:off x="4087812" y="2914650"/>
              <a:ext cx="0" cy="44766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77" name="Google Shape;677;p31"/>
            <p:cNvCxnSpPr/>
            <p:nvPr/>
          </p:nvCxnSpPr>
          <p:spPr>
            <a:xfrm>
              <a:off x="20299363" y="2914650"/>
              <a:ext cx="0" cy="44766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78" name="Google Shape;678;p31"/>
            <p:cNvCxnSpPr/>
            <p:nvPr/>
          </p:nvCxnSpPr>
          <p:spPr>
            <a:xfrm>
              <a:off x="6114256" y="2914650"/>
              <a:ext cx="0" cy="44766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79" name="Google Shape;679;p31"/>
            <p:cNvCxnSpPr/>
            <p:nvPr/>
          </p:nvCxnSpPr>
          <p:spPr>
            <a:xfrm>
              <a:off x="8140700" y="2914650"/>
              <a:ext cx="0" cy="44766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80" name="Google Shape;680;p31"/>
            <p:cNvCxnSpPr/>
            <p:nvPr/>
          </p:nvCxnSpPr>
          <p:spPr>
            <a:xfrm>
              <a:off x="12193588" y="2914650"/>
              <a:ext cx="0" cy="44766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81" name="Google Shape;681;p31"/>
            <p:cNvCxnSpPr/>
            <p:nvPr/>
          </p:nvCxnSpPr>
          <p:spPr>
            <a:xfrm>
              <a:off x="14220031" y="2914650"/>
              <a:ext cx="0" cy="44766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82" name="Google Shape;682;p31"/>
            <p:cNvCxnSpPr/>
            <p:nvPr/>
          </p:nvCxnSpPr>
          <p:spPr>
            <a:xfrm>
              <a:off x="16246477" y="2914650"/>
              <a:ext cx="0" cy="44766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83" name="Google Shape;683;p31"/>
            <p:cNvCxnSpPr/>
            <p:nvPr/>
          </p:nvCxnSpPr>
          <p:spPr>
            <a:xfrm>
              <a:off x="18272920" y="2914650"/>
              <a:ext cx="0" cy="44766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84" name="Google Shape;684;p31"/>
            <p:cNvCxnSpPr/>
            <p:nvPr/>
          </p:nvCxnSpPr>
          <p:spPr>
            <a:xfrm>
              <a:off x="10167144" y="2914650"/>
              <a:ext cx="0" cy="44766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9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32"/>
          <p:cNvSpPr txBox="1"/>
          <p:nvPr>
            <p:ph idx="12" type="sldNum"/>
          </p:nvPr>
        </p:nvSpPr>
        <p:spPr>
          <a:xfrm>
            <a:off x="11069144" y="6217622"/>
            <a:ext cx="731700" cy="524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691" name="Google Shape;691;p32"/>
          <p:cNvCxnSpPr/>
          <p:nvPr/>
        </p:nvCxnSpPr>
        <p:spPr>
          <a:xfrm>
            <a:off x="6096001" y="883584"/>
            <a:ext cx="0" cy="376500"/>
          </a:xfrm>
          <a:prstGeom prst="straightConnector1">
            <a:avLst/>
          </a:prstGeom>
          <a:noFill/>
          <a:ln cap="rnd" cmpd="sng" w="19050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92" name="Google Shape;692;p32"/>
          <p:cNvCxnSpPr/>
          <p:nvPr/>
        </p:nvCxnSpPr>
        <p:spPr>
          <a:xfrm>
            <a:off x="3581379" y="883584"/>
            <a:ext cx="0" cy="376500"/>
          </a:xfrm>
          <a:prstGeom prst="straightConnector1">
            <a:avLst/>
          </a:prstGeom>
          <a:noFill/>
          <a:ln cap="rnd" cmpd="sng" w="19050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93" name="Google Shape;693;p32"/>
          <p:cNvCxnSpPr/>
          <p:nvPr/>
        </p:nvCxnSpPr>
        <p:spPr>
          <a:xfrm>
            <a:off x="8610621" y="883584"/>
            <a:ext cx="0" cy="376500"/>
          </a:xfrm>
          <a:prstGeom prst="straightConnector1">
            <a:avLst/>
          </a:prstGeom>
          <a:noFill/>
          <a:ln cap="rnd" cmpd="sng" w="19050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94" name="Google Shape;694;p32"/>
          <p:cNvSpPr txBox="1"/>
          <p:nvPr/>
        </p:nvSpPr>
        <p:spPr>
          <a:xfrm>
            <a:off x="4261448" y="836555"/>
            <a:ext cx="11544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BFBFBF"/>
                </a:solidFill>
                <a:latin typeface="Poppins"/>
                <a:ea typeface="Poppins"/>
                <a:cs typeface="Poppins"/>
                <a:sym typeface="Poppins"/>
              </a:rPr>
              <a:t>STEP 2 (1)</a:t>
            </a:r>
            <a:endParaRPr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95" name="Google Shape;695;p32"/>
          <p:cNvSpPr txBox="1"/>
          <p:nvPr/>
        </p:nvSpPr>
        <p:spPr>
          <a:xfrm>
            <a:off x="6756834" y="836555"/>
            <a:ext cx="11931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latin typeface="Poppins"/>
                <a:ea typeface="Poppins"/>
                <a:cs typeface="Poppins"/>
                <a:sym typeface="Poppins"/>
              </a:rPr>
              <a:t>STEP 2 (2)</a:t>
            </a:r>
            <a:endParaRPr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96" name="Google Shape;696;p32"/>
          <p:cNvSpPr txBox="1"/>
          <p:nvPr/>
        </p:nvSpPr>
        <p:spPr>
          <a:xfrm>
            <a:off x="9364428" y="836555"/>
            <a:ext cx="10071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BFBFBF"/>
                </a:solidFill>
                <a:latin typeface="Poppins"/>
                <a:ea typeface="Poppins"/>
                <a:cs typeface="Poppins"/>
                <a:sym typeface="Poppins"/>
              </a:rPr>
              <a:t>STEP 3</a:t>
            </a:r>
            <a:endParaRPr b="1">
              <a:solidFill>
                <a:srgbClr val="BFBFB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97" name="Google Shape;697;p32"/>
          <p:cNvSpPr txBox="1"/>
          <p:nvPr/>
        </p:nvSpPr>
        <p:spPr>
          <a:xfrm>
            <a:off x="1863046" y="836555"/>
            <a:ext cx="901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BFBFBF"/>
                </a:solidFill>
                <a:latin typeface="Poppins"/>
                <a:ea typeface="Poppins"/>
                <a:cs typeface="Poppins"/>
                <a:sym typeface="Poppins"/>
              </a:rPr>
              <a:t>STEP 1</a:t>
            </a:r>
            <a:endParaRPr>
              <a:solidFill>
                <a:srgbClr val="BFBFBF"/>
              </a:solidFill>
            </a:endParaRPr>
          </a:p>
        </p:txBody>
      </p:sp>
      <p:cxnSp>
        <p:nvCxnSpPr>
          <p:cNvPr id="698" name="Google Shape;698;p32"/>
          <p:cNvCxnSpPr/>
          <p:nvPr/>
        </p:nvCxnSpPr>
        <p:spPr>
          <a:xfrm>
            <a:off x="6611705" y="1206438"/>
            <a:ext cx="1483200" cy="0"/>
          </a:xfrm>
          <a:prstGeom prst="straightConnector1">
            <a:avLst/>
          </a:prstGeom>
          <a:noFill/>
          <a:ln cap="rnd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99" name="Google Shape;699;p32"/>
          <p:cNvSpPr txBox="1"/>
          <p:nvPr/>
        </p:nvSpPr>
        <p:spPr>
          <a:xfrm>
            <a:off x="4579948" y="1531495"/>
            <a:ext cx="3032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latin typeface="Poppins"/>
                <a:ea typeface="Poppins"/>
                <a:cs typeface="Poppins"/>
                <a:sym typeface="Poppins"/>
              </a:rPr>
              <a:t>Step</a:t>
            </a:r>
            <a:r>
              <a:rPr b="1" lang="en-US" sz="2400">
                <a:latin typeface="Poppins"/>
                <a:ea typeface="Poppins"/>
                <a:cs typeface="Poppins"/>
                <a:sym typeface="Poppins"/>
              </a:rPr>
              <a:t> 2 : Release</a:t>
            </a:r>
            <a:endParaRPr b="1"/>
          </a:p>
        </p:txBody>
      </p:sp>
      <p:sp>
        <p:nvSpPr>
          <p:cNvPr id="700" name="Google Shape;700;p32"/>
          <p:cNvSpPr/>
          <p:nvPr/>
        </p:nvSpPr>
        <p:spPr>
          <a:xfrm>
            <a:off x="1255775" y="2513177"/>
            <a:ext cx="9269700" cy="536100"/>
          </a:xfrm>
          <a:prstGeom prst="roundRect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701" name="Google Shape;701;p32"/>
          <p:cNvGrpSpPr/>
          <p:nvPr/>
        </p:nvGrpSpPr>
        <p:grpSpPr>
          <a:xfrm rot="-5400000">
            <a:off x="1133064" y="2558584"/>
            <a:ext cx="417035" cy="417035"/>
            <a:chOff x="1051904" y="1597215"/>
            <a:chExt cx="423300" cy="423300"/>
          </a:xfrm>
        </p:grpSpPr>
        <p:sp>
          <p:nvSpPr>
            <p:cNvPr id="702" name="Google Shape;702;p32"/>
            <p:cNvSpPr/>
            <p:nvPr/>
          </p:nvSpPr>
          <p:spPr>
            <a:xfrm rot="5400000">
              <a:off x="1051904" y="1597215"/>
              <a:ext cx="423300" cy="4233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03" name="Google Shape;703;p32"/>
            <p:cNvSpPr/>
            <p:nvPr/>
          </p:nvSpPr>
          <p:spPr>
            <a:xfrm rot="10800000">
              <a:off x="1183176" y="1756315"/>
              <a:ext cx="160993" cy="105246"/>
            </a:xfrm>
            <a:custGeom>
              <a:rect b="b" l="l" r="r" t="t"/>
              <a:pathLst>
                <a:path extrusionOk="0" h="138028" w="211138">
                  <a:moveTo>
                    <a:pt x="211138" y="138028"/>
                  </a:moveTo>
                  <a:lnTo>
                    <a:pt x="191974" y="138028"/>
                  </a:lnTo>
                  <a:lnTo>
                    <a:pt x="105569" y="25056"/>
                  </a:lnTo>
                  <a:lnTo>
                    <a:pt x="19164" y="138028"/>
                  </a:lnTo>
                  <a:lnTo>
                    <a:pt x="0" y="138028"/>
                  </a:lnTo>
                  <a:lnTo>
                    <a:pt x="105569" y="0"/>
                  </a:lnTo>
                  <a:close/>
                </a:path>
              </a:pathLst>
            </a:custGeom>
            <a:solidFill>
              <a:srgbClr val="000000"/>
            </a:solidFill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cxnSp>
        <p:nvCxnSpPr>
          <p:cNvPr id="704" name="Google Shape;704;p32"/>
          <p:cNvCxnSpPr/>
          <p:nvPr/>
        </p:nvCxnSpPr>
        <p:spPr>
          <a:xfrm>
            <a:off x="2691148" y="2781278"/>
            <a:ext cx="7459200" cy="0"/>
          </a:xfrm>
          <a:prstGeom prst="straightConnector1">
            <a:avLst/>
          </a:prstGeom>
          <a:noFill/>
          <a:ln cap="rnd" cmpd="sng" w="1016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05" name="Google Shape;705;p32"/>
          <p:cNvSpPr/>
          <p:nvPr/>
        </p:nvSpPr>
        <p:spPr>
          <a:xfrm>
            <a:off x="3985181" y="2622721"/>
            <a:ext cx="712800" cy="307800"/>
          </a:xfrm>
          <a:prstGeom prst="roundRect">
            <a:avLst>
              <a:gd fmla="val 50000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2626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06" name="Google Shape;706;p32"/>
          <p:cNvSpPr txBox="1"/>
          <p:nvPr/>
        </p:nvSpPr>
        <p:spPr>
          <a:xfrm>
            <a:off x="10373303" y="2627389"/>
            <a:ext cx="973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latin typeface="Poppins"/>
                <a:ea typeface="Poppins"/>
                <a:cs typeface="Poppins"/>
                <a:sym typeface="Poppins"/>
              </a:rPr>
              <a:t>30%</a:t>
            </a:r>
            <a:endParaRPr b="1"/>
          </a:p>
        </p:txBody>
      </p:sp>
      <p:sp>
        <p:nvSpPr>
          <p:cNvPr id="707" name="Google Shape;707;p32"/>
          <p:cNvSpPr txBox="1"/>
          <p:nvPr/>
        </p:nvSpPr>
        <p:spPr>
          <a:xfrm>
            <a:off x="1611057" y="2627390"/>
            <a:ext cx="949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latin typeface="Poppins"/>
                <a:ea typeface="Poppins"/>
                <a:cs typeface="Poppins"/>
                <a:sym typeface="Poppins"/>
              </a:rPr>
              <a:t>Team 01</a:t>
            </a:r>
            <a:endParaRPr b="1"/>
          </a:p>
        </p:txBody>
      </p:sp>
      <p:sp>
        <p:nvSpPr>
          <p:cNvPr id="708" name="Google Shape;708;p32"/>
          <p:cNvSpPr/>
          <p:nvPr/>
        </p:nvSpPr>
        <p:spPr>
          <a:xfrm>
            <a:off x="1251501" y="3269340"/>
            <a:ext cx="9269700" cy="536100"/>
          </a:xfrm>
          <a:prstGeom prst="roundRect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709" name="Google Shape;709;p32"/>
          <p:cNvGrpSpPr/>
          <p:nvPr/>
        </p:nvGrpSpPr>
        <p:grpSpPr>
          <a:xfrm rot="-5400000">
            <a:off x="1128790" y="3314748"/>
            <a:ext cx="417035" cy="417035"/>
            <a:chOff x="1051904" y="1597215"/>
            <a:chExt cx="423300" cy="423300"/>
          </a:xfrm>
        </p:grpSpPr>
        <p:sp>
          <p:nvSpPr>
            <p:cNvPr id="710" name="Google Shape;710;p32"/>
            <p:cNvSpPr/>
            <p:nvPr/>
          </p:nvSpPr>
          <p:spPr>
            <a:xfrm rot="5400000">
              <a:off x="1051904" y="1597215"/>
              <a:ext cx="423300" cy="423300"/>
            </a:xfrm>
            <a:prstGeom prst="ellipse">
              <a:avLst/>
            </a:prstGeom>
            <a:solidFill>
              <a:srgbClr val="66666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11" name="Google Shape;711;p32"/>
            <p:cNvSpPr/>
            <p:nvPr/>
          </p:nvSpPr>
          <p:spPr>
            <a:xfrm rot="10800000">
              <a:off x="1183176" y="1756315"/>
              <a:ext cx="160993" cy="105246"/>
            </a:xfrm>
            <a:custGeom>
              <a:rect b="b" l="l" r="r" t="t"/>
              <a:pathLst>
                <a:path extrusionOk="0" h="138028" w="211138">
                  <a:moveTo>
                    <a:pt x="211138" y="138028"/>
                  </a:moveTo>
                  <a:lnTo>
                    <a:pt x="191974" y="138028"/>
                  </a:lnTo>
                  <a:lnTo>
                    <a:pt x="105569" y="25056"/>
                  </a:lnTo>
                  <a:lnTo>
                    <a:pt x="19164" y="138028"/>
                  </a:lnTo>
                  <a:lnTo>
                    <a:pt x="0" y="138028"/>
                  </a:lnTo>
                  <a:lnTo>
                    <a:pt x="105569" y="0"/>
                  </a:lnTo>
                  <a:close/>
                </a:path>
              </a:pathLst>
            </a:custGeom>
            <a:solidFill>
              <a:srgbClr val="666666"/>
            </a:solidFill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cxnSp>
        <p:nvCxnSpPr>
          <p:cNvPr id="712" name="Google Shape;712;p32"/>
          <p:cNvCxnSpPr/>
          <p:nvPr/>
        </p:nvCxnSpPr>
        <p:spPr>
          <a:xfrm>
            <a:off x="2686874" y="3537441"/>
            <a:ext cx="7459200" cy="0"/>
          </a:xfrm>
          <a:prstGeom prst="straightConnector1">
            <a:avLst/>
          </a:prstGeom>
          <a:noFill/>
          <a:ln cap="rnd" cmpd="sng" w="1016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13" name="Google Shape;713;p32"/>
          <p:cNvSpPr/>
          <p:nvPr/>
        </p:nvSpPr>
        <p:spPr>
          <a:xfrm>
            <a:off x="7996319" y="3378884"/>
            <a:ext cx="712800" cy="307800"/>
          </a:xfrm>
          <a:prstGeom prst="roundRect">
            <a:avLst>
              <a:gd fmla="val 50000" name="adj"/>
            </a:avLst>
          </a:prstGeom>
          <a:solidFill>
            <a:srgbClr val="66666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2626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14" name="Google Shape;714;p32"/>
          <p:cNvSpPr txBox="1"/>
          <p:nvPr/>
        </p:nvSpPr>
        <p:spPr>
          <a:xfrm>
            <a:off x="10369029" y="3383552"/>
            <a:ext cx="973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latin typeface="Poppins"/>
                <a:ea typeface="Poppins"/>
                <a:cs typeface="Poppins"/>
                <a:sym typeface="Poppins"/>
              </a:rPr>
              <a:t>80%</a:t>
            </a:r>
            <a:endParaRPr b="1"/>
          </a:p>
        </p:txBody>
      </p:sp>
      <p:sp>
        <p:nvSpPr>
          <p:cNvPr id="715" name="Google Shape;715;p32"/>
          <p:cNvSpPr txBox="1"/>
          <p:nvPr/>
        </p:nvSpPr>
        <p:spPr>
          <a:xfrm>
            <a:off x="1581383" y="3383553"/>
            <a:ext cx="1080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latin typeface="Poppins"/>
                <a:ea typeface="Poppins"/>
                <a:cs typeface="Poppins"/>
                <a:sym typeface="Poppins"/>
              </a:rPr>
              <a:t>Team 02</a:t>
            </a:r>
            <a:endParaRPr b="1"/>
          </a:p>
        </p:txBody>
      </p:sp>
      <p:sp>
        <p:nvSpPr>
          <p:cNvPr id="716" name="Google Shape;716;p32"/>
          <p:cNvSpPr/>
          <p:nvPr/>
        </p:nvSpPr>
        <p:spPr>
          <a:xfrm>
            <a:off x="1251501" y="4095755"/>
            <a:ext cx="9269700" cy="536100"/>
          </a:xfrm>
          <a:prstGeom prst="roundRect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717" name="Google Shape;717;p32"/>
          <p:cNvGrpSpPr/>
          <p:nvPr/>
        </p:nvGrpSpPr>
        <p:grpSpPr>
          <a:xfrm rot="-5400000">
            <a:off x="1128790" y="4141163"/>
            <a:ext cx="417035" cy="417035"/>
            <a:chOff x="1051904" y="1597215"/>
            <a:chExt cx="423300" cy="423300"/>
          </a:xfrm>
        </p:grpSpPr>
        <p:sp>
          <p:nvSpPr>
            <p:cNvPr id="718" name="Google Shape;718;p32"/>
            <p:cNvSpPr/>
            <p:nvPr/>
          </p:nvSpPr>
          <p:spPr>
            <a:xfrm rot="5400000">
              <a:off x="1051904" y="1597215"/>
              <a:ext cx="423300" cy="423300"/>
            </a:xfrm>
            <a:prstGeom prst="ellipse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19" name="Google Shape;719;p32"/>
            <p:cNvSpPr/>
            <p:nvPr/>
          </p:nvSpPr>
          <p:spPr>
            <a:xfrm rot="10800000">
              <a:off x="1183176" y="1756315"/>
              <a:ext cx="160993" cy="105246"/>
            </a:xfrm>
            <a:custGeom>
              <a:rect b="b" l="l" r="r" t="t"/>
              <a:pathLst>
                <a:path extrusionOk="0" h="138028" w="211138">
                  <a:moveTo>
                    <a:pt x="211138" y="138028"/>
                  </a:moveTo>
                  <a:lnTo>
                    <a:pt x="191974" y="138028"/>
                  </a:lnTo>
                  <a:lnTo>
                    <a:pt x="105569" y="25056"/>
                  </a:lnTo>
                  <a:lnTo>
                    <a:pt x="19164" y="138028"/>
                  </a:lnTo>
                  <a:lnTo>
                    <a:pt x="0" y="138028"/>
                  </a:lnTo>
                  <a:lnTo>
                    <a:pt x="105569" y="0"/>
                  </a:lnTo>
                  <a:close/>
                </a:path>
              </a:pathLst>
            </a:custGeom>
            <a:solidFill>
              <a:srgbClr val="D9D9D9"/>
            </a:solidFill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cxnSp>
        <p:nvCxnSpPr>
          <p:cNvPr id="720" name="Google Shape;720;p32"/>
          <p:cNvCxnSpPr/>
          <p:nvPr/>
        </p:nvCxnSpPr>
        <p:spPr>
          <a:xfrm>
            <a:off x="2686874" y="4363856"/>
            <a:ext cx="7459200" cy="0"/>
          </a:xfrm>
          <a:prstGeom prst="straightConnector1">
            <a:avLst/>
          </a:prstGeom>
          <a:noFill/>
          <a:ln cap="rnd" cmpd="sng" w="1016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21" name="Google Shape;721;p32"/>
          <p:cNvSpPr/>
          <p:nvPr/>
        </p:nvSpPr>
        <p:spPr>
          <a:xfrm>
            <a:off x="6210021" y="4205299"/>
            <a:ext cx="712800" cy="307800"/>
          </a:xfrm>
          <a:prstGeom prst="roundRect">
            <a:avLst>
              <a:gd fmla="val 5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2626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22" name="Google Shape;722;p32"/>
          <p:cNvSpPr txBox="1"/>
          <p:nvPr/>
        </p:nvSpPr>
        <p:spPr>
          <a:xfrm>
            <a:off x="10369029" y="4209967"/>
            <a:ext cx="973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latin typeface="Poppins"/>
                <a:ea typeface="Poppins"/>
                <a:cs typeface="Poppins"/>
                <a:sym typeface="Poppins"/>
              </a:rPr>
              <a:t>50%</a:t>
            </a:r>
            <a:endParaRPr b="1"/>
          </a:p>
        </p:txBody>
      </p:sp>
      <p:sp>
        <p:nvSpPr>
          <p:cNvPr id="723" name="Google Shape;723;p32"/>
          <p:cNvSpPr txBox="1"/>
          <p:nvPr/>
        </p:nvSpPr>
        <p:spPr>
          <a:xfrm>
            <a:off x="1581383" y="4209968"/>
            <a:ext cx="1080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latin typeface="Poppins"/>
                <a:ea typeface="Poppins"/>
                <a:cs typeface="Poppins"/>
                <a:sym typeface="Poppins"/>
              </a:rPr>
              <a:t>Team 03</a:t>
            </a:r>
            <a:endParaRPr b="1"/>
          </a:p>
        </p:txBody>
      </p:sp>
      <p:grpSp>
        <p:nvGrpSpPr>
          <p:cNvPr id="724" name="Google Shape;724;p32"/>
          <p:cNvGrpSpPr/>
          <p:nvPr/>
        </p:nvGrpSpPr>
        <p:grpSpPr>
          <a:xfrm>
            <a:off x="3032760" y="5069728"/>
            <a:ext cx="6145800" cy="1337100"/>
            <a:chOff x="3032760" y="4841128"/>
            <a:chExt cx="6145800" cy="1337100"/>
          </a:xfrm>
        </p:grpSpPr>
        <p:sp>
          <p:nvSpPr>
            <p:cNvPr id="725" name="Google Shape;725;p32"/>
            <p:cNvSpPr/>
            <p:nvPr/>
          </p:nvSpPr>
          <p:spPr>
            <a:xfrm>
              <a:off x="3032760" y="4841128"/>
              <a:ext cx="6145800" cy="1337100"/>
            </a:xfrm>
            <a:prstGeom prst="roundRect">
              <a:avLst>
                <a:gd fmla="val 12354" name="adj"/>
              </a:avLst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26" name="Google Shape;726;p32"/>
            <p:cNvSpPr/>
            <p:nvPr/>
          </p:nvSpPr>
          <p:spPr>
            <a:xfrm>
              <a:off x="3383262" y="5198056"/>
              <a:ext cx="5532000" cy="5622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Create different views for different audiences, so that each can see the roadmap most relevant to their respective business objectives.</a:t>
              </a:r>
              <a:endParaRPr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33"/>
          <p:cNvSpPr txBox="1"/>
          <p:nvPr>
            <p:ph idx="12" type="sldNum"/>
          </p:nvPr>
        </p:nvSpPr>
        <p:spPr>
          <a:xfrm>
            <a:off x="11069144" y="6217622"/>
            <a:ext cx="731700" cy="524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33" name="Google Shape;733;p33"/>
          <p:cNvSpPr/>
          <p:nvPr/>
        </p:nvSpPr>
        <p:spPr>
          <a:xfrm>
            <a:off x="995082" y="1442827"/>
            <a:ext cx="5685000" cy="5271600"/>
          </a:xfrm>
          <a:prstGeom prst="roundRect">
            <a:avLst>
              <a:gd fmla="val 4994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34" name="Google Shape;734;p33"/>
          <p:cNvSpPr txBox="1"/>
          <p:nvPr/>
        </p:nvSpPr>
        <p:spPr>
          <a:xfrm>
            <a:off x="1453475" y="6117650"/>
            <a:ext cx="52353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 0  	       20	              40	    60	           80	   100	           120</a:t>
            </a:r>
            <a:endParaRPr b="0" i="0" sz="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5" name="Google Shape;735;p33"/>
          <p:cNvSpPr txBox="1"/>
          <p:nvPr/>
        </p:nvSpPr>
        <p:spPr>
          <a:xfrm>
            <a:off x="1112750" y="1928025"/>
            <a:ext cx="555300" cy="414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lang="en-US" sz="1000">
                <a:latin typeface="Poppins"/>
                <a:ea typeface="Poppins"/>
                <a:cs typeface="Poppins"/>
                <a:sym typeface="Poppins"/>
              </a:rPr>
              <a:t>DEC</a:t>
            </a:r>
            <a:endParaRPr b="1" i="0" sz="10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NOV</a:t>
            </a:r>
            <a:endParaRPr b="1" i="0" sz="10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OCT</a:t>
            </a:r>
            <a:endParaRPr b="1" i="0" sz="10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SEP</a:t>
            </a:r>
            <a:endParaRPr b="1" i="0" sz="10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AUG</a:t>
            </a:r>
            <a:endParaRPr b="1" i="0" sz="10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JUL</a:t>
            </a:r>
            <a:endParaRPr b="1" i="0" sz="10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JUN</a:t>
            </a:r>
            <a:endParaRPr b="1" i="0" sz="10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MAY</a:t>
            </a:r>
            <a:endParaRPr b="1" i="0" sz="10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APR</a:t>
            </a:r>
            <a:endParaRPr b="1" i="0" sz="10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MAR</a:t>
            </a:r>
            <a:endParaRPr b="1" i="0" sz="10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FEB</a:t>
            </a:r>
            <a:endParaRPr b="1" i="0" sz="10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JAN</a:t>
            </a:r>
            <a:endParaRPr b="1" i="0" sz="10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736" name="Google Shape;736;p33"/>
          <p:cNvCxnSpPr/>
          <p:nvPr/>
        </p:nvCxnSpPr>
        <p:spPr>
          <a:xfrm>
            <a:off x="1687047" y="1887575"/>
            <a:ext cx="0" cy="41979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37" name="Google Shape;737;p33"/>
          <p:cNvCxnSpPr/>
          <p:nvPr/>
        </p:nvCxnSpPr>
        <p:spPr>
          <a:xfrm rot="10800000">
            <a:off x="1600750" y="6025100"/>
            <a:ext cx="39861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38" name="Google Shape;738;p33"/>
          <p:cNvSpPr/>
          <p:nvPr/>
        </p:nvSpPr>
        <p:spPr>
          <a:xfrm>
            <a:off x="1694875" y="1966025"/>
            <a:ext cx="1742100" cy="1794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9" name="Google Shape;739;p33"/>
          <p:cNvSpPr/>
          <p:nvPr/>
        </p:nvSpPr>
        <p:spPr>
          <a:xfrm>
            <a:off x="3436975" y="1966025"/>
            <a:ext cx="1108500" cy="1794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0" name="Google Shape;740;p33"/>
          <p:cNvSpPr/>
          <p:nvPr/>
        </p:nvSpPr>
        <p:spPr>
          <a:xfrm>
            <a:off x="4492815" y="1966025"/>
            <a:ext cx="368700" cy="1794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1" name="Google Shape;741;p33"/>
          <p:cNvSpPr/>
          <p:nvPr/>
        </p:nvSpPr>
        <p:spPr>
          <a:xfrm>
            <a:off x="1694875" y="2315463"/>
            <a:ext cx="1742100" cy="1794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2" name="Google Shape;742;p33"/>
          <p:cNvSpPr/>
          <p:nvPr/>
        </p:nvSpPr>
        <p:spPr>
          <a:xfrm>
            <a:off x="2937900" y="2315475"/>
            <a:ext cx="823800" cy="1794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3" name="Google Shape;743;p33"/>
          <p:cNvSpPr/>
          <p:nvPr/>
        </p:nvSpPr>
        <p:spPr>
          <a:xfrm>
            <a:off x="3607065" y="2315463"/>
            <a:ext cx="368700" cy="1794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4" name="Google Shape;744;p33"/>
          <p:cNvSpPr/>
          <p:nvPr/>
        </p:nvSpPr>
        <p:spPr>
          <a:xfrm>
            <a:off x="1694875" y="2664913"/>
            <a:ext cx="1742100" cy="1794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5" name="Google Shape;745;p33"/>
          <p:cNvSpPr/>
          <p:nvPr/>
        </p:nvSpPr>
        <p:spPr>
          <a:xfrm>
            <a:off x="2783275" y="2664925"/>
            <a:ext cx="692700" cy="1794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6" name="Google Shape;746;p33"/>
          <p:cNvSpPr/>
          <p:nvPr/>
        </p:nvSpPr>
        <p:spPr>
          <a:xfrm>
            <a:off x="3308896" y="2664925"/>
            <a:ext cx="237900" cy="1794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7" name="Google Shape;747;p33"/>
          <p:cNvSpPr/>
          <p:nvPr/>
        </p:nvSpPr>
        <p:spPr>
          <a:xfrm>
            <a:off x="1694875" y="3033700"/>
            <a:ext cx="1053600" cy="1794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8" name="Google Shape;748;p33"/>
          <p:cNvSpPr/>
          <p:nvPr/>
        </p:nvSpPr>
        <p:spPr>
          <a:xfrm>
            <a:off x="2296775" y="3033707"/>
            <a:ext cx="692700" cy="1794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9" name="Google Shape;749;p33"/>
          <p:cNvSpPr/>
          <p:nvPr/>
        </p:nvSpPr>
        <p:spPr>
          <a:xfrm>
            <a:off x="2869496" y="3033707"/>
            <a:ext cx="237900" cy="1794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0" name="Google Shape;750;p33"/>
          <p:cNvSpPr/>
          <p:nvPr/>
        </p:nvSpPr>
        <p:spPr>
          <a:xfrm>
            <a:off x="1694875" y="3368738"/>
            <a:ext cx="1053600" cy="1794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1" name="Google Shape;751;p33"/>
          <p:cNvSpPr/>
          <p:nvPr/>
        </p:nvSpPr>
        <p:spPr>
          <a:xfrm>
            <a:off x="2296775" y="3368750"/>
            <a:ext cx="823800" cy="1794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2" name="Google Shape;752;p33"/>
          <p:cNvSpPr/>
          <p:nvPr/>
        </p:nvSpPr>
        <p:spPr>
          <a:xfrm>
            <a:off x="3070996" y="3368744"/>
            <a:ext cx="237900" cy="1794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3" name="Google Shape;753;p33"/>
          <p:cNvSpPr/>
          <p:nvPr/>
        </p:nvSpPr>
        <p:spPr>
          <a:xfrm>
            <a:off x="1694875" y="3703788"/>
            <a:ext cx="1053600" cy="1794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4" name="Google Shape;754;p33"/>
          <p:cNvSpPr/>
          <p:nvPr/>
        </p:nvSpPr>
        <p:spPr>
          <a:xfrm>
            <a:off x="2296775" y="3703800"/>
            <a:ext cx="692700" cy="1794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5" name="Google Shape;755;p33"/>
          <p:cNvSpPr/>
          <p:nvPr/>
        </p:nvSpPr>
        <p:spPr>
          <a:xfrm>
            <a:off x="2937898" y="3703800"/>
            <a:ext cx="133200" cy="1794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6" name="Google Shape;756;p33"/>
          <p:cNvSpPr/>
          <p:nvPr/>
        </p:nvSpPr>
        <p:spPr>
          <a:xfrm>
            <a:off x="1694875" y="4072563"/>
            <a:ext cx="1053600" cy="1794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7" name="Google Shape;757;p33"/>
          <p:cNvSpPr/>
          <p:nvPr/>
        </p:nvSpPr>
        <p:spPr>
          <a:xfrm>
            <a:off x="2176800" y="4072575"/>
            <a:ext cx="692700" cy="1794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8" name="Google Shape;758;p33"/>
          <p:cNvSpPr/>
          <p:nvPr/>
        </p:nvSpPr>
        <p:spPr>
          <a:xfrm>
            <a:off x="2748473" y="4072575"/>
            <a:ext cx="133200" cy="1794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9" name="Google Shape;759;p33"/>
          <p:cNvSpPr/>
          <p:nvPr/>
        </p:nvSpPr>
        <p:spPr>
          <a:xfrm>
            <a:off x="1694875" y="4417810"/>
            <a:ext cx="601800" cy="1794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0" name="Google Shape;760;p33"/>
          <p:cNvSpPr/>
          <p:nvPr/>
        </p:nvSpPr>
        <p:spPr>
          <a:xfrm>
            <a:off x="2019875" y="4417810"/>
            <a:ext cx="498900" cy="1794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1" name="Google Shape;761;p33"/>
          <p:cNvSpPr/>
          <p:nvPr/>
        </p:nvSpPr>
        <p:spPr>
          <a:xfrm>
            <a:off x="2456548" y="4417810"/>
            <a:ext cx="133200" cy="1794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2" name="Google Shape;762;p33"/>
          <p:cNvSpPr/>
          <p:nvPr/>
        </p:nvSpPr>
        <p:spPr>
          <a:xfrm>
            <a:off x="1694875" y="4755198"/>
            <a:ext cx="465900" cy="1794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3" name="Google Shape;763;p33"/>
          <p:cNvSpPr/>
          <p:nvPr/>
        </p:nvSpPr>
        <p:spPr>
          <a:xfrm>
            <a:off x="1946450" y="4755198"/>
            <a:ext cx="386100" cy="1794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4" name="Google Shape;764;p33"/>
          <p:cNvSpPr/>
          <p:nvPr/>
        </p:nvSpPr>
        <p:spPr>
          <a:xfrm>
            <a:off x="2284468" y="4755198"/>
            <a:ext cx="103200" cy="1794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5" name="Google Shape;765;p33"/>
          <p:cNvSpPr/>
          <p:nvPr/>
        </p:nvSpPr>
        <p:spPr>
          <a:xfrm>
            <a:off x="1694875" y="5100433"/>
            <a:ext cx="512100" cy="1794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6" name="Google Shape;766;p33"/>
          <p:cNvSpPr/>
          <p:nvPr/>
        </p:nvSpPr>
        <p:spPr>
          <a:xfrm>
            <a:off x="1971463" y="5100433"/>
            <a:ext cx="424500" cy="1794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7" name="Google Shape;767;p33"/>
          <p:cNvSpPr/>
          <p:nvPr/>
        </p:nvSpPr>
        <p:spPr>
          <a:xfrm>
            <a:off x="2343089" y="5100433"/>
            <a:ext cx="113400" cy="1794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8" name="Google Shape;768;p33"/>
          <p:cNvSpPr/>
          <p:nvPr/>
        </p:nvSpPr>
        <p:spPr>
          <a:xfrm>
            <a:off x="1694875" y="5424667"/>
            <a:ext cx="404700" cy="1794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9" name="Google Shape;769;p33"/>
          <p:cNvSpPr/>
          <p:nvPr/>
        </p:nvSpPr>
        <p:spPr>
          <a:xfrm>
            <a:off x="1913425" y="5424667"/>
            <a:ext cx="335400" cy="1794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0" name="Google Shape;770;p33"/>
          <p:cNvSpPr/>
          <p:nvPr/>
        </p:nvSpPr>
        <p:spPr>
          <a:xfrm>
            <a:off x="2207070" y="5424667"/>
            <a:ext cx="89700" cy="1794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1" name="Google Shape;771;p33"/>
          <p:cNvSpPr/>
          <p:nvPr/>
        </p:nvSpPr>
        <p:spPr>
          <a:xfrm>
            <a:off x="1694875" y="5744500"/>
            <a:ext cx="272100" cy="1794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2" name="Google Shape;772;p33"/>
          <p:cNvSpPr/>
          <p:nvPr/>
        </p:nvSpPr>
        <p:spPr>
          <a:xfrm>
            <a:off x="1841823" y="5744500"/>
            <a:ext cx="225600" cy="1794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3" name="Google Shape;773;p33"/>
          <p:cNvSpPr/>
          <p:nvPr/>
        </p:nvSpPr>
        <p:spPr>
          <a:xfrm>
            <a:off x="2039263" y="5744500"/>
            <a:ext cx="60300" cy="1794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4" name="Google Shape;774;p33"/>
          <p:cNvSpPr/>
          <p:nvPr/>
        </p:nvSpPr>
        <p:spPr>
          <a:xfrm>
            <a:off x="6364744" y="3303121"/>
            <a:ext cx="4828254" cy="2674620"/>
          </a:xfrm>
          <a:custGeom>
            <a:rect b="b" l="l" r="r" t="t"/>
            <a:pathLst>
              <a:path extrusionOk="0" h="2743200" w="5817174">
                <a:moveTo>
                  <a:pt x="189501" y="0"/>
                </a:moveTo>
                <a:lnTo>
                  <a:pt x="232062" y="0"/>
                </a:lnTo>
                <a:lnTo>
                  <a:pt x="947481" y="0"/>
                </a:lnTo>
                <a:lnTo>
                  <a:pt x="4869693" y="0"/>
                </a:lnTo>
                <a:lnTo>
                  <a:pt x="5585112" y="0"/>
                </a:lnTo>
                <a:lnTo>
                  <a:pt x="5627673" y="0"/>
                </a:lnTo>
                <a:cubicBezTo>
                  <a:pt x="5732332" y="0"/>
                  <a:pt x="5817174" y="84842"/>
                  <a:pt x="5817174" y="189501"/>
                </a:cubicBezTo>
                <a:lnTo>
                  <a:pt x="5817174" y="2553698"/>
                </a:lnTo>
                <a:cubicBezTo>
                  <a:pt x="5817174" y="2658357"/>
                  <a:pt x="5732332" y="2743199"/>
                  <a:pt x="5627673" y="2743199"/>
                </a:cubicBezTo>
                <a:lnTo>
                  <a:pt x="5585112" y="2743199"/>
                </a:lnTo>
                <a:lnTo>
                  <a:pt x="5585112" y="2743200"/>
                </a:lnTo>
                <a:lnTo>
                  <a:pt x="232062" y="2743200"/>
                </a:lnTo>
                <a:lnTo>
                  <a:pt x="232062" y="2743199"/>
                </a:lnTo>
                <a:lnTo>
                  <a:pt x="189501" y="2743199"/>
                </a:lnTo>
                <a:cubicBezTo>
                  <a:pt x="84842" y="2743199"/>
                  <a:pt x="0" y="2658357"/>
                  <a:pt x="0" y="2553698"/>
                </a:cubicBezTo>
                <a:lnTo>
                  <a:pt x="0" y="189501"/>
                </a:lnTo>
                <a:cubicBezTo>
                  <a:pt x="0" y="84842"/>
                  <a:pt x="84842" y="0"/>
                  <a:pt x="18950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75" name="Google Shape;775;p33"/>
          <p:cNvSpPr txBox="1"/>
          <p:nvPr/>
        </p:nvSpPr>
        <p:spPr>
          <a:xfrm>
            <a:off x="7078234" y="2220502"/>
            <a:ext cx="3782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Step 3: Prioritize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76" name="Google Shape;776;p33"/>
          <p:cNvGrpSpPr/>
          <p:nvPr/>
        </p:nvGrpSpPr>
        <p:grpSpPr>
          <a:xfrm>
            <a:off x="7026362" y="3795327"/>
            <a:ext cx="1108500" cy="733800"/>
            <a:chOff x="7026362" y="3414327"/>
            <a:chExt cx="1108500" cy="733800"/>
          </a:xfrm>
        </p:grpSpPr>
        <p:sp>
          <p:nvSpPr>
            <p:cNvPr id="777" name="Google Shape;777;p33"/>
            <p:cNvSpPr/>
            <p:nvPr/>
          </p:nvSpPr>
          <p:spPr>
            <a:xfrm>
              <a:off x="7026362" y="3414327"/>
              <a:ext cx="1108500" cy="733800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78" name="Google Shape;778;p33"/>
            <p:cNvSpPr txBox="1"/>
            <p:nvPr/>
          </p:nvSpPr>
          <p:spPr>
            <a:xfrm>
              <a:off x="7166062" y="3596524"/>
              <a:ext cx="8292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en-US" sz="1800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$ 25K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79" name="Google Shape;779;p33"/>
          <p:cNvSpPr txBox="1"/>
          <p:nvPr/>
        </p:nvSpPr>
        <p:spPr>
          <a:xfrm>
            <a:off x="8676439" y="3782669"/>
            <a:ext cx="19425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PROFIT / DAY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6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Rank feature against goal. Profit per day achieved.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80" name="Google Shape;780;p33"/>
          <p:cNvGrpSpPr/>
          <p:nvPr/>
        </p:nvGrpSpPr>
        <p:grpSpPr>
          <a:xfrm>
            <a:off x="7026362" y="4705217"/>
            <a:ext cx="1108500" cy="733800"/>
            <a:chOff x="7026362" y="4324217"/>
            <a:chExt cx="1108500" cy="733800"/>
          </a:xfrm>
        </p:grpSpPr>
        <p:sp>
          <p:nvSpPr>
            <p:cNvPr id="781" name="Google Shape;781;p33"/>
            <p:cNvSpPr/>
            <p:nvPr/>
          </p:nvSpPr>
          <p:spPr>
            <a:xfrm>
              <a:off x="7026362" y="4324217"/>
              <a:ext cx="1108500" cy="733800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82" name="Google Shape;782;p33"/>
            <p:cNvSpPr txBox="1"/>
            <p:nvPr/>
          </p:nvSpPr>
          <p:spPr>
            <a:xfrm>
              <a:off x="7162055" y="4506414"/>
              <a:ext cx="837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en-US" sz="1800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$ 30K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83" name="Google Shape;783;p33"/>
          <p:cNvSpPr txBox="1"/>
          <p:nvPr/>
        </p:nvSpPr>
        <p:spPr>
          <a:xfrm>
            <a:off x="8676439" y="4705805"/>
            <a:ext cx="16764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PROFIT / YEAR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6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Prioritize feature based on business strategy.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84" name="Google Shape;784;p33"/>
          <p:cNvCxnSpPr/>
          <p:nvPr/>
        </p:nvCxnSpPr>
        <p:spPr>
          <a:xfrm>
            <a:off x="6096001" y="883584"/>
            <a:ext cx="0" cy="376500"/>
          </a:xfrm>
          <a:prstGeom prst="straightConnector1">
            <a:avLst/>
          </a:prstGeom>
          <a:noFill/>
          <a:ln cap="rnd" cmpd="sng" w="19050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85" name="Google Shape;785;p33"/>
          <p:cNvCxnSpPr/>
          <p:nvPr/>
        </p:nvCxnSpPr>
        <p:spPr>
          <a:xfrm>
            <a:off x="3581379" y="883584"/>
            <a:ext cx="0" cy="376500"/>
          </a:xfrm>
          <a:prstGeom prst="straightConnector1">
            <a:avLst/>
          </a:prstGeom>
          <a:noFill/>
          <a:ln cap="rnd" cmpd="sng" w="19050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86" name="Google Shape;786;p33"/>
          <p:cNvCxnSpPr/>
          <p:nvPr/>
        </p:nvCxnSpPr>
        <p:spPr>
          <a:xfrm>
            <a:off x="8610621" y="883584"/>
            <a:ext cx="0" cy="376500"/>
          </a:xfrm>
          <a:prstGeom prst="straightConnector1">
            <a:avLst/>
          </a:prstGeom>
          <a:noFill/>
          <a:ln cap="rnd" cmpd="sng" w="19050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87" name="Google Shape;787;p33"/>
          <p:cNvSpPr txBox="1"/>
          <p:nvPr/>
        </p:nvSpPr>
        <p:spPr>
          <a:xfrm>
            <a:off x="4261448" y="836555"/>
            <a:ext cx="11544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BFBFBF"/>
                </a:solidFill>
                <a:latin typeface="Poppins"/>
                <a:ea typeface="Poppins"/>
                <a:cs typeface="Poppins"/>
                <a:sym typeface="Poppins"/>
              </a:rPr>
              <a:t>STEP 2 (1)</a:t>
            </a:r>
            <a:endParaRPr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88" name="Google Shape;788;p33"/>
          <p:cNvSpPr txBox="1"/>
          <p:nvPr/>
        </p:nvSpPr>
        <p:spPr>
          <a:xfrm>
            <a:off x="6756834" y="836555"/>
            <a:ext cx="11931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BFBFBF"/>
                </a:solidFill>
                <a:latin typeface="Poppins"/>
                <a:ea typeface="Poppins"/>
                <a:cs typeface="Poppins"/>
                <a:sym typeface="Poppins"/>
              </a:rPr>
              <a:t>STEP 2 (2)</a:t>
            </a:r>
            <a:endParaRPr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89" name="Google Shape;789;p33"/>
          <p:cNvSpPr txBox="1"/>
          <p:nvPr/>
        </p:nvSpPr>
        <p:spPr>
          <a:xfrm>
            <a:off x="9364428" y="836555"/>
            <a:ext cx="10071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STEP 3</a:t>
            </a:r>
            <a:endParaRPr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90" name="Google Shape;790;p33"/>
          <p:cNvSpPr txBox="1"/>
          <p:nvPr/>
        </p:nvSpPr>
        <p:spPr>
          <a:xfrm>
            <a:off x="1863046" y="836555"/>
            <a:ext cx="901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BFBFBF"/>
                </a:solidFill>
                <a:latin typeface="Poppins"/>
                <a:ea typeface="Poppins"/>
                <a:cs typeface="Poppins"/>
                <a:sym typeface="Poppins"/>
              </a:rPr>
              <a:t>STEP 1</a:t>
            </a:r>
            <a:endParaRPr>
              <a:solidFill>
                <a:srgbClr val="BFBFBF"/>
              </a:solidFill>
            </a:endParaRPr>
          </a:p>
        </p:txBody>
      </p:sp>
      <p:cxnSp>
        <p:nvCxnSpPr>
          <p:cNvPr id="791" name="Google Shape;791;p33"/>
          <p:cNvCxnSpPr/>
          <p:nvPr/>
        </p:nvCxnSpPr>
        <p:spPr>
          <a:xfrm>
            <a:off x="9126368" y="1206438"/>
            <a:ext cx="1483200" cy="0"/>
          </a:xfrm>
          <a:prstGeom prst="straightConnector1">
            <a:avLst/>
          </a:prstGeom>
          <a:noFill/>
          <a:ln cap="rnd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5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p34"/>
          <p:cNvSpPr/>
          <p:nvPr/>
        </p:nvSpPr>
        <p:spPr>
          <a:xfrm rot="5400000">
            <a:off x="3046505" y="-662350"/>
            <a:ext cx="4708500" cy="9639300"/>
          </a:xfrm>
          <a:prstGeom prst="round2SameRect">
            <a:avLst>
              <a:gd fmla="val 5398" name="adj1"/>
              <a:gd fmla="val 3586" name="adj2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97" name="Google Shape;797;p34"/>
          <p:cNvSpPr/>
          <p:nvPr/>
        </p:nvSpPr>
        <p:spPr>
          <a:xfrm>
            <a:off x="2939063" y="2089303"/>
            <a:ext cx="539400" cy="430800"/>
          </a:xfrm>
          <a:prstGeom prst="roundRect">
            <a:avLst>
              <a:gd fmla="val 13313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JAN</a:t>
            </a:r>
            <a:endParaRPr/>
          </a:p>
        </p:txBody>
      </p:sp>
      <p:sp>
        <p:nvSpPr>
          <p:cNvPr id="798" name="Google Shape;798;p34"/>
          <p:cNvSpPr/>
          <p:nvPr/>
        </p:nvSpPr>
        <p:spPr>
          <a:xfrm>
            <a:off x="3509719" y="2089303"/>
            <a:ext cx="539400" cy="430800"/>
          </a:xfrm>
          <a:prstGeom prst="roundRect">
            <a:avLst>
              <a:gd fmla="val 13313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FEB</a:t>
            </a:r>
            <a:endParaRPr/>
          </a:p>
        </p:txBody>
      </p:sp>
      <p:sp>
        <p:nvSpPr>
          <p:cNvPr id="799" name="Google Shape;799;p34"/>
          <p:cNvSpPr/>
          <p:nvPr/>
        </p:nvSpPr>
        <p:spPr>
          <a:xfrm>
            <a:off x="4080375" y="2089303"/>
            <a:ext cx="539400" cy="430800"/>
          </a:xfrm>
          <a:prstGeom prst="roundRect">
            <a:avLst>
              <a:gd fmla="val 13313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MAR</a:t>
            </a:r>
            <a:endParaRPr/>
          </a:p>
        </p:txBody>
      </p:sp>
      <p:sp>
        <p:nvSpPr>
          <p:cNvPr id="800" name="Google Shape;800;p34"/>
          <p:cNvSpPr/>
          <p:nvPr/>
        </p:nvSpPr>
        <p:spPr>
          <a:xfrm>
            <a:off x="4651031" y="2089303"/>
            <a:ext cx="539400" cy="430800"/>
          </a:xfrm>
          <a:prstGeom prst="roundRect">
            <a:avLst>
              <a:gd fmla="val 13313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APR</a:t>
            </a:r>
            <a:endParaRPr/>
          </a:p>
        </p:txBody>
      </p:sp>
      <p:sp>
        <p:nvSpPr>
          <p:cNvPr id="801" name="Google Shape;801;p34"/>
          <p:cNvSpPr/>
          <p:nvPr/>
        </p:nvSpPr>
        <p:spPr>
          <a:xfrm>
            <a:off x="5221687" y="2089303"/>
            <a:ext cx="539400" cy="430800"/>
          </a:xfrm>
          <a:prstGeom prst="roundRect">
            <a:avLst>
              <a:gd fmla="val 13313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MAY</a:t>
            </a:r>
            <a:endParaRPr/>
          </a:p>
        </p:txBody>
      </p:sp>
      <p:sp>
        <p:nvSpPr>
          <p:cNvPr id="802" name="Google Shape;802;p34"/>
          <p:cNvSpPr/>
          <p:nvPr/>
        </p:nvSpPr>
        <p:spPr>
          <a:xfrm>
            <a:off x="5792343" y="2089303"/>
            <a:ext cx="539400" cy="430800"/>
          </a:xfrm>
          <a:prstGeom prst="roundRect">
            <a:avLst>
              <a:gd fmla="val 13313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JUN</a:t>
            </a:r>
            <a:endParaRPr/>
          </a:p>
        </p:txBody>
      </p:sp>
      <p:sp>
        <p:nvSpPr>
          <p:cNvPr id="803" name="Google Shape;803;p34"/>
          <p:cNvSpPr/>
          <p:nvPr/>
        </p:nvSpPr>
        <p:spPr>
          <a:xfrm>
            <a:off x="6363000" y="2089303"/>
            <a:ext cx="539400" cy="430800"/>
          </a:xfrm>
          <a:prstGeom prst="roundRect">
            <a:avLst>
              <a:gd fmla="val 13313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JUL</a:t>
            </a:r>
            <a:endParaRPr/>
          </a:p>
        </p:txBody>
      </p:sp>
      <p:sp>
        <p:nvSpPr>
          <p:cNvPr id="804" name="Google Shape;804;p34"/>
          <p:cNvSpPr/>
          <p:nvPr/>
        </p:nvSpPr>
        <p:spPr>
          <a:xfrm>
            <a:off x="6933655" y="2089303"/>
            <a:ext cx="539400" cy="430800"/>
          </a:xfrm>
          <a:prstGeom prst="roundRect">
            <a:avLst>
              <a:gd fmla="val 13313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AUG</a:t>
            </a:r>
            <a:endParaRPr/>
          </a:p>
        </p:txBody>
      </p:sp>
      <p:sp>
        <p:nvSpPr>
          <p:cNvPr id="805" name="Google Shape;805;p34"/>
          <p:cNvSpPr/>
          <p:nvPr/>
        </p:nvSpPr>
        <p:spPr>
          <a:xfrm>
            <a:off x="7504310" y="2089303"/>
            <a:ext cx="539400" cy="430800"/>
          </a:xfrm>
          <a:prstGeom prst="roundRect">
            <a:avLst>
              <a:gd fmla="val 13313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SEP</a:t>
            </a:r>
            <a:endParaRPr/>
          </a:p>
        </p:txBody>
      </p:sp>
      <p:sp>
        <p:nvSpPr>
          <p:cNvPr id="806" name="Google Shape;806;p34"/>
          <p:cNvSpPr/>
          <p:nvPr/>
        </p:nvSpPr>
        <p:spPr>
          <a:xfrm>
            <a:off x="8074968" y="2089303"/>
            <a:ext cx="539400" cy="430800"/>
          </a:xfrm>
          <a:prstGeom prst="roundRect">
            <a:avLst>
              <a:gd fmla="val 13313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OCT</a:t>
            </a:r>
            <a:endParaRPr/>
          </a:p>
        </p:txBody>
      </p:sp>
      <p:sp>
        <p:nvSpPr>
          <p:cNvPr id="807" name="Google Shape;807;p34"/>
          <p:cNvSpPr/>
          <p:nvPr/>
        </p:nvSpPr>
        <p:spPr>
          <a:xfrm>
            <a:off x="8645623" y="2089303"/>
            <a:ext cx="539400" cy="430800"/>
          </a:xfrm>
          <a:prstGeom prst="roundRect">
            <a:avLst>
              <a:gd fmla="val 13313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NOV</a:t>
            </a:r>
            <a:endParaRPr/>
          </a:p>
        </p:txBody>
      </p:sp>
      <p:sp>
        <p:nvSpPr>
          <p:cNvPr id="808" name="Google Shape;808;p34"/>
          <p:cNvSpPr/>
          <p:nvPr/>
        </p:nvSpPr>
        <p:spPr>
          <a:xfrm>
            <a:off x="9216278" y="2089303"/>
            <a:ext cx="539400" cy="430800"/>
          </a:xfrm>
          <a:prstGeom prst="roundRect">
            <a:avLst>
              <a:gd fmla="val 13313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DEC</a:t>
            </a:r>
            <a:endParaRPr/>
          </a:p>
        </p:txBody>
      </p:sp>
      <p:grpSp>
        <p:nvGrpSpPr>
          <p:cNvPr id="809" name="Google Shape;809;p34"/>
          <p:cNvGrpSpPr/>
          <p:nvPr/>
        </p:nvGrpSpPr>
        <p:grpSpPr>
          <a:xfrm>
            <a:off x="840284" y="3216680"/>
            <a:ext cx="8902754" cy="2586400"/>
            <a:chOff x="886004" y="2835680"/>
            <a:chExt cx="8902754" cy="2586400"/>
          </a:xfrm>
        </p:grpSpPr>
        <p:cxnSp>
          <p:nvCxnSpPr>
            <p:cNvPr id="810" name="Google Shape;810;p34"/>
            <p:cNvCxnSpPr/>
            <p:nvPr/>
          </p:nvCxnSpPr>
          <p:spPr>
            <a:xfrm>
              <a:off x="886004" y="2835680"/>
              <a:ext cx="8902754" cy="0"/>
            </a:xfrm>
            <a:prstGeom prst="straightConnector1">
              <a:avLst/>
            </a:prstGeom>
            <a:noFill/>
            <a:ln cap="rnd" cmpd="sng" w="12700">
              <a:solidFill>
                <a:srgbClr val="D8D8D8"/>
              </a:solidFill>
              <a:prstDash val="dash"/>
              <a:round/>
              <a:headEnd len="sm" w="sm" type="none"/>
              <a:tailEnd len="sm" w="sm" type="none"/>
            </a:ln>
          </p:spPr>
        </p:cxnSp>
        <p:cxnSp>
          <p:nvCxnSpPr>
            <p:cNvPr id="811" name="Google Shape;811;p34"/>
            <p:cNvCxnSpPr/>
            <p:nvPr/>
          </p:nvCxnSpPr>
          <p:spPr>
            <a:xfrm>
              <a:off x="886004" y="3352960"/>
              <a:ext cx="8902754" cy="0"/>
            </a:xfrm>
            <a:prstGeom prst="straightConnector1">
              <a:avLst/>
            </a:prstGeom>
            <a:noFill/>
            <a:ln cap="rnd" cmpd="sng" w="12700">
              <a:solidFill>
                <a:srgbClr val="D8D8D8"/>
              </a:solidFill>
              <a:prstDash val="dash"/>
              <a:round/>
              <a:headEnd len="sm" w="sm" type="none"/>
              <a:tailEnd len="sm" w="sm" type="none"/>
            </a:ln>
          </p:spPr>
        </p:cxnSp>
        <p:cxnSp>
          <p:nvCxnSpPr>
            <p:cNvPr id="812" name="Google Shape;812;p34"/>
            <p:cNvCxnSpPr/>
            <p:nvPr/>
          </p:nvCxnSpPr>
          <p:spPr>
            <a:xfrm>
              <a:off x="886004" y="3870240"/>
              <a:ext cx="8902754" cy="0"/>
            </a:xfrm>
            <a:prstGeom prst="straightConnector1">
              <a:avLst/>
            </a:prstGeom>
            <a:noFill/>
            <a:ln cap="rnd" cmpd="sng" w="12700">
              <a:solidFill>
                <a:srgbClr val="D8D8D8"/>
              </a:solidFill>
              <a:prstDash val="dash"/>
              <a:round/>
              <a:headEnd len="sm" w="sm" type="none"/>
              <a:tailEnd len="sm" w="sm" type="none"/>
            </a:ln>
          </p:spPr>
        </p:cxnSp>
        <p:cxnSp>
          <p:nvCxnSpPr>
            <p:cNvPr id="813" name="Google Shape;813;p34"/>
            <p:cNvCxnSpPr/>
            <p:nvPr/>
          </p:nvCxnSpPr>
          <p:spPr>
            <a:xfrm>
              <a:off x="886004" y="4387520"/>
              <a:ext cx="8902754" cy="0"/>
            </a:xfrm>
            <a:prstGeom prst="straightConnector1">
              <a:avLst/>
            </a:prstGeom>
            <a:noFill/>
            <a:ln cap="rnd" cmpd="sng" w="12700">
              <a:solidFill>
                <a:srgbClr val="D8D8D8"/>
              </a:solidFill>
              <a:prstDash val="dash"/>
              <a:round/>
              <a:headEnd len="sm" w="sm" type="none"/>
              <a:tailEnd len="sm" w="sm" type="none"/>
            </a:ln>
          </p:spPr>
        </p:cxnSp>
        <p:cxnSp>
          <p:nvCxnSpPr>
            <p:cNvPr id="814" name="Google Shape;814;p34"/>
            <p:cNvCxnSpPr/>
            <p:nvPr/>
          </p:nvCxnSpPr>
          <p:spPr>
            <a:xfrm>
              <a:off x="886004" y="4904800"/>
              <a:ext cx="8902754" cy="0"/>
            </a:xfrm>
            <a:prstGeom prst="straightConnector1">
              <a:avLst/>
            </a:prstGeom>
            <a:noFill/>
            <a:ln cap="rnd" cmpd="sng" w="12700">
              <a:solidFill>
                <a:srgbClr val="D8D8D8"/>
              </a:solidFill>
              <a:prstDash val="dash"/>
              <a:round/>
              <a:headEnd len="sm" w="sm" type="none"/>
              <a:tailEnd len="sm" w="sm" type="none"/>
            </a:ln>
          </p:spPr>
        </p:cxnSp>
        <p:cxnSp>
          <p:nvCxnSpPr>
            <p:cNvPr id="815" name="Google Shape;815;p34"/>
            <p:cNvCxnSpPr/>
            <p:nvPr/>
          </p:nvCxnSpPr>
          <p:spPr>
            <a:xfrm>
              <a:off x="886004" y="5422080"/>
              <a:ext cx="8902754" cy="0"/>
            </a:xfrm>
            <a:prstGeom prst="straightConnector1">
              <a:avLst/>
            </a:prstGeom>
            <a:noFill/>
            <a:ln cap="rnd" cmpd="sng" w="12700">
              <a:solidFill>
                <a:srgbClr val="D8D8D8"/>
              </a:solidFill>
              <a:prstDash val="dash"/>
              <a:round/>
              <a:headEnd len="sm" w="sm" type="none"/>
              <a:tailEnd len="sm" w="sm" type="none"/>
            </a:ln>
          </p:spPr>
        </p:cxnSp>
      </p:grpSp>
      <p:sp>
        <p:nvSpPr>
          <p:cNvPr id="816" name="Google Shape;816;p34"/>
          <p:cNvSpPr/>
          <p:nvPr/>
        </p:nvSpPr>
        <p:spPr>
          <a:xfrm>
            <a:off x="2939063" y="2761382"/>
            <a:ext cx="2088300" cy="377700"/>
          </a:xfrm>
          <a:prstGeom prst="roundRect">
            <a:avLst>
              <a:gd fmla="val 50000" name="adj"/>
            </a:avLst>
          </a:prstGeom>
          <a:solidFill>
            <a:srgbClr val="F2F2F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17" name="Google Shape;817;p34"/>
          <p:cNvSpPr/>
          <p:nvPr/>
        </p:nvSpPr>
        <p:spPr>
          <a:xfrm>
            <a:off x="2943742" y="2898714"/>
            <a:ext cx="1071300" cy="1029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18" name="Google Shape;818;p34"/>
          <p:cNvSpPr txBox="1"/>
          <p:nvPr/>
        </p:nvSpPr>
        <p:spPr>
          <a:xfrm>
            <a:off x="5034742" y="2816847"/>
            <a:ext cx="539400" cy="26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" lIns="25400" spcFirstLastPara="1" rIns="25400" wrap="square" tIns="254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45%</a:t>
            </a:r>
            <a:endParaRPr/>
          </a:p>
        </p:txBody>
      </p:sp>
      <p:sp>
        <p:nvSpPr>
          <p:cNvPr id="819" name="Google Shape;819;p34"/>
          <p:cNvSpPr/>
          <p:nvPr/>
        </p:nvSpPr>
        <p:spPr>
          <a:xfrm>
            <a:off x="2939063" y="3278662"/>
            <a:ext cx="5087400" cy="377700"/>
          </a:xfrm>
          <a:prstGeom prst="roundRect">
            <a:avLst>
              <a:gd fmla="val 50000" name="adj"/>
            </a:avLst>
          </a:prstGeom>
          <a:solidFill>
            <a:srgbClr val="F2F2F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20" name="Google Shape;820;p34"/>
          <p:cNvSpPr/>
          <p:nvPr/>
        </p:nvSpPr>
        <p:spPr>
          <a:xfrm>
            <a:off x="2944907" y="3415994"/>
            <a:ext cx="2678100" cy="1029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21" name="Google Shape;821;p34"/>
          <p:cNvSpPr txBox="1"/>
          <p:nvPr/>
        </p:nvSpPr>
        <p:spPr>
          <a:xfrm>
            <a:off x="8034093" y="3323379"/>
            <a:ext cx="539400" cy="26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" lIns="25400" spcFirstLastPara="1" rIns="25400" wrap="square" tIns="254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55%</a:t>
            </a:r>
            <a:endParaRPr/>
          </a:p>
        </p:txBody>
      </p:sp>
      <p:sp>
        <p:nvSpPr>
          <p:cNvPr id="822" name="Google Shape;822;p34"/>
          <p:cNvSpPr/>
          <p:nvPr/>
        </p:nvSpPr>
        <p:spPr>
          <a:xfrm>
            <a:off x="3597589" y="3808990"/>
            <a:ext cx="3344400" cy="377700"/>
          </a:xfrm>
          <a:prstGeom prst="roundRect">
            <a:avLst>
              <a:gd fmla="val 50000" name="adj"/>
            </a:avLst>
          </a:prstGeom>
          <a:solidFill>
            <a:srgbClr val="F2F2F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23" name="Google Shape;823;p34"/>
          <p:cNvSpPr/>
          <p:nvPr/>
        </p:nvSpPr>
        <p:spPr>
          <a:xfrm>
            <a:off x="3603433" y="3946322"/>
            <a:ext cx="2678100" cy="1029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24" name="Google Shape;824;p34"/>
          <p:cNvSpPr txBox="1"/>
          <p:nvPr/>
        </p:nvSpPr>
        <p:spPr>
          <a:xfrm>
            <a:off x="6957278" y="3853707"/>
            <a:ext cx="539400" cy="26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" lIns="25400" spcFirstLastPara="1" rIns="25400" wrap="square" tIns="254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85%</a:t>
            </a:r>
            <a:endParaRPr/>
          </a:p>
        </p:txBody>
      </p:sp>
      <p:sp>
        <p:nvSpPr>
          <p:cNvPr id="825" name="Google Shape;825;p34"/>
          <p:cNvSpPr/>
          <p:nvPr/>
        </p:nvSpPr>
        <p:spPr>
          <a:xfrm>
            <a:off x="4756005" y="4315445"/>
            <a:ext cx="1811400" cy="377700"/>
          </a:xfrm>
          <a:prstGeom prst="roundRect">
            <a:avLst>
              <a:gd fmla="val 50000" name="adj"/>
            </a:avLst>
          </a:prstGeom>
          <a:solidFill>
            <a:srgbClr val="F2F2F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26" name="Google Shape;826;p34"/>
          <p:cNvSpPr/>
          <p:nvPr/>
        </p:nvSpPr>
        <p:spPr>
          <a:xfrm>
            <a:off x="4756062" y="4452777"/>
            <a:ext cx="1071300" cy="1029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27" name="Google Shape;827;p34"/>
          <p:cNvSpPr txBox="1"/>
          <p:nvPr/>
        </p:nvSpPr>
        <p:spPr>
          <a:xfrm>
            <a:off x="6567404" y="4360162"/>
            <a:ext cx="539400" cy="26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" lIns="25400" spcFirstLastPara="1" rIns="25400" wrap="square" tIns="254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60%</a:t>
            </a:r>
            <a:endParaRPr/>
          </a:p>
        </p:txBody>
      </p:sp>
      <p:sp>
        <p:nvSpPr>
          <p:cNvPr id="828" name="Google Shape;828;p34"/>
          <p:cNvSpPr/>
          <p:nvPr/>
        </p:nvSpPr>
        <p:spPr>
          <a:xfrm>
            <a:off x="6635139" y="4838636"/>
            <a:ext cx="2095500" cy="377700"/>
          </a:xfrm>
          <a:prstGeom prst="roundRect">
            <a:avLst>
              <a:gd fmla="val 50000" name="adj"/>
            </a:avLst>
          </a:prstGeom>
          <a:solidFill>
            <a:srgbClr val="F2F2F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29" name="Google Shape;829;p34"/>
          <p:cNvSpPr/>
          <p:nvPr/>
        </p:nvSpPr>
        <p:spPr>
          <a:xfrm>
            <a:off x="6639818" y="4975968"/>
            <a:ext cx="1606800" cy="1029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30" name="Google Shape;830;p34"/>
          <p:cNvSpPr txBox="1"/>
          <p:nvPr/>
        </p:nvSpPr>
        <p:spPr>
          <a:xfrm>
            <a:off x="8734719" y="4883353"/>
            <a:ext cx="539400" cy="26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" lIns="25400" spcFirstLastPara="1" rIns="25400" wrap="square" tIns="254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80%</a:t>
            </a:r>
            <a:endParaRPr/>
          </a:p>
        </p:txBody>
      </p:sp>
      <p:sp>
        <p:nvSpPr>
          <p:cNvPr id="831" name="Google Shape;831;p34"/>
          <p:cNvSpPr/>
          <p:nvPr/>
        </p:nvSpPr>
        <p:spPr>
          <a:xfrm>
            <a:off x="8081523" y="5352394"/>
            <a:ext cx="1303200" cy="377700"/>
          </a:xfrm>
          <a:prstGeom prst="roundRect">
            <a:avLst>
              <a:gd fmla="val 50000" name="adj"/>
            </a:avLst>
          </a:prstGeom>
          <a:solidFill>
            <a:srgbClr val="F2F2F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32" name="Google Shape;832;p34"/>
          <p:cNvSpPr/>
          <p:nvPr/>
        </p:nvSpPr>
        <p:spPr>
          <a:xfrm>
            <a:off x="8086202" y="5489726"/>
            <a:ext cx="535500" cy="1029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33" name="Google Shape;833;p34"/>
          <p:cNvSpPr txBox="1"/>
          <p:nvPr/>
        </p:nvSpPr>
        <p:spPr>
          <a:xfrm>
            <a:off x="9392131" y="5397111"/>
            <a:ext cx="539400" cy="26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" lIns="25400" spcFirstLastPara="1" rIns="25400" wrap="square" tIns="254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35%</a:t>
            </a:r>
            <a:endParaRPr/>
          </a:p>
        </p:txBody>
      </p:sp>
      <p:sp>
        <p:nvSpPr>
          <p:cNvPr id="834" name="Google Shape;834;p34"/>
          <p:cNvSpPr/>
          <p:nvPr/>
        </p:nvSpPr>
        <p:spPr>
          <a:xfrm>
            <a:off x="7165871" y="5876097"/>
            <a:ext cx="1946400" cy="377700"/>
          </a:xfrm>
          <a:prstGeom prst="roundRect">
            <a:avLst>
              <a:gd fmla="val 50000" name="adj"/>
            </a:avLst>
          </a:prstGeom>
          <a:solidFill>
            <a:srgbClr val="F2F2F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35" name="Google Shape;835;p34"/>
          <p:cNvSpPr/>
          <p:nvPr/>
        </p:nvSpPr>
        <p:spPr>
          <a:xfrm>
            <a:off x="7170550" y="6013429"/>
            <a:ext cx="535500" cy="1029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36" name="Google Shape;836;p34"/>
          <p:cNvSpPr txBox="1"/>
          <p:nvPr/>
        </p:nvSpPr>
        <p:spPr>
          <a:xfrm>
            <a:off x="9115722" y="5920814"/>
            <a:ext cx="539400" cy="26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" lIns="25400" spcFirstLastPara="1" rIns="25400" wrap="square" tIns="254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24%</a:t>
            </a:r>
            <a:endParaRPr/>
          </a:p>
        </p:txBody>
      </p:sp>
      <p:grpSp>
        <p:nvGrpSpPr>
          <p:cNvPr id="837" name="Google Shape;837;p34"/>
          <p:cNvGrpSpPr/>
          <p:nvPr/>
        </p:nvGrpSpPr>
        <p:grpSpPr>
          <a:xfrm>
            <a:off x="810574" y="2840731"/>
            <a:ext cx="2433006" cy="3334487"/>
            <a:chOff x="856294" y="2459731"/>
            <a:chExt cx="2433006" cy="3334487"/>
          </a:xfrm>
        </p:grpSpPr>
        <p:sp>
          <p:nvSpPr>
            <p:cNvPr id="838" name="Google Shape;838;p34"/>
            <p:cNvSpPr txBox="1"/>
            <p:nvPr/>
          </p:nvSpPr>
          <p:spPr>
            <a:xfrm>
              <a:off x="856294" y="2459731"/>
              <a:ext cx="1827543" cy="2205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100">
                  <a:solidFill>
                    <a:srgbClr val="262626"/>
                  </a:solidFill>
                  <a:latin typeface="Poppins"/>
                  <a:ea typeface="Poppins"/>
                  <a:cs typeface="Poppins"/>
                  <a:sym typeface="Poppins"/>
                </a:rPr>
                <a:t>01. </a:t>
              </a:r>
              <a:r>
                <a:rPr b="1" lang="en-US" sz="1000">
                  <a:solidFill>
                    <a:srgbClr val="262626"/>
                  </a:solidFill>
                  <a:latin typeface="Poppins"/>
                  <a:ea typeface="Poppins"/>
                  <a:cs typeface="Poppins"/>
                  <a:sym typeface="Poppins"/>
                </a:rPr>
                <a:t>Desktop development</a:t>
              </a:r>
              <a:endParaRPr b="1" sz="100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839" name="Google Shape;839;p34"/>
            <p:cNvSpPr txBox="1"/>
            <p:nvPr/>
          </p:nvSpPr>
          <p:spPr>
            <a:xfrm>
              <a:off x="856294" y="2960779"/>
              <a:ext cx="1988506" cy="2205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100">
                  <a:solidFill>
                    <a:srgbClr val="262626"/>
                  </a:solidFill>
                  <a:latin typeface="Poppins"/>
                  <a:ea typeface="Poppins"/>
                  <a:cs typeface="Poppins"/>
                  <a:sym typeface="Poppins"/>
                </a:rPr>
                <a:t>02. </a:t>
              </a:r>
              <a:r>
                <a:rPr b="1" lang="en-US" sz="1000">
                  <a:solidFill>
                    <a:srgbClr val="262626"/>
                  </a:solidFill>
                  <a:latin typeface="Poppins"/>
                  <a:ea typeface="Poppins"/>
                  <a:cs typeface="Poppins"/>
                  <a:sym typeface="Poppins"/>
                </a:rPr>
                <a:t>Mobile app development</a:t>
              </a:r>
              <a:endParaRPr b="1" sz="100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840" name="Google Shape;840;p34"/>
            <p:cNvSpPr txBox="1"/>
            <p:nvPr/>
          </p:nvSpPr>
          <p:spPr>
            <a:xfrm>
              <a:off x="856294" y="3484241"/>
              <a:ext cx="1988506" cy="2205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100">
                  <a:solidFill>
                    <a:srgbClr val="262626"/>
                  </a:solidFill>
                  <a:latin typeface="Poppins"/>
                  <a:ea typeface="Poppins"/>
                  <a:cs typeface="Poppins"/>
                  <a:sym typeface="Poppins"/>
                </a:rPr>
                <a:t>03. </a:t>
              </a:r>
              <a:r>
                <a:rPr b="1" lang="en-US" sz="1000">
                  <a:solidFill>
                    <a:srgbClr val="262626"/>
                  </a:solidFill>
                  <a:latin typeface="Poppins"/>
                  <a:ea typeface="Poppins"/>
                  <a:cs typeface="Poppins"/>
                  <a:sym typeface="Poppins"/>
                </a:rPr>
                <a:t>User research and design</a:t>
              </a:r>
              <a:endParaRPr b="1" sz="100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841" name="Google Shape;841;p34"/>
            <p:cNvSpPr txBox="1"/>
            <p:nvPr/>
          </p:nvSpPr>
          <p:spPr>
            <a:xfrm>
              <a:off x="856294" y="3996329"/>
              <a:ext cx="2433006" cy="2205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100">
                  <a:solidFill>
                    <a:srgbClr val="262626"/>
                  </a:solidFill>
                  <a:latin typeface="Poppins"/>
                  <a:ea typeface="Poppins"/>
                  <a:cs typeface="Poppins"/>
                  <a:sym typeface="Poppins"/>
                </a:rPr>
                <a:t>04. </a:t>
              </a:r>
              <a:r>
                <a:rPr b="1" lang="en-US" sz="1000">
                  <a:solidFill>
                    <a:srgbClr val="262626"/>
                  </a:solidFill>
                  <a:latin typeface="Poppins"/>
                  <a:ea typeface="Poppins"/>
                  <a:cs typeface="Poppins"/>
                  <a:sym typeface="Poppins"/>
                </a:rPr>
                <a:t>Branding and marketing</a:t>
              </a:r>
              <a:endParaRPr b="1" sz="100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842" name="Google Shape;842;p34"/>
            <p:cNvSpPr txBox="1"/>
            <p:nvPr/>
          </p:nvSpPr>
          <p:spPr>
            <a:xfrm>
              <a:off x="856295" y="4547525"/>
              <a:ext cx="2231400" cy="22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100">
                  <a:solidFill>
                    <a:srgbClr val="262626"/>
                  </a:solidFill>
                  <a:latin typeface="Poppins"/>
                  <a:ea typeface="Poppins"/>
                  <a:cs typeface="Poppins"/>
                  <a:sym typeface="Poppins"/>
                </a:rPr>
                <a:t>05. </a:t>
              </a:r>
              <a:r>
                <a:rPr b="1" lang="en-US" sz="1000">
                  <a:solidFill>
                    <a:srgbClr val="262626"/>
                  </a:solidFill>
                  <a:latin typeface="Poppins"/>
                  <a:ea typeface="Poppins"/>
                  <a:cs typeface="Poppins"/>
                  <a:sym typeface="Poppins"/>
                </a:rPr>
                <a:t>Global market analyses</a:t>
              </a:r>
              <a:endParaRPr b="1" sz="100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843" name="Google Shape;843;p34"/>
            <p:cNvSpPr txBox="1"/>
            <p:nvPr/>
          </p:nvSpPr>
          <p:spPr>
            <a:xfrm>
              <a:off x="856294" y="5047977"/>
              <a:ext cx="1988506" cy="2205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100">
                  <a:solidFill>
                    <a:srgbClr val="262626"/>
                  </a:solidFill>
                  <a:latin typeface="Poppins"/>
                  <a:ea typeface="Poppins"/>
                  <a:cs typeface="Poppins"/>
                  <a:sym typeface="Poppins"/>
                </a:rPr>
                <a:t>06. </a:t>
              </a:r>
              <a:r>
                <a:rPr b="1" lang="en-US" sz="1000">
                  <a:solidFill>
                    <a:srgbClr val="262626"/>
                  </a:solidFill>
                  <a:latin typeface="Poppins"/>
                  <a:ea typeface="Poppins"/>
                  <a:cs typeface="Poppins"/>
                  <a:sym typeface="Poppins"/>
                </a:rPr>
                <a:t>Product launch calendar</a:t>
              </a:r>
              <a:endParaRPr b="1" sz="100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844" name="Google Shape;844;p34"/>
            <p:cNvSpPr txBox="1"/>
            <p:nvPr/>
          </p:nvSpPr>
          <p:spPr>
            <a:xfrm>
              <a:off x="856294" y="5573645"/>
              <a:ext cx="2177822" cy="2205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100">
                  <a:solidFill>
                    <a:srgbClr val="262626"/>
                  </a:solidFill>
                  <a:latin typeface="Poppins"/>
                  <a:ea typeface="Poppins"/>
                  <a:cs typeface="Poppins"/>
                  <a:sym typeface="Poppins"/>
                </a:rPr>
                <a:t>07. </a:t>
              </a:r>
              <a:r>
                <a:rPr b="1" lang="en-US" sz="1000">
                  <a:solidFill>
                    <a:srgbClr val="262626"/>
                  </a:solidFill>
                  <a:latin typeface="Poppins"/>
                  <a:ea typeface="Poppins"/>
                  <a:cs typeface="Poppins"/>
                  <a:sym typeface="Poppins"/>
                </a:rPr>
                <a:t>User testing and feedback</a:t>
              </a:r>
              <a:endParaRPr b="1" sz="100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845" name="Google Shape;845;p34"/>
          <p:cNvSpPr/>
          <p:nvPr/>
        </p:nvSpPr>
        <p:spPr>
          <a:xfrm rot="2093422">
            <a:off x="482101" y="340083"/>
            <a:ext cx="306216" cy="26398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46" name="Google Shape;846;p34"/>
          <p:cNvSpPr txBox="1"/>
          <p:nvPr>
            <p:ph type="title"/>
          </p:nvPr>
        </p:nvSpPr>
        <p:spPr>
          <a:xfrm>
            <a:off x="551533" y="1111433"/>
            <a:ext cx="11249100" cy="6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300"/>
              </a:spcAft>
              <a:buNone/>
            </a:pPr>
            <a:r>
              <a:rPr lang="en-US"/>
              <a:t>Product Gantt chart</a:t>
            </a:r>
            <a:endParaRPr/>
          </a:p>
        </p:txBody>
      </p:sp>
      <p:sp>
        <p:nvSpPr>
          <p:cNvPr id="847" name="Google Shape;847;p34"/>
          <p:cNvSpPr txBox="1"/>
          <p:nvPr>
            <p:ph idx="12" type="sldNum"/>
          </p:nvPr>
        </p:nvSpPr>
        <p:spPr>
          <a:xfrm>
            <a:off x="11069144" y="6217622"/>
            <a:ext cx="731700" cy="524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5000" fill="hold"/>
                                        <p:tgtEl>
                                          <p:spTgt spid="8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52" name="Google Shape;852;p35"/>
          <p:cNvCxnSpPr/>
          <p:nvPr/>
        </p:nvCxnSpPr>
        <p:spPr>
          <a:xfrm>
            <a:off x="2150448" y="2352593"/>
            <a:ext cx="8384100" cy="0"/>
          </a:xfrm>
          <a:prstGeom prst="straightConnector1">
            <a:avLst/>
          </a:prstGeom>
          <a:noFill/>
          <a:ln cap="rnd" cmpd="sng" w="317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853" name="Google Shape;853;p35"/>
          <p:cNvGrpSpPr/>
          <p:nvPr/>
        </p:nvGrpSpPr>
        <p:grpSpPr>
          <a:xfrm>
            <a:off x="2150448" y="4071631"/>
            <a:ext cx="8383958" cy="1220269"/>
            <a:chOff x="2760048" y="3843031"/>
            <a:chExt cx="8383958" cy="1220269"/>
          </a:xfrm>
        </p:grpSpPr>
        <p:cxnSp>
          <p:nvCxnSpPr>
            <p:cNvPr id="854" name="Google Shape;854;p35"/>
            <p:cNvCxnSpPr/>
            <p:nvPr/>
          </p:nvCxnSpPr>
          <p:spPr>
            <a:xfrm>
              <a:off x="2760048" y="3843031"/>
              <a:ext cx="8383958" cy="0"/>
            </a:xfrm>
            <a:prstGeom prst="straightConnector1">
              <a:avLst/>
            </a:prstGeom>
            <a:noFill/>
            <a:ln cap="rnd" cmpd="sng" w="12700">
              <a:solidFill>
                <a:srgbClr val="000000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855" name="Google Shape;855;p35"/>
            <p:cNvCxnSpPr/>
            <p:nvPr/>
          </p:nvCxnSpPr>
          <p:spPr>
            <a:xfrm>
              <a:off x="2760048" y="5063300"/>
              <a:ext cx="8383958" cy="0"/>
            </a:xfrm>
            <a:prstGeom prst="straightConnector1">
              <a:avLst/>
            </a:prstGeom>
            <a:noFill/>
            <a:ln cap="rnd" cmpd="sng" w="12700">
              <a:solidFill>
                <a:srgbClr val="000000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856" name="Google Shape;856;p35"/>
          <p:cNvGrpSpPr/>
          <p:nvPr/>
        </p:nvGrpSpPr>
        <p:grpSpPr>
          <a:xfrm rot="7978394">
            <a:off x="2697319" y="1989449"/>
            <a:ext cx="681833" cy="681833"/>
            <a:chOff x="2431803" y="1704501"/>
            <a:chExt cx="703141" cy="703141"/>
          </a:xfrm>
        </p:grpSpPr>
        <p:sp>
          <p:nvSpPr>
            <p:cNvPr id="857" name="Google Shape;857;p35"/>
            <p:cNvSpPr/>
            <p:nvPr/>
          </p:nvSpPr>
          <p:spPr>
            <a:xfrm rot="5528748">
              <a:off x="2444262" y="1716960"/>
              <a:ext cx="678222" cy="678222"/>
            </a:xfrm>
            <a:custGeom>
              <a:rect b="b" l="l" r="r" t="t"/>
              <a:pathLst>
                <a:path extrusionOk="0" h="678222" w="678222">
                  <a:moveTo>
                    <a:pt x="339111" y="0"/>
                  </a:moveTo>
                  <a:cubicBezTo>
                    <a:pt x="526397" y="0"/>
                    <a:pt x="678222" y="151825"/>
                    <a:pt x="678222" y="339111"/>
                  </a:cubicBezTo>
                  <a:cubicBezTo>
                    <a:pt x="678222" y="526397"/>
                    <a:pt x="526397" y="678222"/>
                    <a:pt x="339111" y="678222"/>
                  </a:cubicBezTo>
                  <a:cubicBezTo>
                    <a:pt x="151825" y="678222"/>
                    <a:pt x="0" y="526397"/>
                    <a:pt x="0" y="339111"/>
                  </a:cubicBezTo>
                  <a:cubicBezTo>
                    <a:pt x="0" y="268879"/>
                    <a:pt x="21351" y="203633"/>
                    <a:pt x="57915" y="149511"/>
                  </a:cubicBezTo>
                  <a:lnTo>
                    <a:pt x="65627" y="140164"/>
                  </a:lnTo>
                  <a:lnTo>
                    <a:pt x="39699" y="38519"/>
                  </a:lnTo>
                  <a:lnTo>
                    <a:pt x="139543" y="66139"/>
                  </a:lnTo>
                  <a:lnTo>
                    <a:pt x="149511" y="57915"/>
                  </a:lnTo>
                  <a:cubicBezTo>
                    <a:pt x="203633" y="21350"/>
                    <a:pt x="268879" y="0"/>
                    <a:pt x="3391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>
              <a:outerShdw blurRad="203200" sx="102000" rotWithShape="0" algn="ctr" sy="102000">
                <a:srgbClr val="000000">
                  <a:alpha val="4705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858" name="Google Shape;858;p35"/>
            <p:cNvSpPr/>
            <p:nvPr/>
          </p:nvSpPr>
          <p:spPr>
            <a:xfrm rot="-7978333">
              <a:off x="2570597" y="1843295"/>
              <a:ext cx="425551" cy="425551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203200" sx="102000" rotWithShape="0" algn="ctr" sy="102000">
                <a:srgbClr val="000000">
                  <a:alpha val="4705"/>
                </a:srgb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900">
                  <a:latin typeface="Poppins"/>
                  <a:ea typeface="Poppins"/>
                  <a:cs typeface="Poppins"/>
                  <a:sym typeface="Poppins"/>
                </a:rPr>
                <a:t>JAN</a:t>
              </a:r>
              <a:endParaRPr b="1" sz="900"/>
            </a:p>
          </p:txBody>
        </p:sp>
      </p:grpSp>
      <p:grpSp>
        <p:nvGrpSpPr>
          <p:cNvPr id="859" name="Google Shape;859;p35"/>
          <p:cNvGrpSpPr/>
          <p:nvPr/>
        </p:nvGrpSpPr>
        <p:grpSpPr>
          <a:xfrm rot="7978394">
            <a:off x="4020463" y="1989447"/>
            <a:ext cx="681833" cy="681833"/>
            <a:chOff x="2431802" y="1704502"/>
            <a:chExt cx="703141" cy="703141"/>
          </a:xfrm>
        </p:grpSpPr>
        <p:sp>
          <p:nvSpPr>
            <p:cNvPr id="860" name="Google Shape;860;p35"/>
            <p:cNvSpPr/>
            <p:nvPr/>
          </p:nvSpPr>
          <p:spPr>
            <a:xfrm rot="5528748">
              <a:off x="2444261" y="1716961"/>
              <a:ext cx="678222" cy="678222"/>
            </a:xfrm>
            <a:custGeom>
              <a:rect b="b" l="l" r="r" t="t"/>
              <a:pathLst>
                <a:path extrusionOk="0" h="678222" w="678222">
                  <a:moveTo>
                    <a:pt x="339111" y="0"/>
                  </a:moveTo>
                  <a:cubicBezTo>
                    <a:pt x="526397" y="0"/>
                    <a:pt x="678222" y="151825"/>
                    <a:pt x="678222" y="339111"/>
                  </a:cubicBezTo>
                  <a:cubicBezTo>
                    <a:pt x="678222" y="526397"/>
                    <a:pt x="526397" y="678222"/>
                    <a:pt x="339111" y="678222"/>
                  </a:cubicBezTo>
                  <a:cubicBezTo>
                    <a:pt x="151825" y="678222"/>
                    <a:pt x="0" y="526397"/>
                    <a:pt x="0" y="339111"/>
                  </a:cubicBezTo>
                  <a:cubicBezTo>
                    <a:pt x="0" y="268879"/>
                    <a:pt x="21351" y="203633"/>
                    <a:pt x="57915" y="149511"/>
                  </a:cubicBezTo>
                  <a:lnTo>
                    <a:pt x="65627" y="140164"/>
                  </a:lnTo>
                  <a:lnTo>
                    <a:pt x="39699" y="38519"/>
                  </a:lnTo>
                  <a:lnTo>
                    <a:pt x="139543" y="66139"/>
                  </a:lnTo>
                  <a:lnTo>
                    <a:pt x="149511" y="57915"/>
                  </a:lnTo>
                  <a:cubicBezTo>
                    <a:pt x="203633" y="21350"/>
                    <a:pt x="268879" y="0"/>
                    <a:pt x="3391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>
              <a:outerShdw blurRad="203200" sx="102000" rotWithShape="0" algn="ctr" sy="102000">
                <a:srgbClr val="000000">
                  <a:alpha val="4705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861" name="Google Shape;861;p35"/>
            <p:cNvSpPr/>
            <p:nvPr/>
          </p:nvSpPr>
          <p:spPr>
            <a:xfrm rot="-7978333">
              <a:off x="2570597" y="1843295"/>
              <a:ext cx="425551" cy="425551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203200" sx="102000" rotWithShape="0" algn="ctr" sy="102000">
                <a:srgbClr val="000000">
                  <a:alpha val="4705"/>
                </a:srgb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900">
                  <a:latin typeface="Poppins"/>
                  <a:ea typeface="Poppins"/>
                  <a:cs typeface="Poppins"/>
                  <a:sym typeface="Poppins"/>
                </a:rPr>
                <a:t>FEB</a:t>
              </a:r>
              <a:endParaRPr b="1" sz="900"/>
            </a:p>
          </p:txBody>
        </p:sp>
      </p:grpSp>
      <p:grpSp>
        <p:nvGrpSpPr>
          <p:cNvPr id="862" name="Google Shape;862;p35"/>
          <p:cNvGrpSpPr/>
          <p:nvPr/>
        </p:nvGrpSpPr>
        <p:grpSpPr>
          <a:xfrm rot="7978394">
            <a:off x="5343253" y="1989447"/>
            <a:ext cx="681833" cy="681833"/>
            <a:chOff x="2431802" y="1704502"/>
            <a:chExt cx="703141" cy="703141"/>
          </a:xfrm>
        </p:grpSpPr>
        <p:sp>
          <p:nvSpPr>
            <p:cNvPr id="863" name="Google Shape;863;p35"/>
            <p:cNvSpPr/>
            <p:nvPr/>
          </p:nvSpPr>
          <p:spPr>
            <a:xfrm rot="5528748">
              <a:off x="2444261" y="1716961"/>
              <a:ext cx="678222" cy="678222"/>
            </a:xfrm>
            <a:custGeom>
              <a:rect b="b" l="l" r="r" t="t"/>
              <a:pathLst>
                <a:path extrusionOk="0" h="678222" w="678222">
                  <a:moveTo>
                    <a:pt x="339111" y="0"/>
                  </a:moveTo>
                  <a:cubicBezTo>
                    <a:pt x="526397" y="0"/>
                    <a:pt x="678222" y="151825"/>
                    <a:pt x="678222" y="339111"/>
                  </a:cubicBezTo>
                  <a:cubicBezTo>
                    <a:pt x="678222" y="526397"/>
                    <a:pt x="526397" y="678222"/>
                    <a:pt x="339111" y="678222"/>
                  </a:cubicBezTo>
                  <a:cubicBezTo>
                    <a:pt x="151825" y="678222"/>
                    <a:pt x="0" y="526397"/>
                    <a:pt x="0" y="339111"/>
                  </a:cubicBezTo>
                  <a:cubicBezTo>
                    <a:pt x="0" y="268879"/>
                    <a:pt x="21351" y="203633"/>
                    <a:pt x="57915" y="149511"/>
                  </a:cubicBezTo>
                  <a:lnTo>
                    <a:pt x="65627" y="140164"/>
                  </a:lnTo>
                  <a:lnTo>
                    <a:pt x="39699" y="38519"/>
                  </a:lnTo>
                  <a:lnTo>
                    <a:pt x="139543" y="66139"/>
                  </a:lnTo>
                  <a:lnTo>
                    <a:pt x="149511" y="57915"/>
                  </a:lnTo>
                  <a:cubicBezTo>
                    <a:pt x="203633" y="21350"/>
                    <a:pt x="268879" y="0"/>
                    <a:pt x="3391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>
              <a:outerShdw blurRad="203200" sx="102000" rotWithShape="0" algn="ctr" sy="102000">
                <a:srgbClr val="000000">
                  <a:alpha val="4705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864" name="Google Shape;864;p35"/>
            <p:cNvSpPr/>
            <p:nvPr/>
          </p:nvSpPr>
          <p:spPr>
            <a:xfrm rot="-7978333">
              <a:off x="2570597" y="1843295"/>
              <a:ext cx="425551" cy="425551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203200" sx="102000" rotWithShape="0" algn="ctr" sy="102000">
                <a:srgbClr val="000000">
                  <a:alpha val="4705"/>
                </a:srgb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900">
                  <a:latin typeface="Poppins"/>
                  <a:ea typeface="Poppins"/>
                  <a:cs typeface="Poppins"/>
                  <a:sym typeface="Poppins"/>
                </a:rPr>
                <a:t>MAR</a:t>
              </a:r>
              <a:endParaRPr b="1" sz="900"/>
            </a:p>
          </p:txBody>
        </p:sp>
      </p:grpSp>
      <p:grpSp>
        <p:nvGrpSpPr>
          <p:cNvPr id="865" name="Google Shape;865;p35"/>
          <p:cNvGrpSpPr/>
          <p:nvPr/>
        </p:nvGrpSpPr>
        <p:grpSpPr>
          <a:xfrm rot="7978394">
            <a:off x="6666772" y="1989447"/>
            <a:ext cx="681833" cy="681833"/>
            <a:chOff x="2431802" y="1704502"/>
            <a:chExt cx="703141" cy="703141"/>
          </a:xfrm>
        </p:grpSpPr>
        <p:sp>
          <p:nvSpPr>
            <p:cNvPr id="866" name="Google Shape;866;p35"/>
            <p:cNvSpPr/>
            <p:nvPr/>
          </p:nvSpPr>
          <p:spPr>
            <a:xfrm rot="5528748">
              <a:off x="2444261" y="1716961"/>
              <a:ext cx="678222" cy="678222"/>
            </a:xfrm>
            <a:custGeom>
              <a:rect b="b" l="l" r="r" t="t"/>
              <a:pathLst>
                <a:path extrusionOk="0" h="678222" w="678222">
                  <a:moveTo>
                    <a:pt x="339111" y="0"/>
                  </a:moveTo>
                  <a:cubicBezTo>
                    <a:pt x="526397" y="0"/>
                    <a:pt x="678222" y="151825"/>
                    <a:pt x="678222" y="339111"/>
                  </a:cubicBezTo>
                  <a:cubicBezTo>
                    <a:pt x="678222" y="526397"/>
                    <a:pt x="526397" y="678222"/>
                    <a:pt x="339111" y="678222"/>
                  </a:cubicBezTo>
                  <a:cubicBezTo>
                    <a:pt x="151825" y="678222"/>
                    <a:pt x="0" y="526397"/>
                    <a:pt x="0" y="339111"/>
                  </a:cubicBezTo>
                  <a:cubicBezTo>
                    <a:pt x="0" y="268879"/>
                    <a:pt x="21351" y="203633"/>
                    <a:pt x="57915" y="149511"/>
                  </a:cubicBezTo>
                  <a:lnTo>
                    <a:pt x="65627" y="140164"/>
                  </a:lnTo>
                  <a:lnTo>
                    <a:pt x="39699" y="38519"/>
                  </a:lnTo>
                  <a:lnTo>
                    <a:pt x="139543" y="66139"/>
                  </a:lnTo>
                  <a:lnTo>
                    <a:pt x="149511" y="57915"/>
                  </a:lnTo>
                  <a:cubicBezTo>
                    <a:pt x="203633" y="21350"/>
                    <a:pt x="268879" y="0"/>
                    <a:pt x="3391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>
              <a:outerShdw blurRad="203200" sx="102000" rotWithShape="0" algn="ctr" sy="102000">
                <a:srgbClr val="000000">
                  <a:alpha val="4705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867" name="Google Shape;867;p35"/>
            <p:cNvSpPr/>
            <p:nvPr/>
          </p:nvSpPr>
          <p:spPr>
            <a:xfrm rot="-7978333">
              <a:off x="2570597" y="1843295"/>
              <a:ext cx="425551" cy="425551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203200" sx="102000" rotWithShape="0" algn="ctr" sy="102000">
                <a:srgbClr val="000000">
                  <a:alpha val="4705"/>
                </a:srgb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900">
                  <a:latin typeface="Poppins"/>
                  <a:ea typeface="Poppins"/>
                  <a:cs typeface="Poppins"/>
                  <a:sym typeface="Poppins"/>
                </a:rPr>
                <a:t>APR</a:t>
              </a:r>
              <a:endParaRPr b="1" sz="900"/>
            </a:p>
          </p:txBody>
        </p:sp>
      </p:grpSp>
      <p:grpSp>
        <p:nvGrpSpPr>
          <p:cNvPr id="868" name="Google Shape;868;p35"/>
          <p:cNvGrpSpPr/>
          <p:nvPr/>
        </p:nvGrpSpPr>
        <p:grpSpPr>
          <a:xfrm rot="7978394">
            <a:off x="7989917" y="1989447"/>
            <a:ext cx="681833" cy="681833"/>
            <a:chOff x="2431802" y="1704502"/>
            <a:chExt cx="703141" cy="703141"/>
          </a:xfrm>
        </p:grpSpPr>
        <p:sp>
          <p:nvSpPr>
            <p:cNvPr id="869" name="Google Shape;869;p35"/>
            <p:cNvSpPr/>
            <p:nvPr/>
          </p:nvSpPr>
          <p:spPr>
            <a:xfrm rot="5528748">
              <a:off x="2444261" y="1716961"/>
              <a:ext cx="678222" cy="678222"/>
            </a:xfrm>
            <a:custGeom>
              <a:rect b="b" l="l" r="r" t="t"/>
              <a:pathLst>
                <a:path extrusionOk="0" h="678222" w="678222">
                  <a:moveTo>
                    <a:pt x="339111" y="0"/>
                  </a:moveTo>
                  <a:cubicBezTo>
                    <a:pt x="526397" y="0"/>
                    <a:pt x="678222" y="151825"/>
                    <a:pt x="678222" y="339111"/>
                  </a:cubicBezTo>
                  <a:cubicBezTo>
                    <a:pt x="678222" y="526397"/>
                    <a:pt x="526397" y="678222"/>
                    <a:pt x="339111" y="678222"/>
                  </a:cubicBezTo>
                  <a:cubicBezTo>
                    <a:pt x="151825" y="678222"/>
                    <a:pt x="0" y="526397"/>
                    <a:pt x="0" y="339111"/>
                  </a:cubicBezTo>
                  <a:cubicBezTo>
                    <a:pt x="0" y="268879"/>
                    <a:pt x="21351" y="203633"/>
                    <a:pt x="57915" y="149511"/>
                  </a:cubicBezTo>
                  <a:lnTo>
                    <a:pt x="65627" y="140164"/>
                  </a:lnTo>
                  <a:lnTo>
                    <a:pt x="39699" y="38519"/>
                  </a:lnTo>
                  <a:lnTo>
                    <a:pt x="139543" y="66139"/>
                  </a:lnTo>
                  <a:lnTo>
                    <a:pt x="149511" y="57915"/>
                  </a:lnTo>
                  <a:cubicBezTo>
                    <a:pt x="203633" y="21350"/>
                    <a:pt x="268879" y="0"/>
                    <a:pt x="3391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>
              <a:outerShdw blurRad="203200" sx="102000" rotWithShape="0" algn="ctr" sy="102000">
                <a:srgbClr val="000000">
                  <a:alpha val="4705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870" name="Google Shape;870;p35"/>
            <p:cNvSpPr/>
            <p:nvPr/>
          </p:nvSpPr>
          <p:spPr>
            <a:xfrm rot="-7978333">
              <a:off x="2570597" y="1843295"/>
              <a:ext cx="425551" cy="425551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203200" sx="102000" rotWithShape="0" algn="ctr" sy="102000">
                <a:srgbClr val="000000">
                  <a:alpha val="4705"/>
                </a:srgb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900">
                  <a:latin typeface="Poppins"/>
                  <a:ea typeface="Poppins"/>
                  <a:cs typeface="Poppins"/>
                  <a:sym typeface="Poppins"/>
                </a:rPr>
                <a:t>MAY</a:t>
              </a:r>
              <a:endParaRPr b="1" sz="900"/>
            </a:p>
          </p:txBody>
        </p:sp>
      </p:grpSp>
      <p:grpSp>
        <p:nvGrpSpPr>
          <p:cNvPr id="871" name="Google Shape;871;p35"/>
          <p:cNvGrpSpPr/>
          <p:nvPr/>
        </p:nvGrpSpPr>
        <p:grpSpPr>
          <a:xfrm rot="7978394">
            <a:off x="9312706" y="1989447"/>
            <a:ext cx="681833" cy="681833"/>
            <a:chOff x="2431802" y="1704502"/>
            <a:chExt cx="703141" cy="703141"/>
          </a:xfrm>
        </p:grpSpPr>
        <p:sp>
          <p:nvSpPr>
            <p:cNvPr id="872" name="Google Shape;872;p35"/>
            <p:cNvSpPr/>
            <p:nvPr/>
          </p:nvSpPr>
          <p:spPr>
            <a:xfrm rot="5528748">
              <a:off x="2444261" y="1716961"/>
              <a:ext cx="678222" cy="678222"/>
            </a:xfrm>
            <a:custGeom>
              <a:rect b="b" l="l" r="r" t="t"/>
              <a:pathLst>
                <a:path extrusionOk="0" h="678222" w="678222">
                  <a:moveTo>
                    <a:pt x="339111" y="0"/>
                  </a:moveTo>
                  <a:cubicBezTo>
                    <a:pt x="526397" y="0"/>
                    <a:pt x="678222" y="151825"/>
                    <a:pt x="678222" y="339111"/>
                  </a:cubicBezTo>
                  <a:cubicBezTo>
                    <a:pt x="678222" y="526397"/>
                    <a:pt x="526397" y="678222"/>
                    <a:pt x="339111" y="678222"/>
                  </a:cubicBezTo>
                  <a:cubicBezTo>
                    <a:pt x="151825" y="678222"/>
                    <a:pt x="0" y="526397"/>
                    <a:pt x="0" y="339111"/>
                  </a:cubicBezTo>
                  <a:cubicBezTo>
                    <a:pt x="0" y="268879"/>
                    <a:pt x="21351" y="203633"/>
                    <a:pt x="57915" y="149511"/>
                  </a:cubicBezTo>
                  <a:lnTo>
                    <a:pt x="65627" y="140164"/>
                  </a:lnTo>
                  <a:lnTo>
                    <a:pt x="39699" y="38519"/>
                  </a:lnTo>
                  <a:lnTo>
                    <a:pt x="139543" y="66139"/>
                  </a:lnTo>
                  <a:lnTo>
                    <a:pt x="149511" y="57915"/>
                  </a:lnTo>
                  <a:cubicBezTo>
                    <a:pt x="203633" y="21350"/>
                    <a:pt x="268879" y="0"/>
                    <a:pt x="3391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203200" sx="102000" rotWithShape="0" algn="ctr" sy="102000">
                <a:srgbClr val="000000">
                  <a:alpha val="4705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873" name="Google Shape;873;p35"/>
            <p:cNvSpPr/>
            <p:nvPr/>
          </p:nvSpPr>
          <p:spPr>
            <a:xfrm rot="-7978333">
              <a:off x="2570597" y="1843295"/>
              <a:ext cx="425551" cy="425551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203200" sx="102000" rotWithShape="0" algn="ctr" sy="102000">
                <a:srgbClr val="000000">
                  <a:alpha val="4705"/>
                </a:srgb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900">
                  <a:latin typeface="Poppins"/>
                  <a:ea typeface="Poppins"/>
                  <a:cs typeface="Poppins"/>
                  <a:sym typeface="Poppins"/>
                </a:rPr>
                <a:t>JUN</a:t>
              </a:r>
              <a:endParaRPr b="1" sz="900"/>
            </a:p>
          </p:txBody>
        </p:sp>
      </p:grpSp>
      <p:sp>
        <p:nvSpPr>
          <p:cNvPr id="874" name="Google Shape;874;p35"/>
          <p:cNvSpPr/>
          <p:nvPr/>
        </p:nvSpPr>
        <p:spPr>
          <a:xfrm rot="5400000">
            <a:off x="2789673" y="2417888"/>
            <a:ext cx="243300" cy="1521900"/>
          </a:xfrm>
          <a:prstGeom prst="round2SameRect">
            <a:avLst>
              <a:gd fmla="val 50000" name="adj1"/>
              <a:gd fmla="val 50000" name="adj2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5" name="Google Shape;875;p35"/>
          <p:cNvSpPr txBox="1"/>
          <p:nvPr/>
        </p:nvSpPr>
        <p:spPr>
          <a:xfrm>
            <a:off x="2186046" y="3092795"/>
            <a:ext cx="1450500" cy="17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latin typeface="Poppins"/>
                <a:ea typeface="Poppins"/>
                <a:cs typeface="Poppins"/>
                <a:sym typeface="Poppins"/>
              </a:rPr>
              <a:t>New Admin Console</a:t>
            </a:r>
            <a:endParaRPr b="1"/>
          </a:p>
        </p:txBody>
      </p:sp>
      <p:sp>
        <p:nvSpPr>
          <p:cNvPr id="876" name="Google Shape;876;p35"/>
          <p:cNvSpPr/>
          <p:nvPr/>
        </p:nvSpPr>
        <p:spPr>
          <a:xfrm>
            <a:off x="3709459" y="3057183"/>
            <a:ext cx="2658600" cy="243300"/>
          </a:xfrm>
          <a:prstGeom prst="roundRect">
            <a:avLst>
              <a:gd fmla="val 50000" name="adj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latin typeface="Poppins"/>
                <a:ea typeface="Poppins"/>
                <a:cs typeface="Poppins"/>
                <a:sym typeface="Poppins"/>
              </a:rPr>
              <a:t>3</a:t>
            </a:r>
            <a:r>
              <a:rPr b="1" baseline="30000" lang="en-US" sz="900">
                <a:latin typeface="Poppins"/>
                <a:ea typeface="Poppins"/>
                <a:cs typeface="Poppins"/>
                <a:sym typeface="Poppins"/>
              </a:rPr>
              <a:t>rd</a:t>
            </a:r>
            <a:r>
              <a:rPr b="1" lang="en-US" sz="900">
                <a:latin typeface="Poppins"/>
                <a:ea typeface="Poppins"/>
                <a:cs typeface="Poppins"/>
                <a:sym typeface="Poppins"/>
              </a:rPr>
              <a:t> Party Integration</a:t>
            </a:r>
            <a:endParaRPr b="1"/>
          </a:p>
        </p:txBody>
      </p:sp>
      <p:sp>
        <p:nvSpPr>
          <p:cNvPr id="877" name="Google Shape;877;p35"/>
          <p:cNvSpPr/>
          <p:nvPr/>
        </p:nvSpPr>
        <p:spPr>
          <a:xfrm>
            <a:off x="5044976" y="3339234"/>
            <a:ext cx="1323000" cy="243300"/>
          </a:xfrm>
          <a:prstGeom prst="roundRect">
            <a:avLst>
              <a:gd fmla="val 50000" name="adj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latin typeface="Poppins"/>
                <a:ea typeface="Poppins"/>
                <a:cs typeface="Poppins"/>
                <a:sym typeface="Poppins"/>
              </a:rPr>
              <a:t>Security 2.0</a:t>
            </a:r>
            <a:endParaRPr b="1"/>
          </a:p>
        </p:txBody>
      </p:sp>
      <p:sp>
        <p:nvSpPr>
          <p:cNvPr id="878" name="Google Shape;878;p35"/>
          <p:cNvSpPr/>
          <p:nvPr/>
        </p:nvSpPr>
        <p:spPr>
          <a:xfrm>
            <a:off x="6400547" y="3339234"/>
            <a:ext cx="2701800" cy="243300"/>
          </a:xfrm>
          <a:prstGeom prst="roundRect">
            <a:avLst>
              <a:gd fmla="val 50000" name="adj"/>
            </a:avLst>
          </a:prstGeom>
          <a:solidFill>
            <a:srgbClr val="66666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On Premise Backup</a:t>
            </a:r>
            <a:endParaRPr b="1"/>
          </a:p>
        </p:txBody>
      </p:sp>
      <p:sp>
        <p:nvSpPr>
          <p:cNvPr id="879" name="Google Shape;879;p35"/>
          <p:cNvSpPr/>
          <p:nvPr/>
        </p:nvSpPr>
        <p:spPr>
          <a:xfrm>
            <a:off x="9134766" y="3339234"/>
            <a:ext cx="1399500" cy="243300"/>
          </a:xfrm>
          <a:prstGeom prst="roundRect">
            <a:avLst>
              <a:gd fmla="val 50000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Code review</a:t>
            </a:r>
            <a:endParaRPr b="1"/>
          </a:p>
        </p:txBody>
      </p:sp>
      <p:sp>
        <p:nvSpPr>
          <p:cNvPr id="880" name="Google Shape;880;p35"/>
          <p:cNvSpPr/>
          <p:nvPr/>
        </p:nvSpPr>
        <p:spPr>
          <a:xfrm>
            <a:off x="6400547" y="3621056"/>
            <a:ext cx="1246200" cy="243300"/>
          </a:xfrm>
          <a:prstGeom prst="roundRect">
            <a:avLst>
              <a:gd fmla="val 50000" name="adj"/>
            </a:avLst>
          </a:prstGeom>
          <a:solidFill>
            <a:srgbClr val="66666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Service Portal</a:t>
            </a:r>
            <a:endParaRPr b="1"/>
          </a:p>
        </p:txBody>
      </p:sp>
      <p:sp>
        <p:nvSpPr>
          <p:cNvPr id="881" name="Google Shape;881;p35"/>
          <p:cNvSpPr/>
          <p:nvPr/>
        </p:nvSpPr>
        <p:spPr>
          <a:xfrm>
            <a:off x="9134766" y="3621056"/>
            <a:ext cx="1399500" cy="243300"/>
          </a:xfrm>
          <a:prstGeom prst="roundRect">
            <a:avLst>
              <a:gd fmla="val 50000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Improvements</a:t>
            </a:r>
            <a:endParaRPr b="1"/>
          </a:p>
        </p:txBody>
      </p:sp>
      <p:sp>
        <p:nvSpPr>
          <p:cNvPr id="882" name="Google Shape;882;p35"/>
          <p:cNvSpPr/>
          <p:nvPr/>
        </p:nvSpPr>
        <p:spPr>
          <a:xfrm>
            <a:off x="7677991" y="3621056"/>
            <a:ext cx="1424100" cy="243300"/>
          </a:xfrm>
          <a:prstGeom prst="roundRect">
            <a:avLst>
              <a:gd fmla="val 50000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API</a:t>
            </a:r>
            <a:endParaRPr b="1"/>
          </a:p>
        </p:txBody>
      </p:sp>
      <p:sp>
        <p:nvSpPr>
          <p:cNvPr id="883" name="Google Shape;883;p35"/>
          <p:cNvSpPr/>
          <p:nvPr/>
        </p:nvSpPr>
        <p:spPr>
          <a:xfrm rot="5400000">
            <a:off x="2789673" y="4858423"/>
            <a:ext cx="243300" cy="1521900"/>
          </a:xfrm>
          <a:prstGeom prst="round2SameRect">
            <a:avLst>
              <a:gd fmla="val 50000" name="adj1"/>
              <a:gd fmla="val 50000" name="adj2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4" name="Google Shape;884;p35"/>
          <p:cNvSpPr txBox="1"/>
          <p:nvPr/>
        </p:nvSpPr>
        <p:spPr>
          <a:xfrm>
            <a:off x="2186046" y="5533320"/>
            <a:ext cx="1450500" cy="1719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latin typeface="Poppins"/>
                <a:ea typeface="Poppins"/>
                <a:cs typeface="Poppins"/>
                <a:sym typeface="Poppins"/>
              </a:rPr>
              <a:t>Market Analysis</a:t>
            </a:r>
            <a:endParaRPr b="1"/>
          </a:p>
        </p:txBody>
      </p:sp>
      <p:sp>
        <p:nvSpPr>
          <p:cNvPr id="885" name="Google Shape;885;p35"/>
          <p:cNvSpPr/>
          <p:nvPr/>
        </p:nvSpPr>
        <p:spPr>
          <a:xfrm>
            <a:off x="3709459" y="5497718"/>
            <a:ext cx="2658600" cy="243300"/>
          </a:xfrm>
          <a:prstGeom prst="roundRect">
            <a:avLst>
              <a:gd fmla="val 50000" name="adj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latin typeface="Poppins"/>
                <a:ea typeface="Poppins"/>
                <a:cs typeface="Poppins"/>
                <a:sym typeface="Poppins"/>
              </a:rPr>
              <a:t>Customer Outreach</a:t>
            </a:r>
            <a:endParaRPr b="1"/>
          </a:p>
        </p:txBody>
      </p:sp>
      <p:sp>
        <p:nvSpPr>
          <p:cNvPr id="886" name="Google Shape;886;p35"/>
          <p:cNvSpPr/>
          <p:nvPr/>
        </p:nvSpPr>
        <p:spPr>
          <a:xfrm>
            <a:off x="5044976" y="5779770"/>
            <a:ext cx="1323000" cy="243300"/>
          </a:xfrm>
          <a:prstGeom prst="roundRect">
            <a:avLst>
              <a:gd fmla="val 50000" name="adj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latin typeface="Poppins"/>
                <a:ea typeface="Poppins"/>
                <a:cs typeface="Poppins"/>
                <a:sym typeface="Poppins"/>
              </a:rPr>
              <a:t>Legal Data</a:t>
            </a:r>
            <a:endParaRPr b="1"/>
          </a:p>
        </p:txBody>
      </p:sp>
      <p:sp>
        <p:nvSpPr>
          <p:cNvPr id="887" name="Google Shape;887;p35"/>
          <p:cNvSpPr/>
          <p:nvPr/>
        </p:nvSpPr>
        <p:spPr>
          <a:xfrm>
            <a:off x="6400547" y="5779770"/>
            <a:ext cx="2701800" cy="243300"/>
          </a:xfrm>
          <a:prstGeom prst="roundRect">
            <a:avLst>
              <a:gd fmla="val 50000" name="adj"/>
            </a:avLst>
          </a:prstGeom>
          <a:solidFill>
            <a:srgbClr val="66666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Pricing Review</a:t>
            </a:r>
            <a:endParaRPr b="1"/>
          </a:p>
        </p:txBody>
      </p:sp>
      <p:sp>
        <p:nvSpPr>
          <p:cNvPr id="888" name="Google Shape;888;p35"/>
          <p:cNvSpPr/>
          <p:nvPr/>
        </p:nvSpPr>
        <p:spPr>
          <a:xfrm>
            <a:off x="9134766" y="5779770"/>
            <a:ext cx="1399500" cy="243300"/>
          </a:xfrm>
          <a:prstGeom prst="roundRect">
            <a:avLst>
              <a:gd fmla="val 50000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Content Review</a:t>
            </a:r>
            <a:endParaRPr b="1"/>
          </a:p>
        </p:txBody>
      </p:sp>
      <p:sp>
        <p:nvSpPr>
          <p:cNvPr id="889" name="Google Shape;889;p35"/>
          <p:cNvSpPr/>
          <p:nvPr/>
        </p:nvSpPr>
        <p:spPr>
          <a:xfrm>
            <a:off x="9134766" y="6061591"/>
            <a:ext cx="1399500" cy="243300"/>
          </a:xfrm>
          <a:prstGeom prst="roundRect">
            <a:avLst>
              <a:gd fmla="val 50000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Performance Mgmt.</a:t>
            </a:r>
            <a:endParaRPr b="1"/>
          </a:p>
        </p:txBody>
      </p:sp>
      <p:sp>
        <p:nvSpPr>
          <p:cNvPr id="890" name="Google Shape;890;p35"/>
          <p:cNvSpPr/>
          <p:nvPr/>
        </p:nvSpPr>
        <p:spPr>
          <a:xfrm>
            <a:off x="7677991" y="6061591"/>
            <a:ext cx="1424100" cy="243300"/>
          </a:xfrm>
          <a:prstGeom prst="roundRect">
            <a:avLst>
              <a:gd fmla="val 50000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Analytics</a:t>
            </a:r>
            <a:endParaRPr/>
          </a:p>
        </p:txBody>
      </p:sp>
      <p:sp>
        <p:nvSpPr>
          <p:cNvPr id="891" name="Google Shape;891;p35"/>
          <p:cNvSpPr/>
          <p:nvPr/>
        </p:nvSpPr>
        <p:spPr>
          <a:xfrm rot="5400000">
            <a:off x="2789673" y="3638153"/>
            <a:ext cx="243300" cy="1521900"/>
          </a:xfrm>
          <a:prstGeom prst="round2SameRect">
            <a:avLst>
              <a:gd fmla="val 50000" name="adj1"/>
              <a:gd fmla="val 50000" name="adj2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2" name="Google Shape;892;p35"/>
          <p:cNvSpPr txBox="1"/>
          <p:nvPr/>
        </p:nvSpPr>
        <p:spPr>
          <a:xfrm>
            <a:off x="2186046" y="4313045"/>
            <a:ext cx="1450500" cy="1719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latin typeface="Poppins"/>
                <a:ea typeface="Poppins"/>
                <a:cs typeface="Poppins"/>
                <a:sym typeface="Poppins"/>
              </a:rPr>
              <a:t>Mobile Mock-up</a:t>
            </a:r>
            <a:endParaRPr b="1"/>
          </a:p>
        </p:txBody>
      </p:sp>
      <p:sp>
        <p:nvSpPr>
          <p:cNvPr id="893" name="Google Shape;893;p35"/>
          <p:cNvSpPr/>
          <p:nvPr/>
        </p:nvSpPr>
        <p:spPr>
          <a:xfrm>
            <a:off x="3709460" y="4277452"/>
            <a:ext cx="1335600" cy="243300"/>
          </a:xfrm>
          <a:prstGeom prst="roundRect">
            <a:avLst>
              <a:gd fmla="val 50000" name="adj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latin typeface="Poppins"/>
                <a:ea typeface="Poppins"/>
                <a:cs typeface="Poppins"/>
                <a:sym typeface="Poppins"/>
              </a:rPr>
              <a:t>Improvements</a:t>
            </a:r>
            <a:endParaRPr b="1"/>
          </a:p>
        </p:txBody>
      </p:sp>
      <p:sp>
        <p:nvSpPr>
          <p:cNvPr id="894" name="Google Shape;894;p35"/>
          <p:cNvSpPr/>
          <p:nvPr/>
        </p:nvSpPr>
        <p:spPr>
          <a:xfrm>
            <a:off x="3709459" y="4559501"/>
            <a:ext cx="2658600" cy="243300"/>
          </a:xfrm>
          <a:prstGeom prst="roundRect">
            <a:avLst>
              <a:gd fmla="val 50000" name="adj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latin typeface="Poppins"/>
                <a:ea typeface="Poppins"/>
                <a:cs typeface="Poppins"/>
                <a:sym typeface="Poppins"/>
              </a:rPr>
              <a:t>Android Application</a:t>
            </a:r>
            <a:endParaRPr b="1"/>
          </a:p>
        </p:txBody>
      </p:sp>
      <p:sp>
        <p:nvSpPr>
          <p:cNvPr id="895" name="Google Shape;895;p35"/>
          <p:cNvSpPr/>
          <p:nvPr/>
        </p:nvSpPr>
        <p:spPr>
          <a:xfrm>
            <a:off x="6400547" y="4559501"/>
            <a:ext cx="1246200" cy="243300"/>
          </a:xfrm>
          <a:prstGeom prst="roundRect">
            <a:avLst>
              <a:gd fmla="val 50000" name="adj"/>
            </a:avLst>
          </a:prstGeom>
          <a:solidFill>
            <a:srgbClr val="66666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Interactive Box</a:t>
            </a:r>
            <a:endParaRPr b="1"/>
          </a:p>
        </p:txBody>
      </p:sp>
      <p:sp>
        <p:nvSpPr>
          <p:cNvPr id="896" name="Google Shape;896;p35"/>
          <p:cNvSpPr/>
          <p:nvPr/>
        </p:nvSpPr>
        <p:spPr>
          <a:xfrm>
            <a:off x="9134766" y="4559501"/>
            <a:ext cx="1399500" cy="243300"/>
          </a:xfrm>
          <a:prstGeom prst="roundRect">
            <a:avLst>
              <a:gd fmla="val 50000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Ticketing System</a:t>
            </a:r>
            <a:endParaRPr b="1"/>
          </a:p>
        </p:txBody>
      </p:sp>
      <p:sp>
        <p:nvSpPr>
          <p:cNvPr id="897" name="Google Shape;897;p35"/>
          <p:cNvSpPr/>
          <p:nvPr/>
        </p:nvSpPr>
        <p:spPr>
          <a:xfrm>
            <a:off x="6400547" y="4277452"/>
            <a:ext cx="1246200" cy="243300"/>
          </a:xfrm>
          <a:prstGeom prst="roundRect">
            <a:avLst>
              <a:gd fmla="val 50000" name="adj"/>
            </a:avLst>
          </a:prstGeom>
          <a:solidFill>
            <a:srgbClr val="66666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UX Improve</a:t>
            </a:r>
            <a:endParaRPr b="1"/>
          </a:p>
        </p:txBody>
      </p:sp>
      <p:sp>
        <p:nvSpPr>
          <p:cNvPr id="898" name="Google Shape;898;p35"/>
          <p:cNvSpPr/>
          <p:nvPr/>
        </p:nvSpPr>
        <p:spPr>
          <a:xfrm>
            <a:off x="9134766" y="4841323"/>
            <a:ext cx="1399500" cy="243300"/>
          </a:xfrm>
          <a:prstGeom prst="roundRect">
            <a:avLst>
              <a:gd fmla="val 50000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Q3 Initiative</a:t>
            </a:r>
            <a:endParaRPr b="1"/>
          </a:p>
        </p:txBody>
      </p:sp>
      <p:sp>
        <p:nvSpPr>
          <p:cNvPr id="899" name="Google Shape;899;p35"/>
          <p:cNvSpPr/>
          <p:nvPr/>
        </p:nvSpPr>
        <p:spPr>
          <a:xfrm>
            <a:off x="7677991" y="4841323"/>
            <a:ext cx="1424100" cy="243300"/>
          </a:xfrm>
          <a:prstGeom prst="roundRect">
            <a:avLst>
              <a:gd fmla="val 50000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App Upgrade</a:t>
            </a:r>
            <a:endParaRPr b="1"/>
          </a:p>
        </p:txBody>
      </p:sp>
      <p:sp>
        <p:nvSpPr>
          <p:cNvPr id="900" name="Google Shape;900;p35"/>
          <p:cNvSpPr/>
          <p:nvPr/>
        </p:nvSpPr>
        <p:spPr>
          <a:xfrm>
            <a:off x="7677991" y="4559501"/>
            <a:ext cx="1424100" cy="243300"/>
          </a:xfrm>
          <a:prstGeom prst="roundRect">
            <a:avLst>
              <a:gd fmla="val 50000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Automatic Renewal</a:t>
            </a:r>
            <a:endParaRPr b="1"/>
          </a:p>
        </p:txBody>
      </p:sp>
      <p:sp>
        <p:nvSpPr>
          <p:cNvPr id="901" name="Google Shape;901;p35"/>
          <p:cNvSpPr/>
          <p:nvPr/>
        </p:nvSpPr>
        <p:spPr>
          <a:xfrm>
            <a:off x="5082164" y="4277452"/>
            <a:ext cx="1285800" cy="243300"/>
          </a:xfrm>
          <a:prstGeom prst="roundRect">
            <a:avLst>
              <a:gd fmla="val 50000" name="adj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latin typeface="Poppins"/>
                <a:ea typeface="Poppins"/>
                <a:cs typeface="Poppins"/>
                <a:sym typeface="Poppins"/>
              </a:rPr>
              <a:t>Cloud Support</a:t>
            </a:r>
            <a:endParaRPr b="1"/>
          </a:p>
        </p:txBody>
      </p:sp>
      <p:sp>
        <p:nvSpPr>
          <p:cNvPr id="902" name="Google Shape;902;p35"/>
          <p:cNvSpPr/>
          <p:nvPr/>
        </p:nvSpPr>
        <p:spPr>
          <a:xfrm>
            <a:off x="6403914" y="5497718"/>
            <a:ext cx="1246200" cy="243300"/>
          </a:xfrm>
          <a:prstGeom prst="roundRect">
            <a:avLst>
              <a:gd fmla="val 50000" name="adj"/>
            </a:avLst>
          </a:prstGeom>
          <a:solidFill>
            <a:srgbClr val="66666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SEO Plan</a:t>
            </a:r>
            <a:endParaRPr b="1"/>
          </a:p>
        </p:txBody>
      </p:sp>
      <p:sp>
        <p:nvSpPr>
          <p:cNvPr id="903" name="Google Shape;903;p35"/>
          <p:cNvSpPr/>
          <p:nvPr/>
        </p:nvSpPr>
        <p:spPr>
          <a:xfrm>
            <a:off x="613129" y="3016031"/>
            <a:ext cx="1257300" cy="896400"/>
          </a:xfrm>
          <a:prstGeom prst="roundRect">
            <a:avLst>
              <a:gd fmla="val 16667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WEB TEAM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904" name="Google Shape;904;p35"/>
          <p:cNvSpPr/>
          <p:nvPr/>
        </p:nvSpPr>
        <p:spPr>
          <a:xfrm>
            <a:off x="613129" y="4237364"/>
            <a:ext cx="1257300" cy="896400"/>
          </a:xfrm>
          <a:prstGeom prst="roundRect">
            <a:avLst>
              <a:gd fmla="val 16667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MOBILE MOCKUP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905" name="Google Shape;905;p35"/>
          <p:cNvSpPr/>
          <p:nvPr/>
        </p:nvSpPr>
        <p:spPr>
          <a:xfrm>
            <a:off x="613129" y="5453195"/>
            <a:ext cx="1257300" cy="896400"/>
          </a:xfrm>
          <a:prstGeom prst="roundRect">
            <a:avLst>
              <a:gd fmla="val 16667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MARKETING TEAM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906" name="Google Shape;906;p35"/>
          <p:cNvSpPr/>
          <p:nvPr/>
        </p:nvSpPr>
        <p:spPr>
          <a:xfrm>
            <a:off x="7267595" y="1311103"/>
            <a:ext cx="238800" cy="238800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07" name="Google Shape;907;p35"/>
          <p:cNvSpPr/>
          <p:nvPr/>
        </p:nvSpPr>
        <p:spPr>
          <a:xfrm>
            <a:off x="8471769" y="1311103"/>
            <a:ext cx="238800" cy="238800"/>
          </a:xfrm>
          <a:prstGeom prst="ellipse">
            <a:avLst/>
          </a:prstGeom>
          <a:solidFill>
            <a:srgbClr val="66666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08" name="Google Shape;908;p35"/>
          <p:cNvSpPr/>
          <p:nvPr/>
        </p:nvSpPr>
        <p:spPr>
          <a:xfrm>
            <a:off x="9693659" y="1311103"/>
            <a:ext cx="238800" cy="2388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09" name="Google Shape;909;p35"/>
          <p:cNvSpPr txBox="1"/>
          <p:nvPr/>
        </p:nvSpPr>
        <p:spPr>
          <a:xfrm>
            <a:off x="7506285" y="1313085"/>
            <a:ext cx="9300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Completed</a:t>
            </a:r>
            <a:endParaRPr/>
          </a:p>
        </p:txBody>
      </p:sp>
      <p:sp>
        <p:nvSpPr>
          <p:cNvPr id="910" name="Google Shape;910;p35"/>
          <p:cNvSpPr txBox="1"/>
          <p:nvPr/>
        </p:nvSpPr>
        <p:spPr>
          <a:xfrm>
            <a:off x="8728175" y="1303572"/>
            <a:ext cx="9300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In progress</a:t>
            </a:r>
            <a:endParaRPr/>
          </a:p>
        </p:txBody>
      </p:sp>
      <p:sp>
        <p:nvSpPr>
          <p:cNvPr id="911" name="Google Shape;911;p35"/>
          <p:cNvSpPr txBox="1"/>
          <p:nvPr/>
        </p:nvSpPr>
        <p:spPr>
          <a:xfrm>
            <a:off x="9946815" y="1309356"/>
            <a:ext cx="9300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Planned</a:t>
            </a:r>
            <a:endParaRPr/>
          </a:p>
        </p:txBody>
      </p:sp>
      <p:sp>
        <p:nvSpPr>
          <p:cNvPr id="912" name="Google Shape;912;p35"/>
          <p:cNvSpPr txBox="1"/>
          <p:nvPr>
            <p:ph type="title"/>
          </p:nvPr>
        </p:nvSpPr>
        <p:spPr>
          <a:xfrm>
            <a:off x="551529" y="1111425"/>
            <a:ext cx="5538600" cy="6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300"/>
              </a:spcAft>
              <a:buNone/>
            </a:pPr>
            <a:r>
              <a:rPr lang="en-US"/>
              <a:t>Product roadmap</a:t>
            </a:r>
            <a:endParaRPr/>
          </a:p>
        </p:txBody>
      </p:sp>
      <p:sp>
        <p:nvSpPr>
          <p:cNvPr id="913" name="Google Shape;913;p35"/>
          <p:cNvSpPr txBox="1"/>
          <p:nvPr>
            <p:ph idx="12" type="sldNum"/>
          </p:nvPr>
        </p:nvSpPr>
        <p:spPr>
          <a:xfrm>
            <a:off x="11069144" y="6217622"/>
            <a:ext cx="731700" cy="524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8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Google Shape;919;p36"/>
          <p:cNvSpPr txBox="1"/>
          <p:nvPr>
            <p:ph idx="12" type="sldNum"/>
          </p:nvPr>
        </p:nvSpPr>
        <p:spPr>
          <a:xfrm>
            <a:off x="11069144" y="6217622"/>
            <a:ext cx="731700" cy="524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20" name="Google Shape;920;p36"/>
          <p:cNvSpPr/>
          <p:nvPr/>
        </p:nvSpPr>
        <p:spPr>
          <a:xfrm>
            <a:off x="2780532" y="707989"/>
            <a:ext cx="2034900" cy="62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BACKLOG</a:t>
            </a:r>
            <a:endParaRPr/>
          </a:p>
        </p:txBody>
      </p:sp>
      <p:sp>
        <p:nvSpPr>
          <p:cNvPr id="921" name="Google Shape;921;p36"/>
          <p:cNvSpPr/>
          <p:nvPr/>
        </p:nvSpPr>
        <p:spPr>
          <a:xfrm>
            <a:off x="5001077" y="707988"/>
            <a:ext cx="2034900" cy="62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IN DESIGN</a:t>
            </a:r>
            <a:endParaRPr/>
          </a:p>
        </p:txBody>
      </p:sp>
      <p:sp>
        <p:nvSpPr>
          <p:cNvPr id="922" name="Google Shape;922;p36"/>
          <p:cNvSpPr/>
          <p:nvPr/>
        </p:nvSpPr>
        <p:spPr>
          <a:xfrm>
            <a:off x="7221623" y="707988"/>
            <a:ext cx="2034900" cy="62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IN PROGRESS</a:t>
            </a:r>
            <a:endParaRPr/>
          </a:p>
        </p:txBody>
      </p:sp>
      <p:sp>
        <p:nvSpPr>
          <p:cNvPr id="923" name="Google Shape;923;p36"/>
          <p:cNvSpPr/>
          <p:nvPr/>
        </p:nvSpPr>
        <p:spPr>
          <a:xfrm>
            <a:off x="9442168" y="707989"/>
            <a:ext cx="2034900" cy="62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COMPLETED</a:t>
            </a:r>
            <a:endParaRPr/>
          </a:p>
        </p:txBody>
      </p:sp>
      <p:sp>
        <p:nvSpPr>
          <p:cNvPr id="924" name="Google Shape;924;p36"/>
          <p:cNvSpPr/>
          <p:nvPr/>
        </p:nvSpPr>
        <p:spPr>
          <a:xfrm>
            <a:off x="704838" y="1498263"/>
            <a:ext cx="1889400" cy="16707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latin typeface="Poppins"/>
                <a:ea typeface="Poppins"/>
                <a:cs typeface="Poppins"/>
                <a:sym typeface="Poppins"/>
              </a:rPr>
              <a:t>NEW FEATURES</a:t>
            </a:r>
            <a:endParaRPr/>
          </a:p>
        </p:txBody>
      </p:sp>
      <p:sp>
        <p:nvSpPr>
          <p:cNvPr id="925" name="Google Shape;925;p36"/>
          <p:cNvSpPr/>
          <p:nvPr/>
        </p:nvSpPr>
        <p:spPr>
          <a:xfrm>
            <a:off x="704838" y="3329729"/>
            <a:ext cx="1889400" cy="6843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INTEGRATIONS</a:t>
            </a:r>
            <a:endParaRPr/>
          </a:p>
        </p:txBody>
      </p:sp>
      <p:sp>
        <p:nvSpPr>
          <p:cNvPr id="926" name="Google Shape;926;p36"/>
          <p:cNvSpPr/>
          <p:nvPr/>
        </p:nvSpPr>
        <p:spPr>
          <a:xfrm>
            <a:off x="704838" y="4174985"/>
            <a:ext cx="1889400" cy="13305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STICKINESS</a:t>
            </a:r>
            <a:endParaRPr/>
          </a:p>
        </p:txBody>
      </p:sp>
      <p:sp>
        <p:nvSpPr>
          <p:cNvPr id="927" name="Google Shape;927;p36"/>
          <p:cNvSpPr/>
          <p:nvPr/>
        </p:nvSpPr>
        <p:spPr>
          <a:xfrm>
            <a:off x="704838" y="5666273"/>
            <a:ext cx="1889400" cy="1142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INFRASTRUCTURE</a:t>
            </a:r>
            <a:endParaRPr/>
          </a:p>
        </p:txBody>
      </p:sp>
      <p:grpSp>
        <p:nvGrpSpPr>
          <p:cNvPr id="928" name="Google Shape;928;p36"/>
          <p:cNvGrpSpPr/>
          <p:nvPr/>
        </p:nvGrpSpPr>
        <p:grpSpPr>
          <a:xfrm>
            <a:off x="4904639" y="1457834"/>
            <a:ext cx="4446351" cy="5454167"/>
            <a:chOff x="1457918" y="28356"/>
            <a:chExt cx="4917986" cy="6858000"/>
          </a:xfrm>
        </p:grpSpPr>
        <p:cxnSp>
          <p:nvCxnSpPr>
            <p:cNvPr id="929" name="Google Shape;929;p36"/>
            <p:cNvCxnSpPr/>
            <p:nvPr/>
          </p:nvCxnSpPr>
          <p:spPr>
            <a:xfrm>
              <a:off x="1457918" y="28356"/>
              <a:ext cx="0" cy="6858000"/>
            </a:xfrm>
            <a:prstGeom prst="straightConnector1">
              <a:avLst/>
            </a:prstGeom>
            <a:noFill/>
            <a:ln cap="rnd" cmpd="sng" w="12700">
              <a:solidFill>
                <a:srgbClr val="D8D8D8"/>
              </a:solidFill>
              <a:prstDash val="dash"/>
              <a:round/>
              <a:headEnd len="sm" w="sm" type="none"/>
              <a:tailEnd len="sm" w="sm" type="none"/>
            </a:ln>
          </p:spPr>
        </p:cxnSp>
        <p:cxnSp>
          <p:nvCxnSpPr>
            <p:cNvPr id="930" name="Google Shape;930;p36"/>
            <p:cNvCxnSpPr/>
            <p:nvPr/>
          </p:nvCxnSpPr>
          <p:spPr>
            <a:xfrm>
              <a:off x="3916927" y="28356"/>
              <a:ext cx="0" cy="6858000"/>
            </a:xfrm>
            <a:prstGeom prst="straightConnector1">
              <a:avLst/>
            </a:prstGeom>
            <a:noFill/>
            <a:ln cap="rnd" cmpd="sng" w="12700">
              <a:solidFill>
                <a:srgbClr val="D8D8D8"/>
              </a:solidFill>
              <a:prstDash val="dash"/>
              <a:round/>
              <a:headEnd len="sm" w="sm" type="none"/>
              <a:tailEnd len="sm" w="sm" type="none"/>
            </a:ln>
          </p:spPr>
        </p:cxnSp>
        <p:cxnSp>
          <p:nvCxnSpPr>
            <p:cNvPr id="931" name="Google Shape;931;p36"/>
            <p:cNvCxnSpPr/>
            <p:nvPr/>
          </p:nvCxnSpPr>
          <p:spPr>
            <a:xfrm>
              <a:off x="6375904" y="28356"/>
              <a:ext cx="0" cy="6858000"/>
            </a:xfrm>
            <a:prstGeom prst="straightConnector1">
              <a:avLst/>
            </a:prstGeom>
            <a:noFill/>
            <a:ln cap="rnd" cmpd="sng" w="12700">
              <a:solidFill>
                <a:srgbClr val="D8D8D8"/>
              </a:solidFill>
              <a:prstDash val="dash"/>
              <a:round/>
              <a:headEnd len="sm" w="sm" type="none"/>
              <a:tailEnd len="sm" w="sm" type="none"/>
            </a:ln>
          </p:spPr>
        </p:cxnSp>
      </p:grpSp>
      <p:grpSp>
        <p:nvGrpSpPr>
          <p:cNvPr id="932" name="Google Shape;932;p36"/>
          <p:cNvGrpSpPr/>
          <p:nvPr/>
        </p:nvGrpSpPr>
        <p:grpSpPr>
          <a:xfrm rot="5400000">
            <a:off x="5968268" y="67336"/>
            <a:ext cx="2321526" cy="8695945"/>
            <a:chOff x="2761812" y="28355"/>
            <a:chExt cx="2502184" cy="6858001"/>
          </a:xfrm>
        </p:grpSpPr>
        <p:cxnSp>
          <p:nvCxnSpPr>
            <p:cNvPr id="933" name="Google Shape;933;p36"/>
            <p:cNvCxnSpPr/>
            <p:nvPr/>
          </p:nvCxnSpPr>
          <p:spPr>
            <a:xfrm>
              <a:off x="2761812" y="28355"/>
              <a:ext cx="0" cy="6858000"/>
            </a:xfrm>
            <a:prstGeom prst="straightConnector1">
              <a:avLst/>
            </a:prstGeom>
            <a:noFill/>
            <a:ln cap="rnd" cmpd="sng" w="12700">
              <a:solidFill>
                <a:srgbClr val="D8D8D8"/>
              </a:solidFill>
              <a:prstDash val="dash"/>
              <a:round/>
              <a:headEnd len="sm" w="sm" type="none"/>
              <a:tailEnd len="sm" w="sm" type="none"/>
            </a:ln>
          </p:spPr>
        </p:cxnSp>
        <p:cxnSp>
          <p:nvCxnSpPr>
            <p:cNvPr id="934" name="Google Shape;934;p36"/>
            <p:cNvCxnSpPr/>
            <p:nvPr/>
          </p:nvCxnSpPr>
          <p:spPr>
            <a:xfrm>
              <a:off x="3622206" y="28356"/>
              <a:ext cx="0" cy="6858000"/>
            </a:xfrm>
            <a:prstGeom prst="straightConnector1">
              <a:avLst/>
            </a:prstGeom>
            <a:noFill/>
            <a:ln cap="rnd" cmpd="sng" w="12700">
              <a:solidFill>
                <a:srgbClr val="D8D8D8"/>
              </a:solidFill>
              <a:prstDash val="dash"/>
              <a:round/>
              <a:headEnd len="sm" w="sm" type="none"/>
              <a:tailEnd len="sm" w="sm" type="none"/>
            </a:ln>
          </p:spPr>
        </p:cxnSp>
        <p:cxnSp>
          <p:nvCxnSpPr>
            <p:cNvPr id="935" name="Google Shape;935;p36"/>
            <p:cNvCxnSpPr/>
            <p:nvPr/>
          </p:nvCxnSpPr>
          <p:spPr>
            <a:xfrm>
              <a:off x="5263996" y="28356"/>
              <a:ext cx="0" cy="6858000"/>
            </a:xfrm>
            <a:prstGeom prst="straightConnector1">
              <a:avLst/>
            </a:prstGeom>
            <a:noFill/>
            <a:ln cap="rnd" cmpd="sng" w="12700">
              <a:solidFill>
                <a:srgbClr val="D8D8D8"/>
              </a:solidFill>
              <a:prstDash val="dash"/>
              <a:round/>
              <a:headEnd len="sm" w="sm" type="none"/>
              <a:tailEnd len="sm" w="sm" type="none"/>
            </a:ln>
          </p:spPr>
        </p:cxnSp>
      </p:grpSp>
      <p:grpSp>
        <p:nvGrpSpPr>
          <p:cNvPr id="936" name="Google Shape;936;p36"/>
          <p:cNvGrpSpPr/>
          <p:nvPr/>
        </p:nvGrpSpPr>
        <p:grpSpPr>
          <a:xfrm>
            <a:off x="2780718" y="1500709"/>
            <a:ext cx="2036800" cy="416819"/>
            <a:chOff x="2401582" y="2123892"/>
            <a:chExt cx="2261101" cy="451005"/>
          </a:xfrm>
        </p:grpSpPr>
        <p:sp>
          <p:nvSpPr>
            <p:cNvPr id="937" name="Google Shape;937;p36"/>
            <p:cNvSpPr/>
            <p:nvPr/>
          </p:nvSpPr>
          <p:spPr>
            <a:xfrm>
              <a:off x="2401583" y="2123892"/>
              <a:ext cx="2261100" cy="450900"/>
            </a:xfrm>
            <a:prstGeom prst="roundRect">
              <a:avLst>
                <a:gd fmla="val 16667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0" lIns="137150" spcFirstLastPara="1" rIns="91425" wrap="square" tIns="0">
              <a:noAutofit/>
            </a:bodyPr>
            <a:lstStyle/>
            <a:p>
              <a:pPr indent="0" lvl="0" marL="0" marR="0" rtl="0" algn="l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900">
                  <a:latin typeface="Poppins"/>
                  <a:ea typeface="Poppins"/>
                  <a:cs typeface="Poppins"/>
                  <a:sym typeface="Poppins"/>
                </a:rPr>
                <a:t>iOS app: Alex</a:t>
              </a:r>
              <a:endParaRPr b="1" sz="900"/>
            </a:p>
            <a:p>
              <a:pPr indent="0" lvl="0" marL="0" marR="0" rtl="0" algn="r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900">
                  <a:latin typeface="Poppins"/>
                  <a:ea typeface="Poppins"/>
                  <a:cs typeface="Poppins"/>
                  <a:sym typeface="Poppins"/>
                </a:rPr>
                <a:t>0%</a:t>
              </a:r>
              <a:endParaRPr b="1" sz="900"/>
            </a:p>
          </p:txBody>
        </p:sp>
        <p:sp>
          <p:nvSpPr>
            <p:cNvPr id="938" name="Google Shape;938;p36"/>
            <p:cNvSpPr/>
            <p:nvPr/>
          </p:nvSpPr>
          <p:spPr>
            <a:xfrm rot="-5400000">
              <a:off x="2230132" y="2295447"/>
              <a:ext cx="450900" cy="108000"/>
            </a:xfrm>
            <a:prstGeom prst="round2SameRect">
              <a:avLst>
                <a:gd fmla="val 50000" name="adj1"/>
                <a:gd fmla="val 0" name="adj2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900"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939" name="Google Shape;939;p36"/>
          <p:cNvGrpSpPr/>
          <p:nvPr/>
        </p:nvGrpSpPr>
        <p:grpSpPr>
          <a:xfrm>
            <a:off x="2780718" y="2023893"/>
            <a:ext cx="2036800" cy="416819"/>
            <a:chOff x="2401582" y="2123892"/>
            <a:chExt cx="2261101" cy="451005"/>
          </a:xfrm>
        </p:grpSpPr>
        <p:sp>
          <p:nvSpPr>
            <p:cNvPr id="940" name="Google Shape;940;p36"/>
            <p:cNvSpPr/>
            <p:nvPr/>
          </p:nvSpPr>
          <p:spPr>
            <a:xfrm>
              <a:off x="2401583" y="2123892"/>
              <a:ext cx="2261100" cy="450900"/>
            </a:xfrm>
            <a:prstGeom prst="roundRect">
              <a:avLst>
                <a:gd fmla="val 16667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0" lIns="137150" spcFirstLastPara="1" rIns="91425" wrap="square" tIns="0">
              <a:noAutofit/>
            </a:bodyPr>
            <a:lstStyle/>
            <a:p>
              <a:pPr indent="0" lvl="0" marL="0" marR="0" rtl="0" algn="l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900">
                  <a:latin typeface="Poppins"/>
                  <a:ea typeface="Poppins"/>
                  <a:cs typeface="Poppins"/>
                  <a:sym typeface="Poppins"/>
                </a:rPr>
                <a:t>Android app: Mary</a:t>
              </a:r>
              <a:endParaRPr b="1" sz="900"/>
            </a:p>
            <a:p>
              <a:pPr indent="0" lvl="0" marL="0" marR="0" rtl="0" algn="r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900">
                  <a:latin typeface="Poppins"/>
                  <a:ea typeface="Poppins"/>
                  <a:cs typeface="Poppins"/>
                  <a:sym typeface="Poppins"/>
                </a:rPr>
                <a:t>100%</a:t>
              </a:r>
              <a:endParaRPr b="1" sz="900"/>
            </a:p>
          </p:txBody>
        </p:sp>
        <p:sp>
          <p:nvSpPr>
            <p:cNvPr id="941" name="Google Shape;941;p36"/>
            <p:cNvSpPr/>
            <p:nvPr/>
          </p:nvSpPr>
          <p:spPr>
            <a:xfrm rot="-5400000">
              <a:off x="2230132" y="2295447"/>
              <a:ext cx="450900" cy="108000"/>
            </a:xfrm>
            <a:prstGeom prst="round2SameRect">
              <a:avLst>
                <a:gd fmla="val 50000" name="adj1"/>
                <a:gd fmla="val 0" name="adj2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900"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942" name="Google Shape;942;p36"/>
          <p:cNvGrpSpPr/>
          <p:nvPr/>
        </p:nvGrpSpPr>
        <p:grpSpPr>
          <a:xfrm>
            <a:off x="2780718" y="2547730"/>
            <a:ext cx="2036800" cy="621169"/>
            <a:chOff x="2401582" y="2123892"/>
            <a:chExt cx="2261101" cy="451005"/>
          </a:xfrm>
        </p:grpSpPr>
        <p:sp>
          <p:nvSpPr>
            <p:cNvPr id="943" name="Google Shape;943;p36"/>
            <p:cNvSpPr/>
            <p:nvPr/>
          </p:nvSpPr>
          <p:spPr>
            <a:xfrm>
              <a:off x="2401583" y="2123892"/>
              <a:ext cx="2261100" cy="450900"/>
            </a:xfrm>
            <a:prstGeom prst="roundRect">
              <a:avLst>
                <a:gd fmla="val 10053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0" lIns="137150" spcFirstLastPara="1" rIns="91425" wrap="square" tIns="0">
              <a:noAutofit/>
            </a:bodyPr>
            <a:lstStyle/>
            <a:p>
              <a:pPr indent="0" lvl="0" marL="0" marR="0" rtl="0" algn="l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900">
                  <a:latin typeface="Poppins"/>
                  <a:ea typeface="Poppins"/>
                  <a:cs typeface="Poppins"/>
                  <a:sym typeface="Poppins"/>
                </a:rPr>
                <a:t>Accessibility </a:t>
              </a:r>
              <a:endParaRPr b="1" sz="900"/>
            </a:p>
            <a:p>
              <a:pPr indent="0" lvl="0" marL="0" marR="0" rtl="0" algn="l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900">
                  <a:latin typeface="Poppins"/>
                  <a:ea typeface="Poppins"/>
                  <a:cs typeface="Poppins"/>
                  <a:sym typeface="Poppins"/>
                </a:rPr>
                <a:t>improvements: James </a:t>
              </a:r>
              <a:endParaRPr b="1" sz="900"/>
            </a:p>
            <a:p>
              <a:pPr indent="0" lvl="0" marL="0" marR="0" rtl="0" algn="r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900">
                  <a:latin typeface="Poppins"/>
                  <a:ea typeface="Poppins"/>
                  <a:cs typeface="Poppins"/>
                  <a:sym typeface="Poppins"/>
                </a:rPr>
                <a:t>50%</a:t>
              </a:r>
              <a:endParaRPr b="1" sz="900"/>
            </a:p>
          </p:txBody>
        </p:sp>
        <p:sp>
          <p:nvSpPr>
            <p:cNvPr id="944" name="Google Shape;944;p36"/>
            <p:cNvSpPr/>
            <p:nvPr/>
          </p:nvSpPr>
          <p:spPr>
            <a:xfrm rot="-5400000">
              <a:off x="2230132" y="2295447"/>
              <a:ext cx="450900" cy="108000"/>
            </a:xfrm>
            <a:prstGeom prst="round2SameRect">
              <a:avLst>
                <a:gd fmla="val 50000" name="adj1"/>
                <a:gd fmla="val 0" name="adj2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900"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945" name="Google Shape;945;p36"/>
          <p:cNvGrpSpPr/>
          <p:nvPr/>
        </p:nvGrpSpPr>
        <p:grpSpPr>
          <a:xfrm>
            <a:off x="4992301" y="1502778"/>
            <a:ext cx="2036800" cy="416819"/>
            <a:chOff x="2401582" y="2123892"/>
            <a:chExt cx="2261101" cy="451005"/>
          </a:xfrm>
        </p:grpSpPr>
        <p:sp>
          <p:nvSpPr>
            <p:cNvPr id="946" name="Google Shape;946;p36"/>
            <p:cNvSpPr/>
            <p:nvPr/>
          </p:nvSpPr>
          <p:spPr>
            <a:xfrm>
              <a:off x="2401583" y="2123892"/>
              <a:ext cx="2261100" cy="450900"/>
            </a:xfrm>
            <a:prstGeom prst="roundRect">
              <a:avLst>
                <a:gd fmla="val 16667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0" lIns="137150" spcFirstLastPara="1" rIns="91425" wrap="square" tIns="0">
              <a:noAutofit/>
            </a:bodyPr>
            <a:lstStyle/>
            <a:p>
              <a:pPr indent="0" lvl="0" marL="0" marR="0" rtl="0" algn="l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900">
                  <a:latin typeface="Poppins"/>
                  <a:ea typeface="Poppins"/>
                  <a:cs typeface="Poppins"/>
                  <a:sym typeface="Poppins"/>
                </a:rPr>
                <a:t>Shipping feature: James</a:t>
              </a:r>
              <a:endParaRPr b="1" sz="900"/>
            </a:p>
            <a:p>
              <a:pPr indent="0" lvl="0" marL="0" marR="0" rtl="0" algn="r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900">
                  <a:latin typeface="Poppins"/>
                  <a:ea typeface="Poppins"/>
                  <a:cs typeface="Poppins"/>
                  <a:sym typeface="Poppins"/>
                </a:rPr>
                <a:t>20%</a:t>
              </a:r>
              <a:endParaRPr b="1" sz="900"/>
            </a:p>
          </p:txBody>
        </p:sp>
        <p:sp>
          <p:nvSpPr>
            <p:cNvPr id="947" name="Google Shape;947;p36"/>
            <p:cNvSpPr/>
            <p:nvPr/>
          </p:nvSpPr>
          <p:spPr>
            <a:xfrm rot="-5400000">
              <a:off x="2230132" y="2295447"/>
              <a:ext cx="450900" cy="108000"/>
            </a:xfrm>
            <a:prstGeom prst="round2SameRect">
              <a:avLst>
                <a:gd fmla="val 50000" name="adj1"/>
                <a:gd fmla="val 0" name="adj2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900"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948" name="Google Shape;948;p36"/>
          <p:cNvGrpSpPr/>
          <p:nvPr/>
        </p:nvGrpSpPr>
        <p:grpSpPr>
          <a:xfrm>
            <a:off x="4992301" y="2025963"/>
            <a:ext cx="2036800" cy="416819"/>
            <a:chOff x="2401582" y="2123892"/>
            <a:chExt cx="2261101" cy="451005"/>
          </a:xfrm>
        </p:grpSpPr>
        <p:sp>
          <p:nvSpPr>
            <p:cNvPr id="949" name="Google Shape;949;p36"/>
            <p:cNvSpPr/>
            <p:nvPr/>
          </p:nvSpPr>
          <p:spPr>
            <a:xfrm>
              <a:off x="2401583" y="2123892"/>
              <a:ext cx="2261100" cy="450900"/>
            </a:xfrm>
            <a:prstGeom prst="roundRect">
              <a:avLst>
                <a:gd fmla="val 16667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0" lIns="137150" spcFirstLastPara="1" rIns="91425" wrap="square" tIns="0">
              <a:noAutofit/>
            </a:bodyPr>
            <a:lstStyle/>
            <a:p>
              <a:pPr indent="0" lvl="0" marL="0" marR="0" rtl="0" algn="l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900">
                  <a:latin typeface="Poppins"/>
                  <a:ea typeface="Poppins"/>
                  <a:cs typeface="Poppins"/>
                  <a:sym typeface="Poppins"/>
                </a:rPr>
                <a:t>User avatar: James</a:t>
              </a:r>
              <a:endParaRPr b="1" sz="900"/>
            </a:p>
            <a:p>
              <a:pPr indent="0" lvl="0" marL="0" marR="0" rtl="0" algn="r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900">
                  <a:latin typeface="Poppins"/>
                  <a:ea typeface="Poppins"/>
                  <a:cs typeface="Poppins"/>
                  <a:sym typeface="Poppins"/>
                </a:rPr>
                <a:t>0%</a:t>
              </a:r>
              <a:endParaRPr b="1" sz="900"/>
            </a:p>
          </p:txBody>
        </p:sp>
        <p:sp>
          <p:nvSpPr>
            <p:cNvPr id="950" name="Google Shape;950;p36"/>
            <p:cNvSpPr/>
            <p:nvPr/>
          </p:nvSpPr>
          <p:spPr>
            <a:xfrm rot="-5400000">
              <a:off x="2230132" y="2295447"/>
              <a:ext cx="450900" cy="108000"/>
            </a:xfrm>
            <a:prstGeom prst="round2SameRect">
              <a:avLst>
                <a:gd fmla="val 50000" name="adj1"/>
                <a:gd fmla="val 0" name="adj2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900"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951" name="Google Shape;951;p36"/>
          <p:cNvGrpSpPr/>
          <p:nvPr/>
        </p:nvGrpSpPr>
        <p:grpSpPr>
          <a:xfrm>
            <a:off x="7227151" y="1499404"/>
            <a:ext cx="2036800" cy="621169"/>
            <a:chOff x="2401582" y="2123892"/>
            <a:chExt cx="2261101" cy="451005"/>
          </a:xfrm>
        </p:grpSpPr>
        <p:sp>
          <p:nvSpPr>
            <p:cNvPr id="952" name="Google Shape;952;p36"/>
            <p:cNvSpPr/>
            <p:nvPr/>
          </p:nvSpPr>
          <p:spPr>
            <a:xfrm>
              <a:off x="2401583" y="2123892"/>
              <a:ext cx="2261100" cy="450900"/>
            </a:xfrm>
            <a:prstGeom prst="roundRect">
              <a:avLst>
                <a:gd fmla="val 10053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0" lIns="137150" spcFirstLastPara="1" rIns="91425" wrap="square" tIns="0">
              <a:noAutofit/>
            </a:bodyPr>
            <a:lstStyle/>
            <a:p>
              <a:pPr indent="0" lvl="0" marL="0" marR="0" rtl="0" algn="l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900">
                  <a:latin typeface="Poppins"/>
                  <a:ea typeface="Poppins"/>
                  <a:cs typeface="Poppins"/>
                  <a:sym typeface="Poppins"/>
                </a:rPr>
                <a:t>“Forgot Password” </a:t>
              </a:r>
              <a:endParaRPr b="1" sz="900"/>
            </a:p>
            <a:p>
              <a:pPr indent="0" lvl="0" marL="0" marR="0" rtl="0" algn="l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900">
                  <a:latin typeface="Poppins"/>
                  <a:ea typeface="Poppins"/>
                  <a:cs typeface="Poppins"/>
                  <a:sym typeface="Poppins"/>
                </a:rPr>
                <a:t>improvement: Derrick </a:t>
              </a:r>
              <a:endParaRPr b="1" sz="900"/>
            </a:p>
            <a:p>
              <a:pPr indent="0" lvl="0" marL="0" marR="0" rtl="0" algn="r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900">
                  <a:latin typeface="Poppins"/>
                  <a:ea typeface="Poppins"/>
                  <a:cs typeface="Poppins"/>
                  <a:sym typeface="Poppins"/>
                </a:rPr>
                <a:t>75%</a:t>
              </a:r>
              <a:endParaRPr b="1" sz="900"/>
            </a:p>
          </p:txBody>
        </p:sp>
        <p:sp>
          <p:nvSpPr>
            <p:cNvPr id="953" name="Google Shape;953;p36"/>
            <p:cNvSpPr/>
            <p:nvPr/>
          </p:nvSpPr>
          <p:spPr>
            <a:xfrm rot="-5400000">
              <a:off x="2230132" y="2295447"/>
              <a:ext cx="450900" cy="108000"/>
            </a:xfrm>
            <a:prstGeom prst="round2SameRect">
              <a:avLst>
                <a:gd fmla="val 50000" name="adj1"/>
                <a:gd fmla="val 0" name="adj2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900"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954" name="Google Shape;954;p36"/>
          <p:cNvGrpSpPr/>
          <p:nvPr/>
        </p:nvGrpSpPr>
        <p:grpSpPr>
          <a:xfrm>
            <a:off x="9450335" y="1498338"/>
            <a:ext cx="2036800" cy="621169"/>
            <a:chOff x="2401582" y="2123892"/>
            <a:chExt cx="2261101" cy="451005"/>
          </a:xfrm>
        </p:grpSpPr>
        <p:sp>
          <p:nvSpPr>
            <p:cNvPr id="955" name="Google Shape;955;p36"/>
            <p:cNvSpPr/>
            <p:nvPr/>
          </p:nvSpPr>
          <p:spPr>
            <a:xfrm>
              <a:off x="2401583" y="2123892"/>
              <a:ext cx="2261100" cy="450900"/>
            </a:xfrm>
            <a:prstGeom prst="roundRect">
              <a:avLst>
                <a:gd fmla="val 10053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0" lIns="137150" spcFirstLastPara="1" rIns="91425" wrap="square" tIns="0">
              <a:noAutofit/>
            </a:bodyPr>
            <a:lstStyle/>
            <a:p>
              <a:pPr indent="0" lvl="0" marL="0" marR="0" rtl="0" algn="l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900">
                  <a:latin typeface="Poppins"/>
                  <a:ea typeface="Poppins"/>
                  <a:cs typeface="Poppins"/>
                  <a:sym typeface="Poppins"/>
                </a:rPr>
                <a:t>Website </a:t>
              </a:r>
              <a:endParaRPr b="1" sz="900"/>
            </a:p>
            <a:p>
              <a:pPr indent="0" lvl="0" marL="0" marR="0" rtl="0" algn="l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900">
                  <a:latin typeface="Poppins"/>
                  <a:ea typeface="Poppins"/>
                  <a:cs typeface="Poppins"/>
                  <a:sym typeface="Poppins"/>
                </a:rPr>
                <a:t>responsiveness: Mary </a:t>
              </a:r>
              <a:endParaRPr b="1" sz="900"/>
            </a:p>
            <a:p>
              <a:pPr indent="0" lvl="0" marL="0" marR="0" rtl="0" algn="r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900">
                  <a:latin typeface="Poppins"/>
                  <a:ea typeface="Poppins"/>
                  <a:cs typeface="Poppins"/>
                  <a:sym typeface="Poppins"/>
                </a:rPr>
                <a:t>100%</a:t>
              </a:r>
              <a:endParaRPr b="1" sz="900"/>
            </a:p>
          </p:txBody>
        </p:sp>
        <p:sp>
          <p:nvSpPr>
            <p:cNvPr id="956" name="Google Shape;956;p36"/>
            <p:cNvSpPr/>
            <p:nvPr/>
          </p:nvSpPr>
          <p:spPr>
            <a:xfrm rot="-5400000">
              <a:off x="2230132" y="2295447"/>
              <a:ext cx="450900" cy="108000"/>
            </a:xfrm>
            <a:prstGeom prst="round2SameRect">
              <a:avLst>
                <a:gd fmla="val 50000" name="adj1"/>
                <a:gd fmla="val 0" name="adj2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900"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957" name="Google Shape;957;p36"/>
          <p:cNvGrpSpPr/>
          <p:nvPr/>
        </p:nvGrpSpPr>
        <p:grpSpPr>
          <a:xfrm>
            <a:off x="4999435" y="3326713"/>
            <a:ext cx="2036800" cy="621169"/>
            <a:chOff x="2401582" y="2123892"/>
            <a:chExt cx="2261101" cy="451005"/>
          </a:xfrm>
        </p:grpSpPr>
        <p:sp>
          <p:nvSpPr>
            <p:cNvPr id="958" name="Google Shape;958;p36"/>
            <p:cNvSpPr/>
            <p:nvPr/>
          </p:nvSpPr>
          <p:spPr>
            <a:xfrm>
              <a:off x="2401583" y="2123892"/>
              <a:ext cx="2261100" cy="450900"/>
            </a:xfrm>
            <a:prstGeom prst="roundRect">
              <a:avLst>
                <a:gd fmla="val 10053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0" lIns="137150" spcFirstLastPara="1" rIns="91425" wrap="square" tIns="0">
              <a:noAutofit/>
            </a:bodyPr>
            <a:lstStyle/>
            <a:p>
              <a:pPr indent="0" lvl="0" marL="0" marR="0" rtl="0" algn="l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900">
                  <a:latin typeface="Poppins"/>
                  <a:ea typeface="Poppins"/>
                  <a:cs typeface="Poppins"/>
                  <a:sym typeface="Poppins"/>
                </a:rPr>
                <a:t>Social media </a:t>
              </a:r>
              <a:endParaRPr b="1" sz="900"/>
            </a:p>
            <a:p>
              <a:pPr indent="0" lvl="0" marL="0" marR="0" rtl="0" algn="l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900">
                  <a:latin typeface="Poppins"/>
                  <a:ea typeface="Poppins"/>
                  <a:cs typeface="Poppins"/>
                  <a:sym typeface="Poppins"/>
                </a:rPr>
                <a:t>integration: Alex</a:t>
              </a:r>
              <a:endParaRPr b="1" sz="900"/>
            </a:p>
            <a:p>
              <a:pPr indent="0" lvl="0" marL="0" marR="0" rtl="0" algn="r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900">
                  <a:latin typeface="Poppins"/>
                  <a:ea typeface="Poppins"/>
                  <a:cs typeface="Poppins"/>
                  <a:sym typeface="Poppins"/>
                </a:rPr>
                <a:t>40%</a:t>
              </a:r>
              <a:endParaRPr b="1" sz="900"/>
            </a:p>
          </p:txBody>
        </p:sp>
        <p:sp>
          <p:nvSpPr>
            <p:cNvPr id="959" name="Google Shape;959;p36"/>
            <p:cNvSpPr/>
            <p:nvPr/>
          </p:nvSpPr>
          <p:spPr>
            <a:xfrm rot="-5400000">
              <a:off x="2230132" y="2295447"/>
              <a:ext cx="450900" cy="108000"/>
            </a:xfrm>
            <a:prstGeom prst="round2SameRect">
              <a:avLst>
                <a:gd fmla="val 50000" name="adj1"/>
                <a:gd fmla="val 0" name="adj2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900"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960" name="Google Shape;960;p36"/>
          <p:cNvGrpSpPr/>
          <p:nvPr/>
        </p:nvGrpSpPr>
        <p:grpSpPr>
          <a:xfrm>
            <a:off x="2779804" y="4179666"/>
            <a:ext cx="2036800" cy="416819"/>
            <a:chOff x="2401582" y="2123892"/>
            <a:chExt cx="2261101" cy="451005"/>
          </a:xfrm>
        </p:grpSpPr>
        <p:sp>
          <p:nvSpPr>
            <p:cNvPr id="961" name="Google Shape;961;p36"/>
            <p:cNvSpPr/>
            <p:nvPr/>
          </p:nvSpPr>
          <p:spPr>
            <a:xfrm>
              <a:off x="2401583" y="2123892"/>
              <a:ext cx="2261100" cy="450900"/>
            </a:xfrm>
            <a:prstGeom prst="roundRect">
              <a:avLst>
                <a:gd fmla="val 16667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0" lIns="137150" spcFirstLastPara="1" rIns="91425" wrap="square" tIns="0">
              <a:noAutofit/>
            </a:bodyPr>
            <a:lstStyle/>
            <a:p>
              <a:pPr indent="0" lvl="0" marL="0" marR="0" rtl="0" algn="l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900">
                  <a:latin typeface="Poppins"/>
                  <a:ea typeface="Poppins"/>
                  <a:cs typeface="Poppins"/>
                  <a:sym typeface="Poppins"/>
                </a:rPr>
                <a:t>Push notifications: Alex</a:t>
              </a:r>
              <a:endParaRPr b="1" sz="900"/>
            </a:p>
            <a:p>
              <a:pPr indent="0" lvl="0" marL="0" marR="0" rtl="0" algn="r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900">
                  <a:latin typeface="Poppins"/>
                  <a:ea typeface="Poppins"/>
                  <a:cs typeface="Poppins"/>
                  <a:sym typeface="Poppins"/>
                </a:rPr>
                <a:t>0%</a:t>
              </a:r>
              <a:endParaRPr b="1" sz="900"/>
            </a:p>
          </p:txBody>
        </p:sp>
        <p:sp>
          <p:nvSpPr>
            <p:cNvPr id="962" name="Google Shape;962;p36"/>
            <p:cNvSpPr/>
            <p:nvPr/>
          </p:nvSpPr>
          <p:spPr>
            <a:xfrm rot="-5400000">
              <a:off x="2230132" y="2295447"/>
              <a:ext cx="450900" cy="108000"/>
            </a:xfrm>
            <a:prstGeom prst="round2SameRect">
              <a:avLst>
                <a:gd fmla="val 50000" name="adj1"/>
                <a:gd fmla="val 0" name="adj2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900"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963" name="Google Shape;963;p36"/>
          <p:cNvGrpSpPr/>
          <p:nvPr/>
        </p:nvGrpSpPr>
        <p:grpSpPr>
          <a:xfrm>
            <a:off x="4986979" y="4179665"/>
            <a:ext cx="2036800" cy="416819"/>
            <a:chOff x="2401582" y="2123892"/>
            <a:chExt cx="2261101" cy="451005"/>
          </a:xfrm>
        </p:grpSpPr>
        <p:sp>
          <p:nvSpPr>
            <p:cNvPr id="964" name="Google Shape;964;p36"/>
            <p:cNvSpPr/>
            <p:nvPr/>
          </p:nvSpPr>
          <p:spPr>
            <a:xfrm>
              <a:off x="2401583" y="2123892"/>
              <a:ext cx="2261100" cy="450900"/>
            </a:xfrm>
            <a:prstGeom prst="roundRect">
              <a:avLst>
                <a:gd fmla="val 16667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0" lIns="137150" spcFirstLastPara="1" rIns="91425" wrap="square" tIns="0">
              <a:noAutofit/>
            </a:bodyPr>
            <a:lstStyle/>
            <a:p>
              <a:pPr indent="0" lvl="0" marL="0" marR="0" rtl="0" algn="l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900">
                  <a:latin typeface="Poppins"/>
                  <a:ea typeface="Poppins"/>
                  <a:cs typeface="Poppins"/>
                  <a:sym typeface="Poppins"/>
                </a:rPr>
                <a:t>Multi-account: Charles</a:t>
              </a:r>
              <a:endParaRPr b="1" sz="900"/>
            </a:p>
            <a:p>
              <a:pPr indent="0" lvl="0" marL="0" marR="0" rtl="0" algn="r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900">
                  <a:latin typeface="Poppins"/>
                  <a:ea typeface="Poppins"/>
                  <a:cs typeface="Poppins"/>
                  <a:sym typeface="Poppins"/>
                </a:rPr>
                <a:t>0%</a:t>
              </a:r>
              <a:endParaRPr b="1" sz="900"/>
            </a:p>
          </p:txBody>
        </p:sp>
        <p:sp>
          <p:nvSpPr>
            <p:cNvPr id="965" name="Google Shape;965;p36"/>
            <p:cNvSpPr/>
            <p:nvPr/>
          </p:nvSpPr>
          <p:spPr>
            <a:xfrm rot="-5400000">
              <a:off x="2230132" y="2295447"/>
              <a:ext cx="450900" cy="108000"/>
            </a:xfrm>
            <a:prstGeom prst="round2SameRect">
              <a:avLst>
                <a:gd fmla="val 50000" name="adj1"/>
                <a:gd fmla="val 0" name="adj2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900"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966" name="Google Shape;966;p36"/>
          <p:cNvGrpSpPr/>
          <p:nvPr/>
        </p:nvGrpSpPr>
        <p:grpSpPr>
          <a:xfrm>
            <a:off x="7227153" y="4175687"/>
            <a:ext cx="2036800" cy="621169"/>
            <a:chOff x="2401582" y="2123892"/>
            <a:chExt cx="2261101" cy="451005"/>
          </a:xfrm>
        </p:grpSpPr>
        <p:sp>
          <p:nvSpPr>
            <p:cNvPr id="967" name="Google Shape;967;p36"/>
            <p:cNvSpPr/>
            <p:nvPr/>
          </p:nvSpPr>
          <p:spPr>
            <a:xfrm>
              <a:off x="2401583" y="2123892"/>
              <a:ext cx="2261100" cy="450900"/>
            </a:xfrm>
            <a:prstGeom prst="roundRect">
              <a:avLst>
                <a:gd fmla="val 10053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0" lIns="137150" spcFirstLastPara="1" rIns="91425" wrap="square" tIns="0">
              <a:noAutofit/>
            </a:bodyPr>
            <a:lstStyle/>
            <a:p>
              <a:pPr indent="0" lvl="0" marL="0" marR="0" rtl="0" algn="l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900">
                  <a:latin typeface="Poppins"/>
                  <a:ea typeface="Poppins"/>
                  <a:cs typeface="Poppins"/>
                  <a:sym typeface="Poppins"/>
                </a:rPr>
                <a:t>Rewards program and referrals: Charles </a:t>
              </a:r>
              <a:endParaRPr b="1" sz="900"/>
            </a:p>
            <a:p>
              <a:pPr indent="0" lvl="0" marL="0" marR="0" rtl="0" algn="r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900">
                  <a:latin typeface="Poppins"/>
                  <a:ea typeface="Poppins"/>
                  <a:cs typeface="Poppins"/>
                  <a:sym typeface="Poppins"/>
                </a:rPr>
                <a:t>80%</a:t>
              </a:r>
              <a:endParaRPr b="1" sz="900"/>
            </a:p>
          </p:txBody>
        </p:sp>
        <p:sp>
          <p:nvSpPr>
            <p:cNvPr id="968" name="Google Shape;968;p36"/>
            <p:cNvSpPr/>
            <p:nvPr/>
          </p:nvSpPr>
          <p:spPr>
            <a:xfrm rot="-5400000">
              <a:off x="2230132" y="2295447"/>
              <a:ext cx="450900" cy="108000"/>
            </a:xfrm>
            <a:prstGeom prst="round2SameRect">
              <a:avLst>
                <a:gd fmla="val 50000" name="adj1"/>
                <a:gd fmla="val 0" name="adj2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900"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969" name="Google Shape;969;p36"/>
          <p:cNvGrpSpPr/>
          <p:nvPr/>
        </p:nvGrpSpPr>
        <p:grpSpPr>
          <a:xfrm>
            <a:off x="7220895" y="4875717"/>
            <a:ext cx="2036800" cy="621169"/>
            <a:chOff x="2401582" y="2123892"/>
            <a:chExt cx="2261101" cy="451005"/>
          </a:xfrm>
        </p:grpSpPr>
        <p:sp>
          <p:nvSpPr>
            <p:cNvPr id="970" name="Google Shape;970;p36"/>
            <p:cNvSpPr/>
            <p:nvPr/>
          </p:nvSpPr>
          <p:spPr>
            <a:xfrm>
              <a:off x="2401583" y="2123892"/>
              <a:ext cx="2261100" cy="450900"/>
            </a:xfrm>
            <a:prstGeom prst="roundRect">
              <a:avLst>
                <a:gd fmla="val 10053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0" lIns="137150" spcFirstLastPara="1" rIns="91425" wrap="square" tIns="0">
              <a:noAutofit/>
            </a:bodyPr>
            <a:lstStyle/>
            <a:p>
              <a:pPr indent="0" lvl="0" marL="0" marR="0" rtl="0" algn="l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900">
                  <a:latin typeface="Poppins"/>
                  <a:ea typeface="Poppins"/>
                  <a:cs typeface="Poppins"/>
                  <a:sym typeface="Poppins"/>
                </a:rPr>
                <a:t>Language </a:t>
              </a:r>
              <a:endParaRPr b="1" sz="900"/>
            </a:p>
            <a:p>
              <a:pPr indent="0" lvl="0" marL="0" marR="0" rtl="0" algn="l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900">
                  <a:latin typeface="Poppins"/>
                  <a:ea typeface="Poppins"/>
                  <a:cs typeface="Poppins"/>
                  <a:sym typeface="Poppins"/>
                </a:rPr>
                <a:t>localization: Charles </a:t>
              </a:r>
              <a:endParaRPr b="1" sz="900"/>
            </a:p>
            <a:p>
              <a:pPr indent="0" lvl="0" marL="0" marR="0" rtl="0" algn="r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900">
                  <a:latin typeface="Poppins"/>
                  <a:ea typeface="Poppins"/>
                  <a:cs typeface="Poppins"/>
                  <a:sym typeface="Poppins"/>
                </a:rPr>
                <a:t>100%</a:t>
              </a:r>
              <a:endParaRPr b="1" sz="900"/>
            </a:p>
          </p:txBody>
        </p:sp>
        <p:sp>
          <p:nvSpPr>
            <p:cNvPr id="971" name="Google Shape;971;p36"/>
            <p:cNvSpPr/>
            <p:nvPr/>
          </p:nvSpPr>
          <p:spPr>
            <a:xfrm rot="-5400000">
              <a:off x="2230132" y="2295447"/>
              <a:ext cx="450900" cy="108000"/>
            </a:xfrm>
            <a:prstGeom prst="round2SameRect">
              <a:avLst>
                <a:gd fmla="val 50000" name="adj1"/>
                <a:gd fmla="val 0" name="adj2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900"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972" name="Google Shape;972;p36"/>
          <p:cNvGrpSpPr/>
          <p:nvPr/>
        </p:nvGrpSpPr>
        <p:grpSpPr>
          <a:xfrm>
            <a:off x="9450335" y="4179664"/>
            <a:ext cx="2036800" cy="416819"/>
            <a:chOff x="2401582" y="2123892"/>
            <a:chExt cx="2261101" cy="451005"/>
          </a:xfrm>
        </p:grpSpPr>
        <p:sp>
          <p:nvSpPr>
            <p:cNvPr id="973" name="Google Shape;973;p36"/>
            <p:cNvSpPr/>
            <p:nvPr/>
          </p:nvSpPr>
          <p:spPr>
            <a:xfrm>
              <a:off x="2401583" y="2123892"/>
              <a:ext cx="2261100" cy="450900"/>
            </a:xfrm>
            <a:prstGeom prst="roundRect">
              <a:avLst>
                <a:gd fmla="val 16667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0" lIns="137150" spcFirstLastPara="1" rIns="91425" wrap="square" tIns="0">
              <a:noAutofit/>
            </a:bodyPr>
            <a:lstStyle/>
            <a:p>
              <a:pPr indent="0" lvl="0" marL="0" marR="0" rtl="0" algn="l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900">
                  <a:latin typeface="Poppins"/>
                  <a:ea typeface="Poppins"/>
                  <a:cs typeface="Poppins"/>
                  <a:sym typeface="Poppins"/>
                </a:rPr>
                <a:t>Help Bot: Alex</a:t>
              </a:r>
              <a:endParaRPr b="1" sz="900"/>
            </a:p>
            <a:p>
              <a:pPr indent="0" lvl="0" marL="0" marR="0" rtl="0" algn="r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900">
                  <a:latin typeface="Poppins"/>
                  <a:ea typeface="Poppins"/>
                  <a:cs typeface="Poppins"/>
                  <a:sym typeface="Poppins"/>
                </a:rPr>
                <a:t>100%</a:t>
              </a:r>
              <a:endParaRPr b="1" sz="900"/>
            </a:p>
          </p:txBody>
        </p:sp>
        <p:sp>
          <p:nvSpPr>
            <p:cNvPr id="974" name="Google Shape;974;p36"/>
            <p:cNvSpPr/>
            <p:nvPr/>
          </p:nvSpPr>
          <p:spPr>
            <a:xfrm rot="-5400000">
              <a:off x="2230132" y="2295447"/>
              <a:ext cx="450900" cy="108000"/>
            </a:xfrm>
            <a:prstGeom prst="round2SameRect">
              <a:avLst>
                <a:gd fmla="val 50000" name="adj1"/>
                <a:gd fmla="val 0" name="adj2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900"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975" name="Google Shape;975;p36"/>
          <p:cNvGrpSpPr/>
          <p:nvPr/>
        </p:nvGrpSpPr>
        <p:grpSpPr>
          <a:xfrm>
            <a:off x="2781065" y="5666170"/>
            <a:ext cx="2036800" cy="416819"/>
            <a:chOff x="2401582" y="2123892"/>
            <a:chExt cx="2261101" cy="451005"/>
          </a:xfrm>
        </p:grpSpPr>
        <p:sp>
          <p:nvSpPr>
            <p:cNvPr id="976" name="Google Shape;976;p36"/>
            <p:cNvSpPr/>
            <p:nvPr/>
          </p:nvSpPr>
          <p:spPr>
            <a:xfrm>
              <a:off x="2401583" y="2123892"/>
              <a:ext cx="2261100" cy="450900"/>
            </a:xfrm>
            <a:prstGeom prst="roundRect">
              <a:avLst>
                <a:gd fmla="val 16667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0" lIns="137150" spcFirstLastPara="1" rIns="91425" wrap="square" tIns="0">
              <a:noAutofit/>
            </a:bodyPr>
            <a:lstStyle/>
            <a:p>
              <a:pPr indent="0" lvl="0" marL="0" marR="0" rtl="0" algn="l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900">
                  <a:latin typeface="Poppins"/>
                  <a:ea typeface="Poppins"/>
                  <a:cs typeface="Poppins"/>
                  <a:sym typeface="Poppins"/>
                </a:rPr>
                <a:t>Library upgrades: Derrick</a:t>
              </a:r>
              <a:endParaRPr b="1" sz="900"/>
            </a:p>
            <a:p>
              <a:pPr indent="0" lvl="0" marL="0" marR="0" rtl="0" algn="r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900">
                  <a:latin typeface="Poppins"/>
                  <a:ea typeface="Poppins"/>
                  <a:cs typeface="Poppins"/>
                  <a:sym typeface="Poppins"/>
                </a:rPr>
                <a:t>15%</a:t>
              </a:r>
              <a:endParaRPr b="1" sz="900"/>
            </a:p>
          </p:txBody>
        </p:sp>
        <p:sp>
          <p:nvSpPr>
            <p:cNvPr id="977" name="Google Shape;977;p36"/>
            <p:cNvSpPr/>
            <p:nvPr/>
          </p:nvSpPr>
          <p:spPr>
            <a:xfrm rot="-5400000">
              <a:off x="2230132" y="2295447"/>
              <a:ext cx="450900" cy="108000"/>
            </a:xfrm>
            <a:prstGeom prst="round2SameRect">
              <a:avLst>
                <a:gd fmla="val 50000" name="adj1"/>
                <a:gd fmla="val 0" name="adj2"/>
              </a:avLst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900"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978" name="Google Shape;978;p36"/>
          <p:cNvGrpSpPr/>
          <p:nvPr/>
        </p:nvGrpSpPr>
        <p:grpSpPr>
          <a:xfrm>
            <a:off x="2780718" y="6187232"/>
            <a:ext cx="2036800" cy="621169"/>
            <a:chOff x="2401582" y="2123892"/>
            <a:chExt cx="2261101" cy="451005"/>
          </a:xfrm>
        </p:grpSpPr>
        <p:sp>
          <p:nvSpPr>
            <p:cNvPr id="979" name="Google Shape;979;p36"/>
            <p:cNvSpPr/>
            <p:nvPr/>
          </p:nvSpPr>
          <p:spPr>
            <a:xfrm>
              <a:off x="2401583" y="2123892"/>
              <a:ext cx="2261100" cy="450900"/>
            </a:xfrm>
            <a:prstGeom prst="roundRect">
              <a:avLst>
                <a:gd fmla="val 10053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0" lIns="137150" spcFirstLastPara="1" rIns="91425" wrap="square" tIns="0">
              <a:noAutofit/>
            </a:bodyPr>
            <a:lstStyle/>
            <a:p>
              <a:pPr indent="0" lvl="0" marL="0" marR="0" rtl="0" algn="l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900">
                  <a:latin typeface="Poppins"/>
                  <a:ea typeface="Poppins"/>
                  <a:cs typeface="Poppins"/>
                  <a:sym typeface="Poppins"/>
                </a:rPr>
                <a:t>Optimize server </a:t>
              </a:r>
              <a:endParaRPr b="1" sz="900"/>
            </a:p>
            <a:p>
              <a:pPr indent="0" lvl="0" marL="0" marR="0" rtl="0" algn="l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900">
                  <a:latin typeface="Poppins"/>
                  <a:ea typeface="Poppins"/>
                  <a:cs typeface="Poppins"/>
                  <a:sym typeface="Poppins"/>
                </a:rPr>
                <a:t>serialization: Derrick</a:t>
              </a:r>
              <a:endParaRPr b="1" sz="900"/>
            </a:p>
            <a:p>
              <a:pPr indent="0" lvl="0" marL="0" marR="0" rtl="0" algn="r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900">
                  <a:latin typeface="Poppins"/>
                  <a:ea typeface="Poppins"/>
                  <a:cs typeface="Poppins"/>
                  <a:sym typeface="Poppins"/>
                </a:rPr>
                <a:t>0%</a:t>
              </a:r>
              <a:endParaRPr b="1" sz="900"/>
            </a:p>
          </p:txBody>
        </p:sp>
        <p:sp>
          <p:nvSpPr>
            <p:cNvPr id="980" name="Google Shape;980;p36"/>
            <p:cNvSpPr/>
            <p:nvPr/>
          </p:nvSpPr>
          <p:spPr>
            <a:xfrm rot="-5400000">
              <a:off x="2230132" y="2295447"/>
              <a:ext cx="450900" cy="108000"/>
            </a:xfrm>
            <a:prstGeom prst="round2SameRect">
              <a:avLst>
                <a:gd fmla="val 50000" name="adj1"/>
                <a:gd fmla="val 0" name="adj2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900"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981" name="Google Shape;981;p36"/>
          <p:cNvGrpSpPr/>
          <p:nvPr/>
        </p:nvGrpSpPr>
        <p:grpSpPr>
          <a:xfrm>
            <a:off x="7220895" y="5666346"/>
            <a:ext cx="2036800" cy="621169"/>
            <a:chOff x="2401582" y="2123892"/>
            <a:chExt cx="2261101" cy="451005"/>
          </a:xfrm>
        </p:grpSpPr>
        <p:sp>
          <p:nvSpPr>
            <p:cNvPr id="982" name="Google Shape;982;p36"/>
            <p:cNvSpPr/>
            <p:nvPr/>
          </p:nvSpPr>
          <p:spPr>
            <a:xfrm>
              <a:off x="2401583" y="2123892"/>
              <a:ext cx="2261100" cy="450900"/>
            </a:xfrm>
            <a:prstGeom prst="roundRect">
              <a:avLst>
                <a:gd fmla="val 10053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0" lIns="137150" spcFirstLastPara="1" rIns="91425" wrap="square" tIns="0">
              <a:noAutofit/>
            </a:bodyPr>
            <a:lstStyle/>
            <a:p>
              <a:pPr indent="0" lvl="0" marL="0" marR="0" rtl="0" algn="l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900">
                  <a:latin typeface="Poppins"/>
                  <a:ea typeface="Poppins"/>
                  <a:cs typeface="Poppins"/>
                  <a:sym typeface="Poppins"/>
                </a:rPr>
                <a:t>Update API</a:t>
              </a:r>
              <a:endParaRPr b="1" sz="900"/>
            </a:p>
            <a:p>
              <a:pPr indent="0" lvl="0" marL="0" marR="0" rtl="0" algn="l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900">
                  <a:latin typeface="Poppins"/>
                  <a:ea typeface="Poppins"/>
                  <a:cs typeface="Poppins"/>
                  <a:sym typeface="Poppins"/>
                </a:rPr>
                <a:t>d</a:t>
              </a:r>
              <a:r>
                <a:rPr b="1" lang="en-US" sz="900">
                  <a:latin typeface="Poppins"/>
                  <a:ea typeface="Poppins"/>
                  <a:cs typeface="Poppins"/>
                  <a:sym typeface="Poppins"/>
                </a:rPr>
                <a:t>ocumentation: James</a:t>
              </a:r>
              <a:endParaRPr b="1" sz="900"/>
            </a:p>
            <a:p>
              <a:pPr indent="0" lvl="0" marL="0" marR="0" rtl="0" algn="r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900">
                  <a:latin typeface="Poppins"/>
                  <a:ea typeface="Poppins"/>
                  <a:cs typeface="Poppins"/>
                  <a:sym typeface="Poppins"/>
                </a:rPr>
                <a:t>60%</a:t>
              </a:r>
              <a:endParaRPr b="1" sz="900"/>
            </a:p>
          </p:txBody>
        </p:sp>
        <p:sp>
          <p:nvSpPr>
            <p:cNvPr id="983" name="Google Shape;983;p36"/>
            <p:cNvSpPr/>
            <p:nvPr/>
          </p:nvSpPr>
          <p:spPr>
            <a:xfrm rot="-5400000">
              <a:off x="2230132" y="2295447"/>
              <a:ext cx="450900" cy="108000"/>
            </a:xfrm>
            <a:prstGeom prst="round2SameRect">
              <a:avLst>
                <a:gd fmla="val 50000" name="adj1"/>
                <a:gd fmla="val 0" name="adj2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900"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984" name="Google Shape;984;p36"/>
          <p:cNvGrpSpPr/>
          <p:nvPr/>
        </p:nvGrpSpPr>
        <p:grpSpPr>
          <a:xfrm>
            <a:off x="9450335" y="5666345"/>
            <a:ext cx="2036800" cy="621169"/>
            <a:chOff x="2401582" y="2123892"/>
            <a:chExt cx="2261101" cy="451005"/>
          </a:xfrm>
        </p:grpSpPr>
        <p:sp>
          <p:nvSpPr>
            <p:cNvPr id="985" name="Google Shape;985;p36"/>
            <p:cNvSpPr/>
            <p:nvPr/>
          </p:nvSpPr>
          <p:spPr>
            <a:xfrm>
              <a:off x="2401583" y="2123892"/>
              <a:ext cx="2261100" cy="450900"/>
            </a:xfrm>
            <a:prstGeom prst="roundRect">
              <a:avLst>
                <a:gd fmla="val 10053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0" lIns="137150" spcFirstLastPara="1" rIns="91425" wrap="square" tIns="0">
              <a:noAutofit/>
            </a:bodyPr>
            <a:lstStyle/>
            <a:p>
              <a:pPr indent="0" lvl="0" marL="0" marR="0" rtl="0" algn="l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900">
                  <a:latin typeface="Poppins"/>
                  <a:ea typeface="Poppins"/>
                  <a:cs typeface="Poppins"/>
                  <a:sym typeface="Poppins"/>
                </a:rPr>
                <a:t>Database</a:t>
              </a:r>
              <a:endParaRPr b="1" sz="900"/>
            </a:p>
            <a:p>
              <a:pPr indent="0" lvl="0" marL="0" marR="0" rtl="0" algn="l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900">
                  <a:latin typeface="Poppins"/>
                  <a:ea typeface="Poppins"/>
                  <a:cs typeface="Poppins"/>
                  <a:sym typeface="Poppins"/>
                </a:rPr>
                <a:t>Improvements: Alex</a:t>
              </a:r>
              <a:endParaRPr b="1" sz="900"/>
            </a:p>
            <a:p>
              <a:pPr indent="0" lvl="0" marL="0" marR="0" rtl="0" algn="r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900">
                  <a:latin typeface="Poppins"/>
                  <a:ea typeface="Poppins"/>
                  <a:cs typeface="Poppins"/>
                  <a:sym typeface="Poppins"/>
                </a:rPr>
                <a:t>100%</a:t>
              </a:r>
              <a:endParaRPr b="1" sz="900"/>
            </a:p>
          </p:txBody>
        </p:sp>
        <p:sp>
          <p:nvSpPr>
            <p:cNvPr id="986" name="Google Shape;986;p36"/>
            <p:cNvSpPr/>
            <p:nvPr/>
          </p:nvSpPr>
          <p:spPr>
            <a:xfrm rot="-5400000">
              <a:off x="2230132" y="2295447"/>
              <a:ext cx="450900" cy="108000"/>
            </a:xfrm>
            <a:prstGeom prst="round2SameRect">
              <a:avLst>
                <a:gd fmla="val 50000" name="adj1"/>
                <a:gd fmla="val 0" name="adj2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900"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cxnSp>
        <p:nvCxnSpPr>
          <p:cNvPr id="987" name="Google Shape;987;p36"/>
          <p:cNvCxnSpPr/>
          <p:nvPr/>
        </p:nvCxnSpPr>
        <p:spPr>
          <a:xfrm>
            <a:off x="2945571" y="1801691"/>
            <a:ext cx="1368600" cy="0"/>
          </a:xfrm>
          <a:prstGeom prst="straightConnector1">
            <a:avLst/>
          </a:prstGeom>
          <a:noFill/>
          <a:ln cap="rnd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8" name="Google Shape;988;p36"/>
          <p:cNvCxnSpPr/>
          <p:nvPr/>
        </p:nvCxnSpPr>
        <p:spPr>
          <a:xfrm>
            <a:off x="2945571" y="2320696"/>
            <a:ext cx="1368600" cy="0"/>
          </a:xfrm>
          <a:prstGeom prst="straightConnector1">
            <a:avLst/>
          </a:prstGeom>
          <a:noFill/>
          <a:ln cap="rnd" cmpd="sng" w="889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9" name="Google Shape;989;p36"/>
          <p:cNvCxnSpPr/>
          <p:nvPr/>
        </p:nvCxnSpPr>
        <p:spPr>
          <a:xfrm>
            <a:off x="2945571" y="3045688"/>
            <a:ext cx="1368600" cy="0"/>
          </a:xfrm>
          <a:prstGeom prst="straightConnector1">
            <a:avLst/>
          </a:prstGeom>
          <a:noFill/>
          <a:ln cap="rnd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0" name="Google Shape;990;p36"/>
          <p:cNvCxnSpPr/>
          <p:nvPr/>
        </p:nvCxnSpPr>
        <p:spPr>
          <a:xfrm>
            <a:off x="5154005" y="1802846"/>
            <a:ext cx="1368600" cy="0"/>
          </a:xfrm>
          <a:prstGeom prst="straightConnector1">
            <a:avLst/>
          </a:prstGeom>
          <a:noFill/>
          <a:ln cap="rnd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1" name="Google Shape;991;p36"/>
          <p:cNvCxnSpPr/>
          <p:nvPr/>
        </p:nvCxnSpPr>
        <p:spPr>
          <a:xfrm>
            <a:off x="5154005" y="2321852"/>
            <a:ext cx="1368600" cy="0"/>
          </a:xfrm>
          <a:prstGeom prst="straightConnector1">
            <a:avLst/>
          </a:prstGeom>
          <a:noFill/>
          <a:ln cap="rnd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2" name="Google Shape;992;p36"/>
          <p:cNvCxnSpPr/>
          <p:nvPr/>
        </p:nvCxnSpPr>
        <p:spPr>
          <a:xfrm>
            <a:off x="7396863" y="1999139"/>
            <a:ext cx="1368600" cy="0"/>
          </a:xfrm>
          <a:prstGeom prst="straightConnector1">
            <a:avLst/>
          </a:prstGeom>
          <a:noFill/>
          <a:ln cap="rnd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3" name="Google Shape;993;p36"/>
          <p:cNvCxnSpPr/>
          <p:nvPr/>
        </p:nvCxnSpPr>
        <p:spPr>
          <a:xfrm>
            <a:off x="9610753" y="1999139"/>
            <a:ext cx="1368600" cy="0"/>
          </a:xfrm>
          <a:prstGeom prst="straightConnector1">
            <a:avLst/>
          </a:prstGeom>
          <a:noFill/>
          <a:ln cap="rnd" cmpd="sng" w="889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4" name="Google Shape;994;p36"/>
          <p:cNvCxnSpPr/>
          <p:nvPr/>
        </p:nvCxnSpPr>
        <p:spPr>
          <a:xfrm>
            <a:off x="5154005" y="3830260"/>
            <a:ext cx="1368600" cy="0"/>
          </a:xfrm>
          <a:prstGeom prst="straightConnector1">
            <a:avLst/>
          </a:prstGeom>
          <a:noFill/>
          <a:ln cap="rnd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5" name="Google Shape;995;p36"/>
          <p:cNvCxnSpPr/>
          <p:nvPr/>
        </p:nvCxnSpPr>
        <p:spPr>
          <a:xfrm>
            <a:off x="2945571" y="4480681"/>
            <a:ext cx="1368600" cy="0"/>
          </a:xfrm>
          <a:prstGeom prst="straightConnector1">
            <a:avLst/>
          </a:prstGeom>
          <a:noFill/>
          <a:ln cap="rnd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6" name="Google Shape;996;p36"/>
          <p:cNvCxnSpPr/>
          <p:nvPr/>
        </p:nvCxnSpPr>
        <p:spPr>
          <a:xfrm>
            <a:off x="5154005" y="4479275"/>
            <a:ext cx="1368600" cy="0"/>
          </a:xfrm>
          <a:prstGeom prst="straightConnector1">
            <a:avLst/>
          </a:prstGeom>
          <a:noFill/>
          <a:ln cap="rnd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7" name="Google Shape;997;p36"/>
          <p:cNvCxnSpPr/>
          <p:nvPr/>
        </p:nvCxnSpPr>
        <p:spPr>
          <a:xfrm>
            <a:off x="9610753" y="4479275"/>
            <a:ext cx="1368600" cy="0"/>
          </a:xfrm>
          <a:prstGeom prst="straightConnector1">
            <a:avLst/>
          </a:prstGeom>
          <a:noFill/>
          <a:ln cap="rnd" cmpd="sng" w="889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8" name="Google Shape;998;p36"/>
          <p:cNvCxnSpPr/>
          <p:nvPr/>
        </p:nvCxnSpPr>
        <p:spPr>
          <a:xfrm>
            <a:off x="7396863" y="4671177"/>
            <a:ext cx="1368600" cy="0"/>
          </a:xfrm>
          <a:prstGeom prst="straightConnector1">
            <a:avLst/>
          </a:prstGeom>
          <a:noFill/>
          <a:ln cap="rnd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9" name="Google Shape;999;p36"/>
          <p:cNvCxnSpPr/>
          <p:nvPr/>
        </p:nvCxnSpPr>
        <p:spPr>
          <a:xfrm>
            <a:off x="7396863" y="5371312"/>
            <a:ext cx="1368600" cy="0"/>
          </a:xfrm>
          <a:prstGeom prst="straightConnector1">
            <a:avLst/>
          </a:prstGeom>
          <a:noFill/>
          <a:ln cap="rnd" cmpd="sng" w="889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0" name="Google Shape;1000;p36"/>
          <p:cNvCxnSpPr/>
          <p:nvPr/>
        </p:nvCxnSpPr>
        <p:spPr>
          <a:xfrm>
            <a:off x="2945571" y="5966366"/>
            <a:ext cx="1368600" cy="0"/>
          </a:xfrm>
          <a:prstGeom prst="straightConnector1">
            <a:avLst/>
          </a:prstGeom>
          <a:noFill/>
          <a:ln cap="rnd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1" name="Google Shape;1001;p36"/>
          <p:cNvCxnSpPr/>
          <p:nvPr/>
        </p:nvCxnSpPr>
        <p:spPr>
          <a:xfrm>
            <a:off x="2945571" y="6691357"/>
            <a:ext cx="1368600" cy="0"/>
          </a:xfrm>
          <a:prstGeom prst="straightConnector1">
            <a:avLst/>
          </a:prstGeom>
          <a:noFill/>
          <a:ln cap="rnd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2" name="Google Shape;1002;p36"/>
          <p:cNvCxnSpPr/>
          <p:nvPr/>
        </p:nvCxnSpPr>
        <p:spPr>
          <a:xfrm>
            <a:off x="7396863" y="6172848"/>
            <a:ext cx="1368600" cy="0"/>
          </a:xfrm>
          <a:prstGeom prst="straightConnector1">
            <a:avLst/>
          </a:prstGeom>
          <a:noFill/>
          <a:ln cap="rnd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3" name="Google Shape;1003;p36"/>
          <p:cNvCxnSpPr/>
          <p:nvPr/>
        </p:nvCxnSpPr>
        <p:spPr>
          <a:xfrm>
            <a:off x="9610753" y="6172848"/>
            <a:ext cx="1368600" cy="0"/>
          </a:xfrm>
          <a:prstGeom prst="straightConnector1">
            <a:avLst/>
          </a:prstGeom>
          <a:noFill/>
          <a:ln cap="rnd" cmpd="sng" w="889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4" name="Google Shape;1004;p36"/>
          <p:cNvCxnSpPr/>
          <p:nvPr/>
        </p:nvCxnSpPr>
        <p:spPr>
          <a:xfrm>
            <a:off x="2945571" y="2320696"/>
            <a:ext cx="1368600" cy="0"/>
          </a:xfrm>
          <a:prstGeom prst="straightConnector1">
            <a:avLst/>
          </a:prstGeom>
          <a:noFill/>
          <a:ln cap="rnd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5" name="Google Shape;1005;p36"/>
          <p:cNvCxnSpPr/>
          <p:nvPr/>
        </p:nvCxnSpPr>
        <p:spPr>
          <a:xfrm>
            <a:off x="2945571" y="3041342"/>
            <a:ext cx="658800" cy="0"/>
          </a:xfrm>
          <a:prstGeom prst="straightConnector1">
            <a:avLst/>
          </a:prstGeom>
          <a:noFill/>
          <a:ln cap="rnd" cmpd="sng" w="88900">
            <a:solidFill>
              <a:srgbClr val="D9D9D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6" name="Google Shape;1006;p36"/>
          <p:cNvCxnSpPr/>
          <p:nvPr/>
        </p:nvCxnSpPr>
        <p:spPr>
          <a:xfrm>
            <a:off x="5154005" y="1802642"/>
            <a:ext cx="247200" cy="0"/>
          </a:xfrm>
          <a:prstGeom prst="straightConnector1">
            <a:avLst/>
          </a:prstGeom>
          <a:noFill/>
          <a:ln cap="rnd" cmpd="sng" w="88900">
            <a:solidFill>
              <a:srgbClr val="D9D9D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7" name="Google Shape;1007;p36"/>
          <p:cNvCxnSpPr/>
          <p:nvPr/>
        </p:nvCxnSpPr>
        <p:spPr>
          <a:xfrm>
            <a:off x="7396863" y="1999139"/>
            <a:ext cx="1070700" cy="0"/>
          </a:xfrm>
          <a:prstGeom prst="straightConnector1">
            <a:avLst/>
          </a:prstGeom>
          <a:noFill/>
          <a:ln cap="rnd" cmpd="sng" w="88900">
            <a:solidFill>
              <a:srgbClr val="D9D9D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8" name="Google Shape;1008;p36"/>
          <p:cNvCxnSpPr/>
          <p:nvPr/>
        </p:nvCxnSpPr>
        <p:spPr>
          <a:xfrm>
            <a:off x="9610753" y="1999139"/>
            <a:ext cx="1368600" cy="0"/>
          </a:xfrm>
          <a:prstGeom prst="straightConnector1">
            <a:avLst/>
          </a:prstGeom>
          <a:noFill/>
          <a:ln cap="rnd" cmpd="sng" w="88900">
            <a:solidFill>
              <a:srgbClr val="D9D9D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9" name="Google Shape;1009;p36"/>
          <p:cNvCxnSpPr/>
          <p:nvPr/>
        </p:nvCxnSpPr>
        <p:spPr>
          <a:xfrm>
            <a:off x="5154005" y="3830260"/>
            <a:ext cx="576600" cy="0"/>
          </a:xfrm>
          <a:prstGeom prst="straightConnector1">
            <a:avLst/>
          </a:prstGeom>
          <a:noFill/>
          <a:ln cap="rnd" cmpd="sng" w="88900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0" name="Google Shape;1010;p36"/>
          <p:cNvCxnSpPr/>
          <p:nvPr/>
        </p:nvCxnSpPr>
        <p:spPr>
          <a:xfrm>
            <a:off x="7396863" y="4672299"/>
            <a:ext cx="1153200" cy="0"/>
          </a:xfrm>
          <a:prstGeom prst="straightConnector1">
            <a:avLst/>
          </a:prstGeom>
          <a:noFill/>
          <a:ln cap="rnd" cmpd="sng" w="8890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1" name="Google Shape;1011;p36"/>
          <p:cNvCxnSpPr/>
          <p:nvPr/>
        </p:nvCxnSpPr>
        <p:spPr>
          <a:xfrm>
            <a:off x="7396863" y="5371312"/>
            <a:ext cx="1368600" cy="0"/>
          </a:xfrm>
          <a:prstGeom prst="straightConnector1">
            <a:avLst/>
          </a:prstGeom>
          <a:noFill/>
          <a:ln cap="rnd" cmpd="sng" w="8890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2" name="Google Shape;1012;p36"/>
          <p:cNvCxnSpPr/>
          <p:nvPr/>
        </p:nvCxnSpPr>
        <p:spPr>
          <a:xfrm>
            <a:off x="9610753" y="4482823"/>
            <a:ext cx="1368600" cy="0"/>
          </a:xfrm>
          <a:prstGeom prst="straightConnector1">
            <a:avLst/>
          </a:prstGeom>
          <a:noFill/>
          <a:ln cap="rnd" cmpd="sng" w="8890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3" name="Google Shape;1013;p36"/>
          <p:cNvCxnSpPr/>
          <p:nvPr/>
        </p:nvCxnSpPr>
        <p:spPr>
          <a:xfrm>
            <a:off x="9610753" y="6172848"/>
            <a:ext cx="1368600" cy="0"/>
          </a:xfrm>
          <a:prstGeom prst="straightConnector1">
            <a:avLst/>
          </a:prstGeom>
          <a:noFill/>
          <a:ln cap="rnd" cmpd="sng" w="889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4" name="Google Shape;1014;p36"/>
          <p:cNvCxnSpPr/>
          <p:nvPr/>
        </p:nvCxnSpPr>
        <p:spPr>
          <a:xfrm>
            <a:off x="7396863" y="6172848"/>
            <a:ext cx="741300" cy="0"/>
          </a:xfrm>
          <a:prstGeom prst="straightConnector1">
            <a:avLst/>
          </a:prstGeom>
          <a:noFill/>
          <a:ln cap="rnd" cmpd="sng" w="889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5" name="Google Shape;1015;p36"/>
          <p:cNvCxnSpPr/>
          <p:nvPr/>
        </p:nvCxnSpPr>
        <p:spPr>
          <a:xfrm>
            <a:off x="2945571" y="5966366"/>
            <a:ext cx="164700" cy="0"/>
          </a:xfrm>
          <a:prstGeom prst="straightConnector1">
            <a:avLst/>
          </a:prstGeom>
          <a:noFill/>
          <a:ln cap="rnd" cmpd="sng" w="889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0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Google Shape;1021;p37"/>
          <p:cNvSpPr txBox="1"/>
          <p:nvPr>
            <p:ph idx="12" type="sldNum"/>
          </p:nvPr>
        </p:nvSpPr>
        <p:spPr>
          <a:xfrm>
            <a:off x="11069144" y="6217622"/>
            <a:ext cx="731700" cy="524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1022" name="Google Shape;1022;p37"/>
          <p:cNvGraphicFramePr/>
          <p:nvPr/>
        </p:nvGraphicFramePr>
        <p:xfrm>
          <a:off x="450850" y="140021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{9FA48F64-B238-4EAF-A0FA-02D1C84F5B6D}</a:tableStyleId>
              </a:tblPr>
              <a:tblGrid>
                <a:gridCol w="1129750"/>
                <a:gridCol w="914950"/>
                <a:gridCol w="1022350"/>
                <a:gridCol w="1022350"/>
                <a:gridCol w="1022350"/>
                <a:gridCol w="1022350"/>
                <a:gridCol w="1022350"/>
                <a:gridCol w="1022350"/>
                <a:gridCol w="1022350"/>
                <a:gridCol w="1022350"/>
              </a:tblGrid>
              <a:tr h="3240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0" sz="800" u="none" cap="none" strike="noStrike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0" sz="800" u="none" cap="none" strike="noStrike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R cap="flat" cmpd="sng" w="28575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-US" sz="1000" u="none" cap="none" strike="noStrike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JAN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lnL cap="flat" cmpd="sng" w="28575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-US" sz="1000" u="none" cap="none" strike="noStrike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FEB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lnL cap="flat" cmpd="sng" w="28575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-US" sz="1000" u="none" cap="none" strike="noStrike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MAR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lnL cap="flat" cmpd="sng" w="28575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-US" sz="1000" u="none" cap="none" strike="noStrike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APR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lnL cap="flat" cmpd="sng" w="28575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-US" sz="1000" u="none" cap="none" strike="noStrike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MAY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lnL cap="flat" cmpd="sng" w="28575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-US" sz="1000" u="none" cap="none" strike="noStrike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JUN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lnL cap="flat" cmpd="sng" w="28575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0" sz="1000" u="none" cap="none" strike="noStrike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28575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-US" sz="1000" u="none" cap="none" strike="noStrike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Q3 20XX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0" marB="0" marR="72000" marL="0" anchor="ctr">
                    <a:lnL cap="flat" cmpd="sng" w="28575">
                      <a:solidFill>
                        <a:srgbClr val="F2F2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000000"/>
                    </a:solidFill>
                  </a:tcPr>
                </a:tc>
              </a:tr>
              <a:tr h="236525">
                <a:tc row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900" u="none" cap="none" strike="noStrike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FRONT 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900" u="none" cap="none" strike="noStrike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END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9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1.1</a:t>
                      </a:r>
                      <a:endParaRPr b="1">
                        <a:solidFill>
                          <a:srgbClr val="000000"/>
                        </a:solidFill>
                      </a:endParaRPr>
                    </a:p>
                  </a:txBody>
                  <a:tcPr marT="0" marB="0" marR="0" marL="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800" u="none" cap="none" strike="noStrik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800" u="none" cap="none" strike="noStrik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800" u="none" cap="none" strike="noStrik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800" u="none" cap="none" strike="noStrik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800" u="none" cap="none" strike="noStrik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800" u="none" cap="none" strike="noStrik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800" u="none" cap="none" strike="noStrik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</a:tr>
              <a:tr h="236525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900" u="none" cap="none" strike="noStrik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1.2</a:t>
                      </a:r>
                      <a:endParaRPr b="1"/>
                    </a:p>
                  </a:txBody>
                  <a:tcPr marT="0" marB="0" marR="0" marL="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800" u="none" cap="none" strike="noStrik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800" u="none" cap="none" strike="noStrik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800" u="none" cap="none" strike="noStrik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800" u="none" cap="none" strike="noStrik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800" u="none" cap="none" strike="noStrik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800" u="none" cap="none" strike="noStrik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800" u="none" cap="none" strike="noStrik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</a:tr>
              <a:tr h="236525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900" u="none" cap="none" strike="noStrik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1.3</a:t>
                      </a:r>
                      <a:endParaRPr b="1"/>
                    </a:p>
                  </a:txBody>
                  <a:tcPr marT="0" marB="0" marR="0" marL="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800" u="none" cap="none" strike="noStrik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800" u="none" cap="none" strike="noStrik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800" u="none" cap="none" strike="noStrik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800" u="none" cap="none" strike="noStrik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800" u="none" cap="none" strike="noStrik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800" u="none" cap="none" strike="noStrik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800" u="none" cap="none" strike="noStrik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</a:tr>
              <a:tr h="236525">
                <a:tc rowSpan="5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900" u="none" cap="none" strike="noStrike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BACK 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900" u="none" cap="none" strike="noStrike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END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9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1.1</a:t>
                      </a:r>
                      <a:endParaRPr b="1">
                        <a:solidFill>
                          <a:srgbClr val="000000"/>
                        </a:solidFill>
                      </a:endParaRPr>
                    </a:p>
                  </a:txBody>
                  <a:tcPr marT="0" marB="0" marR="0" marL="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800" u="none" cap="none" strike="noStrik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800" u="none" cap="none" strike="noStrik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800" u="none" cap="none" strike="noStrik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800" u="none" cap="none" strike="noStrik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800" u="none" cap="none" strike="noStrik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800" u="none" cap="none" strike="noStrik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800" u="none" cap="none" strike="noStrik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</a:tr>
              <a:tr h="236525">
                <a:tc vMerge="1"/>
                <a:tc row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900" u="none" cap="none" strike="noStrik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1.2</a:t>
                      </a:r>
                      <a:endParaRPr b="1"/>
                    </a:p>
                  </a:txBody>
                  <a:tcPr marT="0" marB="0" marR="0" marL="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800" u="none" cap="none" strike="noStrik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800" u="none" cap="none" strike="noStrik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800" u="none" cap="none" strike="noStrik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800" u="none" cap="none" strike="noStrik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800" u="none" cap="none" strike="noStrik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800" u="none" cap="none" strike="noStrik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800" u="none" cap="none" strike="noStrik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</a:tr>
              <a:tr h="236525"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800" u="none" cap="none" strike="noStrik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800" u="none" cap="none" strike="noStrik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800" u="none" cap="none" strike="noStrik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800" u="none" cap="none" strike="noStrik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800" u="none" cap="none" strike="noStrik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800" u="none" cap="none" strike="noStrik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800" u="none" cap="none" strike="noStrik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</a:tr>
              <a:tr h="236525">
                <a:tc vMerge="1"/>
                <a:tc row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900" u="none" cap="none" strike="noStrik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1.3</a:t>
                      </a:r>
                      <a:endParaRPr b="1"/>
                    </a:p>
                  </a:txBody>
                  <a:tcPr marT="0" marB="0" marR="0" marL="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800" u="none" cap="none" strike="noStrik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800" u="none" cap="none" strike="noStrik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800" u="none" cap="none" strike="noStrik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800" u="none" cap="none" strike="noStrik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800" u="none" cap="none" strike="noStrik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800" u="none" cap="none" strike="noStrik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800" u="none" cap="none" strike="noStrik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</a:tr>
              <a:tr h="236525"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800" u="none" cap="none" strike="noStrik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800" u="none" cap="none" strike="noStrik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800" u="none" cap="none" strike="noStrik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800" u="none" cap="none" strike="noStrik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800" u="none" cap="none" strike="noStrik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800" u="none" cap="none" strike="noStrik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800" u="none" cap="none" strike="noStrik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</a:tr>
              <a:tr h="236525">
                <a:tc rowSpan="5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900" u="none" cap="none" strike="noStrike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QUALITY 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900" u="none" cap="none" strike="noStrike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ASSURANCE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9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1.1</a:t>
                      </a:r>
                      <a:endParaRPr b="1">
                        <a:solidFill>
                          <a:srgbClr val="000000"/>
                        </a:solidFill>
                      </a:endParaRPr>
                    </a:p>
                  </a:txBody>
                  <a:tcPr marT="0" marB="0" marR="0" marL="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800" u="none" cap="none" strike="noStrik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800" u="none" cap="none" strike="noStrik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800" u="none" cap="none" strike="noStrik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800" u="none" cap="none" strike="noStrik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800" u="none" cap="none" strike="noStrik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800" u="none" cap="none" strike="noStrik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800" u="none" cap="none" strike="noStrik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</a:tr>
              <a:tr h="236525">
                <a:tc vMerge="1"/>
                <a:tc row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900" u="none" cap="none" strike="noStrik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1.2</a:t>
                      </a:r>
                      <a:endParaRPr b="1"/>
                    </a:p>
                  </a:txBody>
                  <a:tcPr marT="0" marB="0" marR="0" marL="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800" u="none" cap="none" strike="noStrik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800" u="none" cap="none" strike="noStrik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800" u="none" cap="none" strike="noStrik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800" u="none" cap="none" strike="noStrik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800" u="none" cap="none" strike="noStrik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800" u="none" cap="none" strike="noStrik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800" u="none" cap="none" strike="noStrik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</a:tr>
              <a:tr h="236525"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800" u="none" cap="none" strike="noStrik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800" u="none" cap="none" strike="noStrik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800" u="none" cap="none" strike="noStrik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800" u="none" cap="none" strike="noStrik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800" u="none" cap="none" strike="noStrik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800" u="none" cap="none" strike="noStrik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800" u="none" cap="none" strike="noStrik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</a:tr>
              <a:tr h="236525">
                <a:tc vMerge="1"/>
                <a:tc row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900" u="none" cap="none" strike="noStrik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1.3</a:t>
                      </a:r>
                      <a:endParaRPr b="1"/>
                    </a:p>
                  </a:txBody>
                  <a:tcPr marT="0" marB="0" marR="0" marL="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800" u="none" cap="none" strike="noStrik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800" u="none" cap="none" strike="noStrik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800" u="none" cap="none" strike="noStrik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800" u="none" cap="none" strike="noStrik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800" u="none" cap="none" strike="noStrik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800" u="none" cap="none" strike="noStrik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800" u="none" cap="none" strike="noStrik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</a:tr>
              <a:tr h="236525"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800" u="none" cap="none" strike="noStrik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800" u="none" cap="none" strike="noStrik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800" u="none" cap="none" strike="noStrik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800" u="none" cap="none" strike="noStrik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800" u="none" cap="none" strike="noStrik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800" u="none" cap="none" strike="noStrik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800" u="none" cap="none" strike="noStrik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</a:tr>
              <a:tr h="236525">
                <a:tc rowSpan="6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900" u="none" cap="none" strike="noStrike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PRODUCT 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900" u="none" cap="none" strike="noStrike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MARKETING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 rowSpan="4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9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1.1</a:t>
                      </a:r>
                      <a:endParaRPr b="1">
                        <a:solidFill>
                          <a:srgbClr val="000000"/>
                        </a:solidFill>
                      </a:endParaRPr>
                    </a:p>
                  </a:txBody>
                  <a:tcPr marT="0" marB="0" marR="0" marL="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800" u="none" cap="none" strike="noStrik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800" u="none" cap="none" strike="noStrik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800" u="none" cap="none" strike="noStrik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800" u="none" cap="none" strike="noStrik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800" u="none" cap="none" strike="noStrik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800" u="none" cap="none" strike="noStrik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800" u="none" cap="none" strike="noStrik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</a:tr>
              <a:tr h="236525"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800" u="none" cap="none" strike="noStrik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800" u="none" cap="none" strike="noStrik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800" u="none" cap="none" strike="noStrik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800" u="none" cap="none" strike="noStrik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800" u="none" cap="none" strike="noStrik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800" u="none" cap="none" strike="noStrik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800" u="none" cap="none" strike="noStrik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</a:tr>
              <a:tr h="236525"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800" u="none" cap="none" strike="noStrik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800" u="none" cap="none" strike="noStrik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800" u="none" cap="none" strike="noStrik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800" u="none" cap="none" strike="noStrik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800" u="none" cap="none" strike="noStrik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800" u="none" cap="none" strike="noStrik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800" u="none" cap="none" strike="noStrik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</a:tr>
              <a:tr h="236525"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800" u="none" cap="none" strike="noStrik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800" u="none" cap="none" strike="noStrik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800" u="none" cap="none" strike="noStrik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800" u="none" cap="none" strike="noStrik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800" u="none" cap="none" strike="noStrik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800" u="none" cap="none" strike="noStrik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800" u="none" cap="none" strike="noStrik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</a:tr>
              <a:tr h="236525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900" u="none" cap="none" strike="noStrik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1.2</a:t>
                      </a:r>
                      <a:endParaRPr b="1"/>
                    </a:p>
                  </a:txBody>
                  <a:tcPr marT="0" marB="0" marR="0" marL="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800" u="none" cap="none" strike="noStrik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800" u="none" cap="none" strike="noStrik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800" u="none" cap="none" strike="noStrik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800" u="none" cap="none" strike="noStrik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800" u="none" cap="none" strike="noStrik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800" u="none" cap="none" strike="noStrik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800" u="none" cap="none" strike="noStrik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</a:tr>
              <a:tr h="236525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900" u="none" cap="none" strike="noStrik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1.3</a:t>
                      </a:r>
                      <a:endParaRPr b="1"/>
                    </a:p>
                  </a:txBody>
                  <a:tcPr marT="0" marB="0" marR="0" marL="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800" u="none" cap="none" strike="noStrik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800" u="none" cap="none" strike="noStrik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800" u="none" cap="none" strike="noStrik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800" u="none" cap="none" strike="noStrik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800" u="none" cap="none" strike="noStrik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800" u="none" cap="none" strike="noStrik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800" u="none" cap="none" strike="noStrik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</a:tr>
              <a:tr h="348325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755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900" u="none" cap="none" strike="noStrik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MILESTONES</a:t>
                      </a:r>
                      <a:endParaRPr b="1"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 hMerge="1"/>
                <a:tc gridSpan="8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800" u="none" cap="none" strike="noStrike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</a:tbl>
          </a:graphicData>
        </a:graphic>
      </p:graphicFrame>
      <p:sp>
        <p:nvSpPr>
          <p:cNvPr id="1023" name="Google Shape;1023;p37"/>
          <p:cNvSpPr/>
          <p:nvPr/>
        </p:nvSpPr>
        <p:spPr>
          <a:xfrm>
            <a:off x="2998694" y="1742131"/>
            <a:ext cx="2095500" cy="2055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latin typeface="Poppins"/>
                <a:ea typeface="Poppins"/>
                <a:cs typeface="Poppins"/>
                <a:sym typeface="Poppins"/>
              </a:rPr>
              <a:t>Wireframe</a:t>
            </a:r>
            <a:endParaRPr b="1"/>
          </a:p>
        </p:txBody>
      </p:sp>
      <p:sp>
        <p:nvSpPr>
          <p:cNvPr id="1024" name="Google Shape;1024;p37"/>
          <p:cNvSpPr/>
          <p:nvPr/>
        </p:nvSpPr>
        <p:spPr>
          <a:xfrm>
            <a:off x="5128682" y="1978919"/>
            <a:ext cx="2095500" cy="2055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Review user Feedback</a:t>
            </a:r>
            <a:endParaRPr b="1"/>
          </a:p>
        </p:txBody>
      </p:sp>
      <p:sp>
        <p:nvSpPr>
          <p:cNvPr id="1025" name="Google Shape;1025;p37"/>
          <p:cNvSpPr/>
          <p:nvPr/>
        </p:nvSpPr>
        <p:spPr>
          <a:xfrm>
            <a:off x="7224182" y="2215707"/>
            <a:ext cx="2516700" cy="2055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Resource allocation</a:t>
            </a:r>
            <a:endParaRPr b="1"/>
          </a:p>
        </p:txBody>
      </p:sp>
      <p:sp>
        <p:nvSpPr>
          <p:cNvPr id="1026" name="Google Shape;1026;p37"/>
          <p:cNvSpPr/>
          <p:nvPr/>
        </p:nvSpPr>
        <p:spPr>
          <a:xfrm>
            <a:off x="2998694" y="2449671"/>
            <a:ext cx="2095500" cy="2055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latin typeface="Poppins"/>
                <a:ea typeface="Poppins"/>
                <a:cs typeface="Poppins"/>
                <a:sym typeface="Poppins"/>
              </a:rPr>
              <a:t>Environmental setup</a:t>
            </a:r>
            <a:endParaRPr b="1"/>
          </a:p>
        </p:txBody>
      </p:sp>
      <p:sp>
        <p:nvSpPr>
          <p:cNvPr id="1027" name="Google Shape;1027;p37"/>
          <p:cNvSpPr/>
          <p:nvPr/>
        </p:nvSpPr>
        <p:spPr>
          <a:xfrm>
            <a:off x="5128682" y="2686459"/>
            <a:ext cx="2095500" cy="2055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Integrated prototype</a:t>
            </a:r>
            <a:endParaRPr b="1"/>
          </a:p>
        </p:txBody>
      </p:sp>
      <p:sp>
        <p:nvSpPr>
          <p:cNvPr id="1028" name="Google Shape;1028;p37"/>
          <p:cNvSpPr/>
          <p:nvPr/>
        </p:nvSpPr>
        <p:spPr>
          <a:xfrm>
            <a:off x="5128682" y="2923247"/>
            <a:ext cx="2095500" cy="2055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Analytics report</a:t>
            </a:r>
            <a:endParaRPr b="1"/>
          </a:p>
        </p:txBody>
      </p:sp>
      <p:sp>
        <p:nvSpPr>
          <p:cNvPr id="1029" name="Google Shape;1029;p37"/>
          <p:cNvSpPr/>
          <p:nvPr/>
        </p:nvSpPr>
        <p:spPr>
          <a:xfrm>
            <a:off x="7225398" y="3159173"/>
            <a:ext cx="2516700" cy="2055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Unit testing</a:t>
            </a:r>
            <a:endParaRPr b="1"/>
          </a:p>
        </p:txBody>
      </p:sp>
      <p:sp>
        <p:nvSpPr>
          <p:cNvPr id="1030" name="Google Shape;1030;p37"/>
          <p:cNvSpPr/>
          <p:nvPr/>
        </p:nvSpPr>
        <p:spPr>
          <a:xfrm>
            <a:off x="7224182" y="3393999"/>
            <a:ext cx="2516700" cy="2055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Migrate CMS</a:t>
            </a:r>
            <a:endParaRPr b="1"/>
          </a:p>
        </p:txBody>
      </p:sp>
      <p:sp>
        <p:nvSpPr>
          <p:cNvPr id="1031" name="Google Shape;1031;p37"/>
          <p:cNvSpPr/>
          <p:nvPr/>
        </p:nvSpPr>
        <p:spPr>
          <a:xfrm>
            <a:off x="2997478" y="3637119"/>
            <a:ext cx="2095500" cy="2055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latin typeface="Poppins"/>
                <a:ea typeface="Poppins"/>
                <a:cs typeface="Poppins"/>
                <a:sym typeface="Poppins"/>
              </a:rPr>
              <a:t>UAT</a:t>
            </a:r>
            <a:endParaRPr b="1"/>
          </a:p>
        </p:txBody>
      </p:sp>
      <p:sp>
        <p:nvSpPr>
          <p:cNvPr id="1032" name="Google Shape;1032;p37"/>
          <p:cNvSpPr/>
          <p:nvPr/>
        </p:nvSpPr>
        <p:spPr>
          <a:xfrm>
            <a:off x="5127466" y="3873907"/>
            <a:ext cx="2095500" cy="2055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Code review</a:t>
            </a:r>
            <a:endParaRPr b="1"/>
          </a:p>
        </p:txBody>
      </p:sp>
      <p:sp>
        <p:nvSpPr>
          <p:cNvPr id="1033" name="Google Shape;1033;p37"/>
          <p:cNvSpPr/>
          <p:nvPr/>
        </p:nvSpPr>
        <p:spPr>
          <a:xfrm>
            <a:off x="5127466" y="4110695"/>
            <a:ext cx="2095500" cy="2055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Metrics</a:t>
            </a:r>
            <a:endParaRPr b="1"/>
          </a:p>
        </p:txBody>
      </p:sp>
      <p:sp>
        <p:nvSpPr>
          <p:cNvPr id="1034" name="Google Shape;1034;p37"/>
          <p:cNvSpPr/>
          <p:nvPr/>
        </p:nvSpPr>
        <p:spPr>
          <a:xfrm>
            <a:off x="7224182" y="4346621"/>
            <a:ext cx="2516700" cy="2055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PM testing</a:t>
            </a:r>
            <a:endParaRPr b="1"/>
          </a:p>
        </p:txBody>
      </p:sp>
      <p:sp>
        <p:nvSpPr>
          <p:cNvPr id="1035" name="Google Shape;1035;p37"/>
          <p:cNvSpPr/>
          <p:nvPr/>
        </p:nvSpPr>
        <p:spPr>
          <a:xfrm>
            <a:off x="7222966" y="4581447"/>
            <a:ext cx="2516700" cy="2055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Variance testing</a:t>
            </a:r>
            <a:endParaRPr b="1"/>
          </a:p>
        </p:txBody>
      </p:sp>
      <p:sp>
        <p:nvSpPr>
          <p:cNvPr id="1036" name="Google Shape;1036;p37"/>
          <p:cNvSpPr/>
          <p:nvPr/>
        </p:nvSpPr>
        <p:spPr>
          <a:xfrm>
            <a:off x="2997478" y="4813296"/>
            <a:ext cx="2095500" cy="2055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latin typeface="Poppins"/>
                <a:ea typeface="Poppins"/>
                <a:cs typeface="Poppins"/>
                <a:sym typeface="Poppins"/>
              </a:rPr>
              <a:t>SEO plan</a:t>
            </a:r>
            <a:endParaRPr b="1"/>
          </a:p>
        </p:txBody>
      </p:sp>
      <p:sp>
        <p:nvSpPr>
          <p:cNvPr id="1037" name="Google Shape;1037;p37"/>
          <p:cNvSpPr/>
          <p:nvPr/>
        </p:nvSpPr>
        <p:spPr>
          <a:xfrm>
            <a:off x="2997478" y="5050084"/>
            <a:ext cx="2095500" cy="2055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latin typeface="Poppins"/>
                <a:ea typeface="Poppins"/>
                <a:cs typeface="Poppins"/>
                <a:sym typeface="Poppins"/>
              </a:rPr>
              <a:t>New creative</a:t>
            </a:r>
            <a:endParaRPr b="1"/>
          </a:p>
        </p:txBody>
      </p:sp>
      <p:sp>
        <p:nvSpPr>
          <p:cNvPr id="1038" name="Google Shape;1038;p37"/>
          <p:cNvSpPr/>
          <p:nvPr/>
        </p:nvSpPr>
        <p:spPr>
          <a:xfrm>
            <a:off x="2997478" y="5286872"/>
            <a:ext cx="2095500" cy="2055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latin typeface="Poppins"/>
                <a:ea typeface="Poppins"/>
                <a:cs typeface="Poppins"/>
                <a:sym typeface="Poppins"/>
              </a:rPr>
              <a:t>Marketing launch</a:t>
            </a:r>
            <a:endParaRPr b="1"/>
          </a:p>
        </p:txBody>
      </p:sp>
      <p:sp>
        <p:nvSpPr>
          <p:cNvPr id="1039" name="Google Shape;1039;p37"/>
          <p:cNvSpPr/>
          <p:nvPr/>
        </p:nvSpPr>
        <p:spPr>
          <a:xfrm>
            <a:off x="2997478" y="5525262"/>
            <a:ext cx="2095500" cy="2055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latin typeface="Poppins"/>
                <a:ea typeface="Poppins"/>
                <a:cs typeface="Poppins"/>
                <a:sym typeface="Poppins"/>
              </a:rPr>
              <a:t>Help center update</a:t>
            </a:r>
            <a:endParaRPr b="1"/>
          </a:p>
        </p:txBody>
      </p:sp>
      <p:sp>
        <p:nvSpPr>
          <p:cNvPr id="1040" name="Google Shape;1040;p37"/>
          <p:cNvSpPr/>
          <p:nvPr/>
        </p:nvSpPr>
        <p:spPr>
          <a:xfrm>
            <a:off x="5127466" y="5764250"/>
            <a:ext cx="2095500" cy="2055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Press release</a:t>
            </a:r>
            <a:endParaRPr b="1"/>
          </a:p>
        </p:txBody>
      </p:sp>
      <p:sp>
        <p:nvSpPr>
          <p:cNvPr id="1041" name="Google Shape;1041;p37"/>
          <p:cNvSpPr/>
          <p:nvPr/>
        </p:nvSpPr>
        <p:spPr>
          <a:xfrm>
            <a:off x="7222966" y="6004281"/>
            <a:ext cx="2516700" cy="2055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Social media</a:t>
            </a:r>
            <a:endParaRPr b="1"/>
          </a:p>
        </p:txBody>
      </p:sp>
      <p:grpSp>
        <p:nvGrpSpPr>
          <p:cNvPr id="1042" name="Google Shape;1042;p37"/>
          <p:cNvGrpSpPr/>
          <p:nvPr/>
        </p:nvGrpSpPr>
        <p:grpSpPr>
          <a:xfrm>
            <a:off x="4531556" y="6297005"/>
            <a:ext cx="1147500" cy="230700"/>
            <a:chOff x="5064956" y="6144605"/>
            <a:chExt cx="1147500" cy="230700"/>
          </a:xfrm>
        </p:grpSpPr>
        <p:sp>
          <p:nvSpPr>
            <p:cNvPr id="1043" name="Google Shape;1043;p37"/>
            <p:cNvSpPr/>
            <p:nvPr/>
          </p:nvSpPr>
          <p:spPr>
            <a:xfrm>
              <a:off x="5064956" y="6181575"/>
              <a:ext cx="157200" cy="1572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accent4"/>
            </a:solidFill>
            <a:ln cap="flat" cmpd="sng" w="127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Open Sans"/>
                <a:buNone/>
              </a:pPr>
              <a:r>
                <a:t/>
              </a:r>
              <a:endParaRPr b="1" sz="1800" u="none" cap="none" strike="noStrike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044" name="Google Shape;1044;p37"/>
            <p:cNvSpPr txBox="1"/>
            <p:nvPr/>
          </p:nvSpPr>
          <p:spPr>
            <a:xfrm>
              <a:off x="5064956" y="6144605"/>
              <a:ext cx="1147500" cy="23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900">
                  <a:solidFill>
                    <a:schemeClr val="accent4"/>
                  </a:solidFill>
                  <a:latin typeface="Poppins"/>
                  <a:ea typeface="Poppins"/>
                  <a:cs typeface="Poppins"/>
                  <a:sym typeface="Poppins"/>
                </a:rPr>
                <a:t>Release 1.1</a:t>
              </a:r>
              <a:endParaRPr b="1"/>
            </a:p>
          </p:txBody>
        </p:sp>
      </p:grpSp>
      <p:grpSp>
        <p:nvGrpSpPr>
          <p:cNvPr id="1045" name="Google Shape;1045;p37"/>
          <p:cNvGrpSpPr/>
          <p:nvPr/>
        </p:nvGrpSpPr>
        <p:grpSpPr>
          <a:xfrm>
            <a:off x="6496394" y="6297005"/>
            <a:ext cx="1147500" cy="230700"/>
            <a:chOff x="5064956" y="6144605"/>
            <a:chExt cx="1147500" cy="230700"/>
          </a:xfrm>
        </p:grpSpPr>
        <p:sp>
          <p:nvSpPr>
            <p:cNvPr id="1046" name="Google Shape;1046;p37"/>
            <p:cNvSpPr/>
            <p:nvPr/>
          </p:nvSpPr>
          <p:spPr>
            <a:xfrm>
              <a:off x="5064956" y="6181575"/>
              <a:ext cx="157200" cy="1572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accent4"/>
            </a:solidFill>
            <a:ln cap="flat" cmpd="sng" w="127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Open Sans"/>
                <a:buNone/>
              </a:pPr>
              <a:r>
                <a:t/>
              </a:r>
              <a:endParaRPr b="1" sz="1800" u="none" cap="none" strike="noStrike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047" name="Google Shape;1047;p37"/>
            <p:cNvSpPr txBox="1"/>
            <p:nvPr/>
          </p:nvSpPr>
          <p:spPr>
            <a:xfrm>
              <a:off x="5064956" y="6144605"/>
              <a:ext cx="1147500" cy="23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900">
                  <a:solidFill>
                    <a:schemeClr val="accent4"/>
                  </a:solidFill>
                  <a:latin typeface="Poppins"/>
                  <a:ea typeface="Poppins"/>
                  <a:cs typeface="Poppins"/>
                  <a:sym typeface="Poppins"/>
                </a:rPr>
                <a:t>Release 1.2</a:t>
              </a:r>
              <a:endParaRPr b="1"/>
            </a:p>
          </p:txBody>
        </p:sp>
      </p:grpSp>
      <p:grpSp>
        <p:nvGrpSpPr>
          <p:cNvPr id="1048" name="Google Shape;1048;p37"/>
          <p:cNvGrpSpPr/>
          <p:nvPr/>
        </p:nvGrpSpPr>
        <p:grpSpPr>
          <a:xfrm>
            <a:off x="9526873" y="6294903"/>
            <a:ext cx="1147500" cy="230700"/>
            <a:chOff x="5064956" y="6144605"/>
            <a:chExt cx="1147500" cy="230700"/>
          </a:xfrm>
        </p:grpSpPr>
        <p:sp>
          <p:nvSpPr>
            <p:cNvPr id="1049" name="Google Shape;1049;p37"/>
            <p:cNvSpPr/>
            <p:nvPr/>
          </p:nvSpPr>
          <p:spPr>
            <a:xfrm>
              <a:off x="5064956" y="6181575"/>
              <a:ext cx="157200" cy="1572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accent4"/>
            </a:solidFill>
            <a:ln cap="flat" cmpd="sng" w="127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Open Sans"/>
                <a:buNone/>
              </a:pPr>
              <a:r>
                <a:t/>
              </a:r>
              <a:endParaRPr b="1" sz="1800" u="none" cap="none" strike="noStrike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050" name="Google Shape;1050;p37"/>
            <p:cNvSpPr txBox="1"/>
            <p:nvPr/>
          </p:nvSpPr>
          <p:spPr>
            <a:xfrm>
              <a:off x="5064956" y="6144605"/>
              <a:ext cx="1147500" cy="23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900">
                  <a:solidFill>
                    <a:schemeClr val="accent4"/>
                  </a:solidFill>
                  <a:latin typeface="Poppins"/>
                  <a:ea typeface="Poppins"/>
                  <a:cs typeface="Poppins"/>
                  <a:sym typeface="Poppins"/>
                </a:rPr>
                <a:t>Release 1.3</a:t>
              </a:r>
              <a:endParaRPr b="1"/>
            </a:p>
          </p:txBody>
        </p:sp>
      </p:grpSp>
      <p:sp>
        <p:nvSpPr>
          <p:cNvPr id="1051" name="Google Shape;1051;p37"/>
          <p:cNvSpPr txBox="1"/>
          <p:nvPr>
            <p:ph type="title"/>
          </p:nvPr>
        </p:nvSpPr>
        <p:spPr>
          <a:xfrm>
            <a:off x="464631" y="794647"/>
            <a:ext cx="11249100" cy="6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300"/>
              </a:spcAft>
              <a:buNone/>
            </a:pPr>
            <a:r>
              <a:rPr lang="en-US" sz="3000"/>
              <a:t>Release roadmap</a:t>
            </a:r>
            <a:endParaRPr sz="30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6" name="Shape 1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" name="Google Shape;1057;p38"/>
          <p:cNvSpPr txBox="1"/>
          <p:nvPr>
            <p:ph idx="12" type="sldNum"/>
          </p:nvPr>
        </p:nvSpPr>
        <p:spPr>
          <a:xfrm>
            <a:off x="11069144" y="6217622"/>
            <a:ext cx="731700" cy="524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58" name="Google Shape;1058;p38"/>
          <p:cNvSpPr/>
          <p:nvPr/>
        </p:nvSpPr>
        <p:spPr>
          <a:xfrm>
            <a:off x="3091038" y="1868029"/>
            <a:ext cx="2160000" cy="224100"/>
          </a:xfrm>
          <a:prstGeom prst="roundRect">
            <a:avLst>
              <a:gd fmla="val 5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0" lIns="91425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Poppins"/>
              <a:buNone/>
            </a:pPr>
            <a:r>
              <a:rPr b="1" lang="en-US" sz="1000" u="none" cap="none" strike="noStrike">
                <a:latin typeface="Poppins"/>
                <a:ea typeface="Poppins"/>
                <a:cs typeface="Poppins"/>
                <a:sym typeface="Poppins"/>
              </a:rPr>
              <a:t>UAT</a:t>
            </a:r>
            <a:endParaRPr b="1" sz="10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59" name="Google Shape;1059;p38"/>
          <p:cNvSpPr/>
          <p:nvPr/>
        </p:nvSpPr>
        <p:spPr>
          <a:xfrm>
            <a:off x="5747392" y="1866411"/>
            <a:ext cx="2160000" cy="224100"/>
          </a:xfrm>
          <a:prstGeom prst="roundRect">
            <a:avLst>
              <a:gd fmla="val 5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0" lIns="91425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Poppins"/>
              <a:buNone/>
            </a:pPr>
            <a:r>
              <a:rPr b="1" lang="en-US" sz="1000" u="none" cap="none" strike="noStrike">
                <a:latin typeface="Poppins"/>
                <a:ea typeface="Poppins"/>
                <a:cs typeface="Poppins"/>
                <a:sym typeface="Poppins"/>
              </a:rPr>
              <a:t>Metrics</a:t>
            </a:r>
            <a:endParaRPr b="1" sz="10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60" name="Google Shape;1060;p38"/>
          <p:cNvSpPr/>
          <p:nvPr/>
        </p:nvSpPr>
        <p:spPr>
          <a:xfrm>
            <a:off x="5747392" y="2188538"/>
            <a:ext cx="2160000" cy="224100"/>
          </a:xfrm>
          <a:prstGeom prst="roundRect">
            <a:avLst>
              <a:gd fmla="val 5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0" lIns="91425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Poppins"/>
              <a:buNone/>
            </a:pPr>
            <a:r>
              <a:rPr b="1" lang="en-US" sz="1000" u="none" cap="none" strike="noStrike">
                <a:latin typeface="Poppins"/>
                <a:ea typeface="Poppins"/>
                <a:cs typeface="Poppins"/>
                <a:sym typeface="Poppins"/>
              </a:rPr>
              <a:t>Quality </a:t>
            </a:r>
            <a:r>
              <a:rPr b="1" lang="en-US" sz="1000">
                <a:latin typeface="Poppins"/>
                <a:ea typeface="Poppins"/>
                <a:cs typeface="Poppins"/>
                <a:sym typeface="Poppins"/>
              </a:rPr>
              <a:t>a</a:t>
            </a:r>
            <a:r>
              <a:rPr b="1" lang="en-US" sz="1000" u="none" cap="none" strike="noStrike">
                <a:latin typeface="Poppins"/>
                <a:ea typeface="Poppins"/>
                <a:cs typeface="Poppins"/>
                <a:sym typeface="Poppins"/>
              </a:rPr>
              <a:t>nalysis</a:t>
            </a:r>
            <a:endParaRPr b="1" sz="10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61" name="Google Shape;1061;p38"/>
          <p:cNvSpPr/>
          <p:nvPr/>
        </p:nvSpPr>
        <p:spPr>
          <a:xfrm>
            <a:off x="5747392" y="2510663"/>
            <a:ext cx="2160000" cy="224100"/>
          </a:xfrm>
          <a:prstGeom prst="roundRect">
            <a:avLst>
              <a:gd fmla="val 5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0" lIns="91425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Poppins"/>
              <a:buNone/>
            </a:pPr>
            <a:r>
              <a:rPr b="1" lang="en-US" sz="1000" u="none" cap="none" strike="noStrike">
                <a:latin typeface="Poppins"/>
                <a:ea typeface="Poppins"/>
                <a:cs typeface="Poppins"/>
                <a:sym typeface="Poppins"/>
              </a:rPr>
              <a:t>Code </a:t>
            </a:r>
            <a:r>
              <a:rPr b="1" lang="en-US" sz="1000">
                <a:latin typeface="Poppins"/>
                <a:ea typeface="Poppins"/>
                <a:cs typeface="Poppins"/>
                <a:sym typeface="Poppins"/>
              </a:rPr>
              <a:t>r</a:t>
            </a:r>
            <a:r>
              <a:rPr b="1" lang="en-US" sz="1000" u="none" cap="none" strike="noStrike">
                <a:latin typeface="Poppins"/>
                <a:ea typeface="Poppins"/>
                <a:cs typeface="Poppins"/>
                <a:sym typeface="Poppins"/>
              </a:rPr>
              <a:t>eview</a:t>
            </a:r>
            <a:endParaRPr b="1" sz="10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62" name="Google Shape;1062;p38"/>
          <p:cNvSpPr/>
          <p:nvPr/>
        </p:nvSpPr>
        <p:spPr>
          <a:xfrm>
            <a:off x="8403746" y="1866411"/>
            <a:ext cx="2160000" cy="224100"/>
          </a:xfrm>
          <a:prstGeom prst="roundRect">
            <a:avLst>
              <a:gd fmla="val 5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0" lIns="91425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Poppins"/>
              <a:buNone/>
            </a:pPr>
            <a:r>
              <a:rPr b="1" lang="en-US" sz="1000" u="none" cap="none" strike="noStrike">
                <a:latin typeface="Poppins"/>
                <a:ea typeface="Poppins"/>
                <a:cs typeface="Poppins"/>
                <a:sym typeface="Poppins"/>
              </a:rPr>
              <a:t>Variance </a:t>
            </a:r>
            <a:r>
              <a:rPr b="1" lang="en-US" sz="1000">
                <a:latin typeface="Poppins"/>
                <a:ea typeface="Poppins"/>
                <a:cs typeface="Poppins"/>
                <a:sym typeface="Poppins"/>
              </a:rPr>
              <a:t>t</a:t>
            </a:r>
            <a:r>
              <a:rPr b="1" lang="en-US" sz="1000" u="none" cap="none" strike="noStrike">
                <a:latin typeface="Poppins"/>
                <a:ea typeface="Poppins"/>
                <a:cs typeface="Poppins"/>
                <a:sym typeface="Poppins"/>
              </a:rPr>
              <a:t>esting</a:t>
            </a:r>
            <a:endParaRPr b="1" sz="10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63" name="Google Shape;1063;p38"/>
          <p:cNvSpPr/>
          <p:nvPr/>
        </p:nvSpPr>
        <p:spPr>
          <a:xfrm>
            <a:off x="8403746" y="2188538"/>
            <a:ext cx="2160000" cy="224100"/>
          </a:xfrm>
          <a:prstGeom prst="roundRect">
            <a:avLst>
              <a:gd fmla="val 5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0" lIns="91425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Poppins"/>
              <a:buNone/>
            </a:pPr>
            <a:r>
              <a:rPr b="1" lang="en-US" sz="1000" u="none" cap="none" strike="noStrike">
                <a:latin typeface="Poppins"/>
                <a:ea typeface="Poppins"/>
                <a:cs typeface="Poppins"/>
                <a:sym typeface="Poppins"/>
              </a:rPr>
              <a:t>PM </a:t>
            </a:r>
            <a:r>
              <a:rPr b="1" lang="en-US" sz="1000">
                <a:latin typeface="Poppins"/>
                <a:ea typeface="Poppins"/>
                <a:cs typeface="Poppins"/>
                <a:sym typeface="Poppins"/>
              </a:rPr>
              <a:t>t</a:t>
            </a:r>
            <a:r>
              <a:rPr b="1" lang="en-US" sz="1000" u="none" cap="none" strike="noStrike">
                <a:latin typeface="Poppins"/>
                <a:ea typeface="Poppins"/>
                <a:cs typeface="Poppins"/>
                <a:sym typeface="Poppins"/>
              </a:rPr>
              <a:t>esting</a:t>
            </a:r>
            <a:endParaRPr b="1" sz="10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64" name="Google Shape;1064;p38"/>
          <p:cNvSpPr/>
          <p:nvPr/>
        </p:nvSpPr>
        <p:spPr>
          <a:xfrm>
            <a:off x="3091038" y="3056556"/>
            <a:ext cx="2160000" cy="224100"/>
          </a:xfrm>
          <a:prstGeom prst="roundRect">
            <a:avLst>
              <a:gd fmla="val 50000" name="adj"/>
            </a:avLst>
          </a:prstGeom>
          <a:solidFill>
            <a:srgbClr val="A5A5A5"/>
          </a:solidFill>
          <a:ln>
            <a:noFill/>
          </a:ln>
        </p:spPr>
        <p:txBody>
          <a:bodyPr anchorCtr="0" anchor="ctr" bIns="0" lIns="91425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Poppins"/>
              <a:buNone/>
            </a:pPr>
            <a:r>
              <a:rPr b="1" lang="en-US" sz="10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Wireframe</a:t>
            </a:r>
            <a:endParaRPr b="1" sz="10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65" name="Google Shape;1065;p38"/>
          <p:cNvSpPr/>
          <p:nvPr/>
        </p:nvSpPr>
        <p:spPr>
          <a:xfrm>
            <a:off x="5747392" y="3054939"/>
            <a:ext cx="2160000" cy="224100"/>
          </a:xfrm>
          <a:prstGeom prst="roundRect">
            <a:avLst>
              <a:gd fmla="val 50000" name="adj"/>
            </a:avLst>
          </a:prstGeom>
          <a:solidFill>
            <a:srgbClr val="A5A5A5"/>
          </a:solidFill>
          <a:ln>
            <a:noFill/>
          </a:ln>
        </p:spPr>
        <p:txBody>
          <a:bodyPr anchorCtr="0" anchor="ctr" bIns="0" lIns="91425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Poppins"/>
              <a:buNone/>
            </a:pPr>
            <a:r>
              <a:rPr b="1" lang="en-US" sz="10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UX </a:t>
            </a:r>
            <a:r>
              <a:rPr b="1" lang="en-US" sz="1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</a:t>
            </a:r>
            <a:r>
              <a:rPr b="1" lang="en-US" sz="10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udit</a:t>
            </a:r>
            <a:endParaRPr b="1" sz="10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66" name="Google Shape;1066;p38"/>
          <p:cNvSpPr/>
          <p:nvPr/>
        </p:nvSpPr>
        <p:spPr>
          <a:xfrm>
            <a:off x="5747392" y="3377065"/>
            <a:ext cx="2160000" cy="224100"/>
          </a:xfrm>
          <a:prstGeom prst="roundRect">
            <a:avLst>
              <a:gd fmla="val 50000" name="adj"/>
            </a:avLst>
          </a:prstGeom>
          <a:solidFill>
            <a:srgbClr val="A5A5A5"/>
          </a:solidFill>
          <a:ln>
            <a:noFill/>
          </a:ln>
        </p:spPr>
        <p:txBody>
          <a:bodyPr anchorCtr="0" anchor="ctr" bIns="0" lIns="91425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Poppins"/>
              <a:buNone/>
            </a:pPr>
            <a:r>
              <a:rPr b="1" lang="en-US" sz="10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Review </a:t>
            </a:r>
            <a:r>
              <a:rPr b="1" lang="en-US" sz="1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user</a:t>
            </a:r>
            <a:r>
              <a:rPr b="1" lang="en-US" sz="10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b="1" lang="en-US" sz="1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f</a:t>
            </a:r>
            <a:r>
              <a:rPr b="1" lang="en-US" sz="10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eedback</a:t>
            </a:r>
            <a:endParaRPr b="1" sz="10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67" name="Google Shape;1067;p38"/>
          <p:cNvSpPr/>
          <p:nvPr/>
        </p:nvSpPr>
        <p:spPr>
          <a:xfrm>
            <a:off x="8403746" y="3054939"/>
            <a:ext cx="2160000" cy="224100"/>
          </a:xfrm>
          <a:prstGeom prst="roundRect">
            <a:avLst>
              <a:gd fmla="val 50000" name="adj"/>
            </a:avLst>
          </a:prstGeom>
          <a:solidFill>
            <a:srgbClr val="A5A5A5"/>
          </a:solidFill>
          <a:ln>
            <a:noFill/>
          </a:ln>
        </p:spPr>
        <p:txBody>
          <a:bodyPr anchorCtr="0" anchor="ctr" bIns="0" lIns="91425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Poppins"/>
              <a:buNone/>
            </a:pPr>
            <a:r>
              <a:rPr b="1" lang="en-US" sz="10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Resource </a:t>
            </a:r>
            <a:r>
              <a:rPr b="1" lang="en-US" sz="1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</a:t>
            </a:r>
            <a:r>
              <a:rPr b="1" lang="en-US" sz="10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llocation</a:t>
            </a:r>
            <a:endParaRPr b="1" sz="10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68" name="Google Shape;1068;p38"/>
          <p:cNvSpPr/>
          <p:nvPr/>
        </p:nvSpPr>
        <p:spPr>
          <a:xfrm>
            <a:off x="8403746" y="3377065"/>
            <a:ext cx="2160000" cy="224100"/>
          </a:xfrm>
          <a:prstGeom prst="roundRect">
            <a:avLst>
              <a:gd fmla="val 50000" name="adj"/>
            </a:avLst>
          </a:prstGeom>
          <a:solidFill>
            <a:srgbClr val="A5A5A5"/>
          </a:solidFill>
          <a:ln>
            <a:noFill/>
          </a:ln>
        </p:spPr>
        <p:txBody>
          <a:bodyPr anchorCtr="0" anchor="ctr" bIns="0" lIns="91425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Poppins"/>
              <a:buNone/>
            </a:pPr>
            <a:r>
              <a:rPr b="1" lang="en-US" sz="10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New </a:t>
            </a:r>
            <a:r>
              <a:rPr b="1" lang="en-US" sz="1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w</a:t>
            </a:r>
            <a:r>
              <a:rPr b="1" lang="en-US" sz="10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ireframe</a:t>
            </a:r>
            <a:endParaRPr b="1" sz="10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69" name="Google Shape;1069;p38"/>
          <p:cNvSpPr/>
          <p:nvPr/>
        </p:nvSpPr>
        <p:spPr>
          <a:xfrm>
            <a:off x="3091038" y="3377064"/>
            <a:ext cx="2160000" cy="224100"/>
          </a:xfrm>
          <a:prstGeom prst="roundRect">
            <a:avLst>
              <a:gd fmla="val 50000" name="adj"/>
            </a:avLst>
          </a:prstGeom>
          <a:solidFill>
            <a:srgbClr val="A5A5A5"/>
          </a:solidFill>
          <a:ln>
            <a:noFill/>
          </a:ln>
        </p:spPr>
        <p:txBody>
          <a:bodyPr anchorCtr="0" anchor="ctr" bIns="0" lIns="91425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Poppins"/>
              <a:buNone/>
            </a:pPr>
            <a:r>
              <a:rPr b="1" lang="en-US" sz="10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UX </a:t>
            </a:r>
            <a:r>
              <a:rPr b="1" lang="en-US" sz="1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</a:t>
            </a:r>
            <a:r>
              <a:rPr b="1" lang="en-US" sz="10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emplates</a:t>
            </a:r>
            <a:endParaRPr b="1" sz="10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70" name="Google Shape;1070;p38"/>
          <p:cNvSpPr/>
          <p:nvPr/>
        </p:nvSpPr>
        <p:spPr>
          <a:xfrm>
            <a:off x="3091039" y="3881638"/>
            <a:ext cx="2160000" cy="224100"/>
          </a:xfrm>
          <a:prstGeom prst="roundRect">
            <a:avLst>
              <a:gd fmla="val 50000" name="adj"/>
            </a:avLst>
          </a:prstGeom>
          <a:solidFill>
            <a:srgbClr val="595959"/>
          </a:solidFill>
          <a:ln>
            <a:noFill/>
          </a:ln>
        </p:spPr>
        <p:txBody>
          <a:bodyPr anchorCtr="0" anchor="ctr" bIns="0" lIns="91425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Poppins"/>
              <a:buNone/>
            </a:pPr>
            <a:r>
              <a:rPr b="1" lang="en-US" sz="10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Back-end </a:t>
            </a:r>
            <a:r>
              <a:rPr b="1" lang="en-US" sz="1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</a:t>
            </a:r>
            <a:r>
              <a:rPr b="1" lang="en-US" sz="10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ngine</a:t>
            </a:r>
            <a:endParaRPr b="1" sz="10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71" name="Google Shape;1071;p38"/>
          <p:cNvSpPr/>
          <p:nvPr/>
        </p:nvSpPr>
        <p:spPr>
          <a:xfrm>
            <a:off x="5747393" y="3880021"/>
            <a:ext cx="2160000" cy="224100"/>
          </a:xfrm>
          <a:prstGeom prst="roundRect">
            <a:avLst>
              <a:gd fmla="val 50000" name="adj"/>
            </a:avLst>
          </a:prstGeom>
          <a:solidFill>
            <a:srgbClr val="595959"/>
          </a:solidFill>
          <a:ln>
            <a:noFill/>
          </a:ln>
        </p:spPr>
        <p:txBody>
          <a:bodyPr anchorCtr="0" anchor="ctr" bIns="0" lIns="91425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Poppins"/>
              <a:buNone/>
            </a:pPr>
            <a:r>
              <a:rPr b="1" lang="en-US" sz="10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Analytics </a:t>
            </a:r>
            <a:r>
              <a:rPr b="1" lang="en-US" sz="1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r</a:t>
            </a:r>
            <a:r>
              <a:rPr b="1" lang="en-US" sz="10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eport</a:t>
            </a:r>
            <a:endParaRPr b="1" sz="10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72" name="Google Shape;1072;p38"/>
          <p:cNvSpPr/>
          <p:nvPr/>
        </p:nvSpPr>
        <p:spPr>
          <a:xfrm>
            <a:off x="5747393" y="4202147"/>
            <a:ext cx="2160000" cy="224100"/>
          </a:xfrm>
          <a:prstGeom prst="roundRect">
            <a:avLst>
              <a:gd fmla="val 50000" name="adj"/>
            </a:avLst>
          </a:prstGeom>
          <a:solidFill>
            <a:srgbClr val="595959"/>
          </a:solidFill>
          <a:ln>
            <a:noFill/>
          </a:ln>
        </p:spPr>
        <p:txBody>
          <a:bodyPr anchorCtr="0" anchor="ctr" bIns="0" lIns="91425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Poppins"/>
              <a:buNone/>
            </a:pPr>
            <a:r>
              <a:rPr b="1" lang="en-US" sz="10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Integrate </a:t>
            </a:r>
            <a:r>
              <a:rPr b="1" lang="en-US" sz="1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</a:t>
            </a:r>
            <a:r>
              <a:rPr b="1" lang="en-US" sz="10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rototype</a:t>
            </a:r>
            <a:endParaRPr b="1" sz="10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73" name="Google Shape;1073;p38"/>
          <p:cNvSpPr/>
          <p:nvPr/>
        </p:nvSpPr>
        <p:spPr>
          <a:xfrm>
            <a:off x="5747393" y="4524273"/>
            <a:ext cx="2160000" cy="224100"/>
          </a:xfrm>
          <a:prstGeom prst="roundRect">
            <a:avLst>
              <a:gd fmla="val 50000" name="adj"/>
            </a:avLst>
          </a:prstGeom>
          <a:solidFill>
            <a:srgbClr val="595959"/>
          </a:solidFill>
          <a:ln>
            <a:noFill/>
          </a:ln>
        </p:spPr>
        <p:txBody>
          <a:bodyPr anchorCtr="0" anchor="ctr" bIns="0" lIns="91425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Poppins"/>
              <a:buNone/>
            </a:pPr>
            <a:r>
              <a:rPr b="1" lang="en-US" sz="10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Engineering </a:t>
            </a:r>
            <a:r>
              <a:rPr b="1" lang="en-US" sz="1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r</a:t>
            </a:r>
            <a:r>
              <a:rPr b="1" lang="en-US" sz="10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eview</a:t>
            </a:r>
            <a:endParaRPr b="1" sz="10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74" name="Google Shape;1074;p38"/>
          <p:cNvSpPr/>
          <p:nvPr/>
        </p:nvSpPr>
        <p:spPr>
          <a:xfrm>
            <a:off x="8403747" y="3880021"/>
            <a:ext cx="2160000" cy="224100"/>
          </a:xfrm>
          <a:prstGeom prst="roundRect">
            <a:avLst>
              <a:gd fmla="val 50000" name="adj"/>
            </a:avLst>
          </a:prstGeom>
          <a:solidFill>
            <a:srgbClr val="595959"/>
          </a:solidFill>
          <a:ln>
            <a:noFill/>
          </a:ln>
        </p:spPr>
        <p:txBody>
          <a:bodyPr anchorCtr="0" anchor="ctr" bIns="0" lIns="91425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Poppins"/>
              <a:buNone/>
            </a:pPr>
            <a:r>
              <a:rPr b="1" lang="en-US" sz="10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Migrate CMS</a:t>
            </a:r>
            <a:endParaRPr b="1" sz="10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75" name="Google Shape;1075;p38"/>
          <p:cNvSpPr/>
          <p:nvPr/>
        </p:nvSpPr>
        <p:spPr>
          <a:xfrm>
            <a:off x="8403747" y="4202147"/>
            <a:ext cx="2160000" cy="224100"/>
          </a:xfrm>
          <a:prstGeom prst="roundRect">
            <a:avLst>
              <a:gd fmla="val 50000" name="adj"/>
            </a:avLst>
          </a:prstGeom>
          <a:solidFill>
            <a:srgbClr val="595959"/>
          </a:solidFill>
          <a:ln>
            <a:noFill/>
          </a:ln>
        </p:spPr>
        <p:txBody>
          <a:bodyPr anchorCtr="0" anchor="ctr" bIns="0" lIns="91425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Poppins"/>
              <a:buNone/>
            </a:pPr>
            <a:r>
              <a:rPr b="1" lang="en-US" sz="10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Security </a:t>
            </a:r>
            <a:r>
              <a:rPr b="1" lang="en-US" sz="1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i</a:t>
            </a:r>
            <a:r>
              <a:rPr b="1" lang="en-US" sz="10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mprovements</a:t>
            </a:r>
            <a:endParaRPr b="1" sz="10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76" name="Google Shape;1076;p38"/>
          <p:cNvSpPr/>
          <p:nvPr/>
        </p:nvSpPr>
        <p:spPr>
          <a:xfrm>
            <a:off x="8403746" y="4524272"/>
            <a:ext cx="2160000" cy="224100"/>
          </a:xfrm>
          <a:prstGeom prst="roundRect">
            <a:avLst>
              <a:gd fmla="val 50000" name="adj"/>
            </a:avLst>
          </a:prstGeom>
          <a:solidFill>
            <a:srgbClr val="595959"/>
          </a:solidFill>
          <a:ln>
            <a:noFill/>
          </a:ln>
        </p:spPr>
        <p:txBody>
          <a:bodyPr anchorCtr="0" anchor="ctr" bIns="0" lIns="91425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Poppins"/>
              <a:buNone/>
            </a:pPr>
            <a:r>
              <a:rPr b="1" lang="en-US" sz="10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Unit </a:t>
            </a:r>
            <a:r>
              <a:rPr b="1" lang="en-US" sz="1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</a:t>
            </a:r>
            <a:r>
              <a:rPr b="1" lang="en-US" sz="10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esting</a:t>
            </a:r>
            <a:endParaRPr b="1" sz="10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77" name="Google Shape;1077;p38"/>
          <p:cNvSpPr/>
          <p:nvPr/>
        </p:nvSpPr>
        <p:spPr>
          <a:xfrm>
            <a:off x="3091038" y="4202147"/>
            <a:ext cx="2160000" cy="224100"/>
          </a:xfrm>
          <a:prstGeom prst="roundRect">
            <a:avLst>
              <a:gd fmla="val 50000" name="adj"/>
            </a:avLst>
          </a:prstGeom>
          <a:solidFill>
            <a:srgbClr val="595959"/>
          </a:solidFill>
          <a:ln>
            <a:noFill/>
          </a:ln>
        </p:spPr>
        <p:txBody>
          <a:bodyPr anchorCtr="0" anchor="ctr" bIns="0" lIns="91425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Poppins"/>
              <a:buNone/>
            </a:pPr>
            <a:r>
              <a:rPr b="1" lang="en-US" sz="10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Environment </a:t>
            </a:r>
            <a:r>
              <a:rPr b="1" lang="en-US" sz="1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</a:t>
            </a:r>
            <a:r>
              <a:rPr b="1" lang="en-US" sz="10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et-up</a:t>
            </a:r>
            <a:endParaRPr b="1" sz="10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78" name="Google Shape;1078;p38"/>
          <p:cNvSpPr/>
          <p:nvPr/>
        </p:nvSpPr>
        <p:spPr>
          <a:xfrm>
            <a:off x="3091038" y="5073890"/>
            <a:ext cx="2160000" cy="224100"/>
          </a:xfrm>
          <a:prstGeom prst="roundRect">
            <a:avLst>
              <a:gd fmla="val 50000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0" lIns="91425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Poppins"/>
              <a:buNone/>
            </a:pPr>
            <a:r>
              <a:rPr b="1" lang="en-US" sz="10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Help </a:t>
            </a:r>
            <a:r>
              <a:rPr b="1" lang="en-US" sz="1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</a:t>
            </a:r>
            <a:r>
              <a:rPr b="1" lang="en-US" sz="10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enter </a:t>
            </a:r>
            <a:r>
              <a:rPr b="1" lang="en-US" sz="1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u</a:t>
            </a:r>
            <a:r>
              <a:rPr b="1" lang="en-US" sz="10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pdate</a:t>
            </a:r>
            <a:endParaRPr b="1" sz="10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79" name="Google Shape;1079;p38"/>
          <p:cNvSpPr/>
          <p:nvPr/>
        </p:nvSpPr>
        <p:spPr>
          <a:xfrm>
            <a:off x="5747392" y="5072273"/>
            <a:ext cx="2160000" cy="224100"/>
          </a:xfrm>
          <a:prstGeom prst="roundRect">
            <a:avLst>
              <a:gd fmla="val 50000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0" lIns="91425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Poppins"/>
              <a:buNone/>
            </a:pPr>
            <a:r>
              <a:rPr b="1" lang="en-US" sz="10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Press </a:t>
            </a:r>
            <a:r>
              <a:rPr b="1" lang="en-US" sz="1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r</a:t>
            </a:r>
            <a:r>
              <a:rPr b="1" lang="en-US" sz="10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elease</a:t>
            </a:r>
            <a:endParaRPr b="1" sz="10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80" name="Google Shape;1080;p38"/>
          <p:cNvSpPr/>
          <p:nvPr/>
        </p:nvSpPr>
        <p:spPr>
          <a:xfrm>
            <a:off x="8403746" y="5072273"/>
            <a:ext cx="2160000" cy="224100"/>
          </a:xfrm>
          <a:prstGeom prst="roundRect">
            <a:avLst>
              <a:gd fmla="val 50000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0" lIns="91425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Poppins"/>
              <a:buNone/>
            </a:pPr>
            <a:r>
              <a:rPr b="1" lang="en-US" sz="10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Social </a:t>
            </a:r>
            <a:r>
              <a:rPr b="1" lang="en-US" sz="1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</a:t>
            </a:r>
            <a:r>
              <a:rPr b="1" lang="en-US" sz="10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edia</a:t>
            </a:r>
            <a:endParaRPr b="1" sz="10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81" name="Google Shape;1081;p38"/>
          <p:cNvSpPr/>
          <p:nvPr/>
        </p:nvSpPr>
        <p:spPr>
          <a:xfrm>
            <a:off x="3091037" y="5394399"/>
            <a:ext cx="2160000" cy="224100"/>
          </a:xfrm>
          <a:prstGeom prst="roundRect">
            <a:avLst>
              <a:gd fmla="val 50000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0" lIns="91425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Poppins"/>
              <a:buNone/>
            </a:pPr>
            <a:r>
              <a:rPr b="1" lang="en-US" sz="10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Landing </a:t>
            </a:r>
            <a:r>
              <a:rPr b="1" lang="en-US" sz="1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</a:t>
            </a:r>
            <a:r>
              <a:rPr b="1" lang="en-US" sz="10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age</a:t>
            </a:r>
            <a:endParaRPr b="1" sz="10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82" name="Google Shape;1082;p38"/>
          <p:cNvSpPr/>
          <p:nvPr/>
        </p:nvSpPr>
        <p:spPr>
          <a:xfrm>
            <a:off x="3090952" y="5716524"/>
            <a:ext cx="2160000" cy="224100"/>
          </a:xfrm>
          <a:prstGeom prst="roundRect">
            <a:avLst>
              <a:gd fmla="val 50000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0" lIns="91425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Poppins"/>
              <a:buNone/>
            </a:pPr>
            <a:r>
              <a:rPr b="1" lang="en-US" sz="10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Marketing </a:t>
            </a:r>
            <a:r>
              <a:rPr b="1" lang="en-US" sz="1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l</a:t>
            </a:r>
            <a:r>
              <a:rPr b="1" lang="en-US" sz="10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aunch</a:t>
            </a:r>
            <a:endParaRPr b="1" sz="10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83" name="Google Shape;1083;p38"/>
          <p:cNvSpPr/>
          <p:nvPr/>
        </p:nvSpPr>
        <p:spPr>
          <a:xfrm>
            <a:off x="3090952" y="6038650"/>
            <a:ext cx="2160000" cy="224100"/>
          </a:xfrm>
          <a:prstGeom prst="roundRect">
            <a:avLst>
              <a:gd fmla="val 50000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0" lIns="91425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Poppins"/>
              <a:buNone/>
            </a:pPr>
            <a:r>
              <a:rPr b="1" lang="en-US" sz="10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New </a:t>
            </a:r>
            <a:r>
              <a:rPr b="1" lang="en-US" sz="1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</a:t>
            </a:r>
            <a:r>
              <a:rPr b="1" lang="en-US" sz="10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reative</a:t>
            </a:r>
            <a:endParaRPr b="1" sz="10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84" name="Google Shape;1084;p38"/>
          <p:cNvSpPr/>
          <p:nvPr/>
        </p:nvSpPr>
        <p:spPr>
          <a:xfrm>
            <a:off x="3090952" y="6360776"/>
            <a:ext cx="2160000" cy="224100"/>
          </a:xfrm>
          <a:prstGeom prst="roundRect">
            <a:avLst>
              <a:gd fmla="val 50000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0" lIns="91425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Poppins"/>
              <a:buNone/>
            </a:pPr>
            <a:r>
              <a:rPr b="1" lang="en-US" sz="10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SEO </a:t>
            </a:r>
            <a:r>
              <a:rPr b="1" lang="en-US" sz="1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</a:t>
            </a:r>
            <a:r>
              <a:rPr b="1" lang="en-US" sz="10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lan</a:t>
            </a:r>
            <a:endParaRPr b="1" sz="10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85" name="Google Shape;1085;p38"/>
          <p:cNvSpPr txBox="1"/>
          <p:nvPr/>
        </p:nvSpPr>
        <p:spPr>
          <a:xfrm>
            <a:off x="3565904" y="1397419"/>
            <a:ext cx="1210200" cy="25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oppins"/>
              <a:buNone/>
            </a:pPr>
            <a:r>
              <a:rPr b="1" lang="en-US" sz="1000">
                <a:latin typeface="Poppins"/>
                <a:ea typeface="Poppins"/>
                <a:cs typeface="Poppins"/>
                <a:sym typeface="Poppins"/>
              </a:rPr>
              <a:t>Release</a:t>
            </a:r>
            <a:r>
              <a:rPr b="1" lang="en-US" sz="1000" u="none" cap="none" strike="noStrike">
                <a:latin typeface="Poppins"/>
                <a:ea typeface="Poppins"/>
                <a:cs typeface="Poppins"/>
                <a:sym typeface="Poppins"/>
              </a:rPr>
              <a:t> 1.1</a:t>
            </a:r>
            <a:endParaRPr b="1" sz="10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86" name="Google Shape;1086;p38"/>
          <p:cNvSpPr txBox="1"/>
          <p:nvPr/>
        </p:nvSpPr>
        <p:spPr>
          <a:xfrm>
            <a:off x="6210236" y="1397419"/>
            <a:ext cx="1234200" cy="25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oppins"/>
              <a:buNone/>
            </a:pPr>
            <a:r>
              <a:rPr b="1" lang="en-US" sz="1000">
                <a:latin typeface="Poppins"/>
                <a:ea typeface="Poppins"/>
                <a:cs typeface="Poppins"/>
                <a:sym typeface="Poppins"/>
              </a:rPr>
              <a:t>Release</a:t>
            </a:r>
            <a:r>
              <a:rPr b="1" lang="en-US" sz="1000" u="none" cap="none" strike="noStrike">
                <a:latin typeface="Poppins"/>
                <a:ea typeface="Poppins"/>
                <a:cs typeface="Poppins"/>
                <a:sym typeface="Poppins"/>
              </a:rPr>
              <a:t> 1.2</a:t>
            </a:r>
            <a:endParaRPr b="1" sz="10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87" name="Google Shape;1087;p38"/>
          <p:cNvSpPr txBox="1"/>
          <p:nvPr/>
        </p:nvSpPr>
        <p:spPr>
          <a:xfrm>
            <a:off x="8852253" y="1398960"/>
            <a:ext cx="1234200" cy="25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oppins"/>
              <a:buNone/>
            </a:pPr>
            <a:r>
              <a:rPr b="1" lang="en-US" sz="1000">
                <a:latin typeface="Poppins"/>
                <a:ea typeface="Poppins"/>
                <a:cs typeface="Poppins"/>
                <a:sym typeface="Poppins"/>
              </a:rPr>
              <a:t>Release</a:t>
            </a:r>
            <a:r>
              <a:rPr b="1" lang="en-US" sz="1000" u="none" cap="none" strike="noStrike">
                <a:latin typeface="Poppins"/>
                <a:ea typeface="Poppins"/>
                <a:cs typeface="Poppins"/>
                <a:sym typeface="Poppins"/>
              </a:rPr>
              <a:t> 1.3</a:t>
            </a:r>
            <a:endParaRPr b="1" sz="10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88" name="Google Shape;1088;p38"/>
          <p:cNvSpPr txBox="1"/>
          <p:nvPr/>
        </p:nvSpPr>
        <p:spPr>
          <a:xfrm>
            <a:off x="442654" y="2117831"/>
            <a:ext cx="2248500" cy="31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Poppins"/>
              <a:buNone/>
            </a:pPr>
            <a:r>
              <a:rPr b="1" lang="en-US" u="none" cap="none" strike="noStrike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Quality </a:t>
            </a:r>
            <a:r>
              <a:rPr b="1" lang="en-US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a</a:t>
            </a:r>
            <a:r>
              <a:rPr b="1" lang="en-US" u="none" cap="none" strike="noStrike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nalysis</a:t>
            </a:r>
            <a:endParaRPr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89" name="Google Shape;1089;p38"/>
          <p:cNvSpPr txBox="1"/>
          <p:nvPr/>
        </p:nvSpPr>
        <p:spPr>
          <a:xfrm>
            <a:off x="442660" y="3161231"/>
            <a:ext cx="2048400" cy="31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Poppins"/>
              <a:buNone/>
            </a:pPr>
            <a:r>
              <a:rPr b="1" lang="en-US" u="none" cap="none" strike="noStrike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Front </a:t>
            </a:r>
            <a:r>
              <a:rPr b="1" lang="en-US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e</a:t>
            </a:r>
            <a:r>
              <a:rPr b="1" lang="en-US" u="none" cap="none" strike="noStrike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nd</a:t>
            </a:r>
            <a:endParaRPr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90" name="Google Shape;1090;p38"/>
          <p:cNvSpPr txBox="1"/>
          <p:nvPr/>
        </p:nvSpPr>
        <p:spPr>
          <a:xfrm>
            <a:off x="448056" y="4163281"/>
            <a:ext cx="1819500" cy="31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Poppins"/>
              <a:buNone/>
            </a:pPr>
            <a:r>
              <a:rPr b="1" lang="en-US" u="none" cap="none" strike="noStrike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Back </a:t>
            </a:r>
            <a:r>
              <a:rPr b="1" lang="en-US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e</a:t>
            </a:r>
            <a:r>
              <a:rPr b="1" lang="en-US" u="none" cap="none" strike="noStrike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nd</a:t>
            </a:r>
            <a:endParaRPr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91" name="Google Shape;1091;p38"/>
          <p:cNvSpPr txBox="1"/>
          <p:nvPr/>
        </p:nvSpPr>
        <p:spPr>
          <a:xfrm>
            <a:off x="442655" y="5681856"/>
            <a:ext cx="2864400" cy="31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Poppins"/>
              <a:buNone/>
            </a:pPr>
            <a:r>
              <a:rPr b="1" lang="en-US" u="none" cap="none" strike="noStrike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Product </a:t>
            </a:r>
            <a:r>
              <a:rPr b="1" lang="en-US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m</a:t>
            </a:r>
            <a:r>
              <a:rPr b="1" lang="en-US" u="none" cap="none" strike="noStrike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arketing</a:t>
            </a:r>
            <a:endParaRPr b="1"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1092" name="Google Shape;1092;p38"/>
          <p:cNvCxnSpPr/>
          <p:nvPr/>
        </p:nvCxnSpPr>
        <p:spPr>
          <a:xfrm rot="10800000">
            <a:off x="521000" y="1740178"/>
            <a:ext cx="101004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093" name="Google Shape;1093;p38"/>
          <p:cNvCxnSpPr/>
          <p:nvPr/>
        </p:nvCxnSpPr>
        <p:spPr>
          <a:xfrm rot="10800000">
            <a:off x="521000" y="2881303"/>
            <a:ext cx="101004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094" name="Google Shape;1094;p38"/>
          <p:cNvCxnSpPr/>
          <p:nvPr/>
        </p:nvCxnSpPr>
        <p:spPr>
          <a:xfrm rot="10800000">
            <a:off x="521000" y="3739478"/>
            <a:ext cx="101004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095" name="Google Shape;1095;p38"/>
          <p:cNvCxnSpPr/>
          <p:nvPr/>
        </p:nvCxnSpPr>
        <p:spPr>
          <a:xfrm rot="10800000">
            <a:off x="521000" y="4890003"/>
            <a:ext cx="101004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1096" name="Google Shape;1096;p38"/>
          <p:cNvSpPr txBox="1"/>
          <p:nvPr>
            <p:ph type="title"/>
          </p:nvPr>
        </p:nvSpPr>
        <p:spPr>
          <a:xfrm>
            <a:off x="464631" y="794647"/>
            <a:ext cx="11249100" cy="6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300"/>
              </a:spcAft>
              <a:buNone/>
            </a:pPr>
            <a:r>
              <a:rPr lang="en-US" sz="3000"/>
              <a:t>Release roadmap</a:t>
            </a:r>
            <a:endParaRPr sz="30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Google Shape;1102;p39"/>
          <p:cNvSpPr txBox="1"/>
          <p:nvPr>
            <p:ph idx="12" type="sldNum"/>
          </p:nvPr>
        </p:nvSpPr>
        <p:spPr>
          <a:xfrm>
            <a:off x="11069144" y="6217622"/>
            <a:ext cx="731700" cy="524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03" name="Google Shape;1103;p39"/>
          <p:cNvSpPr/>
          <p:nvPr/>
        </p:nvSpPr>
        <p:spPr>
          <a:xfrm>
            <a:off x="1471861" y="3412278"/>
            <a:ext cx="2016300" cy="557400"/>
          </a:xfrm>
          <a:prstGeom prst="roundRect">
            <a:avLst>
              <a:gd fmla="val 50000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Engineering</a:t>
            </a:r>
            <a:endParaRPr b="1" sz="13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04" name="Google Shape;1104;p39"/>
          <p:cNvSpPr/>
          <p:nvPr/>
        </p:nvSpPr>
        <p:spPr>
          <a:xfrm>
            <a:off x="3882518" y="3412278"/>
            <a:ext cx="2016300" cy="557400"/>
          </a:xfrm>
          <a:prstGeom prst="roundRect">
            <a:avLst>
              <a:gd fmla="val 50000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Marketing</a:t>
            </a:r>
            <a:endParaRPr b="1" sz="13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05" name="Google Shape;1105;p39"/>
          <p:cNvSpPr/>
          <p:nvPr/>
        </p:nvSpPr>
        <p:spPr>
          <a:xfrm>
            <a:off x="6293173" y="3412278"/>
            <a:ext cx="2016300" cy="557400"/>
          </a:xfrm>
          <a:prstGeom prst="roundRect">
            <a:avLst>
              <a:gd fmla="val 50000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Sales</a:t>
            </a:r>
            <a:endParaRPr b="1" sz="13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06" name="Google Shape;1106;p39"/>
          <p:cNvSpPr/>
          <p:nvPr/>
        </p:nvSpPr>
        <p:spPr>
          <a:xfrm>
            <a:off x="8703830" y="3412278"/>
            <a:ext cx="2016300" cy="557400"/>
          </a:xfrm>
          <a:prstGeom prst="roundRect">
            <a:avLst>
              <a:gd fmla="val 50000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Customer support</a:t>
            </a:r>
            <a:endParaRPr b="1" sz="1300"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1107" name="Google Shape;1107;p39"/>
          <p:cNvCxnSpPr>
            <a:endCxn id="1103" idx="0"/>
          </p:cNvCxnSpPr>
          <p:nvPr/>
        </p:nvCxnSpPr>
        <p:spPr>
          <a:xfrm flipH="1">
            <a:off x="2480011" y="2524278"/>
            <a:ext cx="3615900" cy="888000"/>
          </a:xfrm>
          <a:prstGeom prst="curvedConnector2">
            <a:avLst/>
          </a:prstGeom>
          <a:noFill/>
          <a:ln cap="rnd" cmpd="sng" w="9525">
            <a:solidFill>
              <a:srgbClr val="000000"/>
            </a:solidFill>
            <a:prstDash val="dot"/>
            <a:round/>
            <a:headEnd len="sm" w="sm" type="none"/>
            <a:tailEnd len="med" w="med" type="oval"/>
          </a:ln>
        </p:spPr>
      </p:cxnSp>
      <p:cxnSp>
        <p:nvCxnSpPr>
          <p:cNvPr id="1108" name="Google Shape;1108;p39"/>
          <p:cNvCxnSpPr>
            <a:endCxn id="1104" idx="0"/>
          </p:cNvCxnSpPr>
          <p:nvPr/>
        </p:nvCxnSpPr>
        <p:spPr>
          <a:xfrm flipH="1">
            <a:off x="4890668" y="2524278"/>
            <a:ext cx="1205400" cy="888000"/>
          </a:xfrm>
          <a:prstGeom prst="curvedConnector2">
            <a:avLst/>
          </a:prstGeom>
          <a:noFill/>
          <a:ln cap="rnd" cmpd="sng" w="9525">
            <a:solidFill>
              <a:srgbClr val="000000"/>
            </a:solidFill>
            <a:prstDash val="dot"/>
            <a:round/>
            <a:headEnd len="sm" w="sm" type="none"/>
            <a:tailEnd len="med" w="med" type="oval"/>
          </a:ln>
        </p:spPr>
      </p:cxnSp>
      <p:cxnSp>
        <p:nvCxnSpPr>
          <p:cNvPr id="1109" name="Google Shape;1109;p39"/>
          <p:cNvCxnSpPr>
            <a:endCxn id="1105" idx="0"/>
          </p:cNvCxnSpPr>
          <p:nvPr/>
        </p:nvCxnSpPr>
        <p:spPr>
          <a:xfrm>
            <a:off x="6095923" y="2524278"/>
            <a:ext cx="1205400" cy="888000"/>
          </a:xfrm>
          <a:prstGeom prst="curvedConnector2">
            <a:avLst/>
          </a:prstGeom>
          <a:noFill/>
          <a:ln cap="rnd" cmpd="sng" w="9525">
            <a:solidFill>
              <a:srgbClr val="000000"/>
            </a:solidFill>
            <a:prstDash val="dot"/>
            <a:round/>
            <a:headEnd len="sm" w="sm" type="none"/>
            <a:tailEnd len="med" w="med" type="oval"/>
          </a:ln>
        </p:spPr>
      </p:cxnSp>
      <p:cxnSp>
        <p:nvCxnSpPr>
          <p:cNvPr id="1110" name="Google Shape;1110;p39"/>
          <p:cNvCxnSpPr>
            <a:endCxn id="1106" idx="0"/>
          </p:cNvCxnSpPr>
          <p:nvPr/>
        </p:nvCxnSpPr>
        <p:spPr>
          <a:xfrm>
            <a:off x="6096080" y="2524278"/>
            <a:ext cx="3615900" cy="888000"/>
          </a:xfrm>
          <a:prstGeom prst="curvedConnector2">
            <a:avLst/>
          </a:prstGeom>
          <a:noFill/>
          <a:ln cap="rnd" cmpd="sng" w="9525">
            <a:solidFill>
              <a:srgbClr val="000000"/>
            </a:solidFill>
            <a:prstDash val="dot"/>
            <a:round/>
            <a:headEnd len="sm" w="sm" type="none"/>
            <a:tailEnd len="med" w="med" type="oval"/>
          </a:ln>
        </p:spPr>
      </p:cxnSp>
      <p:sp>
        <p:nvSpPr>
          <p:cNvPr id="1111" name="Google Shape;1111;p39"/>
          <p:cNvSpPr/>
          <p:nvPr/>
        </p:nvSpPr>
        <p:spPr>
          <a:xfrm>
            <a:off x="1471861" y="4638168"/>
            <a:ext cx="788100" cy="5040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  <a:effectLst>
            <a:outerShdw sx="105000" rotWithShape="0" algn="t" dir="5400000" dist="38100" sy="105000">
              <a:schemeClr val="lt1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</a:t>
            </a:r>
            <a:endParaRPr b="1" sz="13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12" name="Google Shape;1112;p39"/>
          <p:cNvSpPr/>
          <p:nvPr/>
        </p:nvSpPr>
        <p:spPr>
          <a:xfrm>
            <a:off x="2700016" y="4638168"/>
            <a:ext cx="788100" cy="5040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  <a:effectLst>
            <a:outerShdw sx="105000" rotWithShape="0" algn="t" dir="5400000" dist="38100" sy="105000">
              <a:schemeClr val="lt1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B</a:t>
            </a:r>
            <a:endParaRPr b="1" sz="13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13" name="Google Shape;1113;p39"/>
          <p:cNvSpPr/>
          <p:nvPr/>
        </p:nvSpPr>
        <p:spPr>
          <a:xfrm>
            <a:off x="3882518" y="4638168"/>
            <a:ext cx="788100" cy="5040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  <a:effectLst>
            <a:outerShdw sx="105000" rotWithShape="0" algn="t" dir="5400000" dist="38100" sy="105000">
              <a:schemeClr val="lt1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</a:t>
            </a:r>
            <a:endParaRPr b="1" sz="13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14" name="Google Shape;1114;p39"/>
          <p:cNvSpPr/>
          <p:nvPr/>
        </p:nvSpPr>
        <p:spPr>
          <a:xfrm>
            <a:off x="5110673" y="4638168"/>
            <a:ext cx="788100" cy="5040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  <a:effectLst>
            <a:outerShdw sx="105000" rotWithShape="0" algn="t" dir="5400000" dist="38100" sy="105000">
              <a:schemeClr val="lt1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B</a:t>
            </a:r>
            <a:endParaRPr b="1" sz="13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15" name="Google Shape;1115;p39"/>
          <p:cNvSpPr/>
          <p:nvPr/>
        </p:nvSpPr>
        <p:spPr>
          <a:xfrm>
            <a:off x="6293173" y="4638168"/>
            <a:ext cx="788100" cy="5040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  <a:effectLst>
            <a:outerShdw sx="105000" rotWithShape="0" algn="t" dir="5400000" dist="38100" sy="105000">
              <a:schemeClr val="lt1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</a:t>
            </a:r>
            <a:endParaRPr b="1" sz="13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16" name="Google Shape;1116;p39"/>
          <p:cNvSpPr/>
          <p:nvPr/>
        </p:nvSpPr>
        <p:spPr>
          <a:xfrm>
            <a:off x="7521330" y="4638168"/>
            <a:ext cx="788100" cy="5040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  <a:effectLst>
            <a:outerShdw sx="105000" rotWithShape="0" algn="t" dir="5400000" dist="38100" sy="105000">
              <a:schemeClr val="lt1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B</a:t>
            </a:r>
            <a:endParaRPr b="1" sz="13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17" name="Google Shape;1117;p39"/>
          <p:cNvSpPr/>
          <p:nvPr/>
        </p:nvSpPr>
        <p:spPr>
          <a:xfrm>
            <a:off x="8703830" y="4638168"/>
            <a:ext cx="788100" cy="5040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  <a:effectLst>
            <a:outerShdw sx="105000" rotWithShape="0" algn="t" dir="5400000" dist="38100" sy="105000">
              <a:schemeClr val="lt1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</a:t>
            </a:r>
            <a:endParaRPr b="1" sz="13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18" name="Google Shape;1118;p39"/>
          <p:cNvSpPr/>
          <p:nvPr/>
        </p:nvSpPr>
        <p:spPr>
          <a:xfrm>
            <a:off x="9931984" y="4638168"/>
            <a:ext cx="788100" cy="5040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  <a:effectLst>
            <a:outerShdw sx="105000" rotWithShape="0" algn="t" dir="5400000" dist="38100" sy="105000">
              <a:schemeClr val="lt1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B</a:t>
            </a:r>
            <a:endParaRPr b="1" sz="1300"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1119" name="Google Shape;1119;p39"/>
          <p:cNvGrpSpPr/>
          <p:nvPr/>
        </p:nvGrpSpPr>
        <p:grpSpPr>
          <a:xfrm>
            <a:off x="1865911" y="3969678"/>
            <a:ext cx="8460169" cy="668400"/>
            <a:chOff x="1865973" y="4045868"/>
            <a:chExt cx="8460169" cy="668400"/>
          </a:xfrm>
        </p:grpSpPr>
        <p:cxnSp>
          <p:nvCxnSpPr>
            <p:cNvPr id="1120" name="Google Shape;1120;p39"/>
            <p:cNvCxnSpPr>
              <a:stCxn id="1103" idx="2"/>
              <a:endCxn id="1111" idx="0"/>
            </p:cNvCxnSpPr>
            <p:nvPr/>
          </p:nvCxnSpPr>
          <p:spPr>
            <a:xfrm rot="5400000">
              <a:off x="1838823" y="4073018"/>
              <a:ext cx="668400" cy="614100"/>
            </a:xfrm>
            <a:prstGeom prst="curvedConnector3">
              <a:avLst>
                <a:gd fmla="val 50007" name="adj1"/>
              </a:avLst>
            </a:prstGeom>
            <a:noFill/>
            <a:ln cap="rnd" cmpd="sng" w="9525">
              <a:solidFill>
                <a:srgbClr val="000000"/>
              </a:solidFill>
              <a:prstDash val="dot"/>
              <a:round/>
              <a:headEnd len="sm" w="sm" type="none"/>
              <a:tailEnd len="med" w="med" type="oval"/>
            </a:ln>
          </p:spPr>
        </p:cxnSp>
        <p:cxnSp>
          <p:nvCxnSpPr>
            <p:cNvPr id="1121" name="Google Shape;1121;p39"/>
            <p:cNvCxnSpPr>
              <a:stCxn id="1103" idx="2"/>
              <a:endCxn id="1112" idx="0"/>
            </p:cNvCxnSpPr>
            <p:nvPr/>
          </p:nvCxnSpPr>
          <p:spPr>
            <a:xfrm flipH="1" rot="-5400000">
              <a:off x="2452923" y="4073018"/>
              <a:ext cx="668400" cy="614100"/>
            </a:xfrm>
            <a:prstGeom prst="curvedConnector3">
              <a:avLst>
                <a:gd fmla="val 50007" name="adj1"/>
              </a:avLst>
            </a:prstGeom>
            <a:noFill/>
            <a:ln cap="rnd" cmpd="sng" w="9525">
              <a:solidFill>
                <a:srgbClr val="000000"/>
              </a:solidFill>
              <a:prstDash val="dot"/>
              <a:round/>
              <a:headEnd len="sm" w="sm" type="none"/>
              <a:tailEnd len="med" w="med" type="oval"/>
            </a:ln>
          </p:spPr>
        </p:cxnSp>
        <p:cxnSp>
          <p:nvCxnSpPr>
            <p:cNvPr id="1122" name="Google Shape;1122;p39"/>
            <p:cNvCxnSpPr>
              <a:stCxn id="1104" idx="2"/>
              <a:endCxn id="1113" idx="0"/>
            </p:cNvCxnSpPr>
            <p:nvPr/>
          </p:nvCxnSpPr>
          <p:spPr>
            <a:xfrm rot="5400000">
              <a:off x="4249480" y="4073018"/>
              <a:ext cx="668400" cy="614100"/>
            </a:xfrm>
            <a:prstGeom prst="curvedConnector3">
              <a:avLst>
                <a:gd fmla="val 50007" name="adj1"/>
              </a:avLst>
            </a:prstGeom>
            <a:noFill/>
            <a:ln cap="rnd" cmpd="sng" w="9525">
              <a:solidFill>
                <a:srgbClr val="000000"/>
              </a:solidFill>
              <a:prstDash val="dot"/>
              <a:round/>
              <a:headEnd len="sm" w="sm" type="none"/>
              <a:tailEnd len="med" w="med" type="oval"/>
            </a:ln>
          </p:spPr>
        </p:cxnSp>
        <p:cxnSp>
          <p:nvCxnSpPr>
            <p:cNvPr id="1123" name="Google Shape;1123;p39"/>
            <p:cNvCxnSpPr>
              <a:stCxn id="1104" idx="2"/>
              <a:endCxn id="1114" idx="0"/>
            </p:cNvCxnSpPr>
            <p:nvPr/>
          </p:nvCxnSpPr>
          <p:spPr>
            <a:xfrm flipH="1" rot="-5400000">
              <a:off x="4863580" y="4073018"/>
              <a:ext cx="668400" cy="614100"/>
            </a:xfrm>
            <a:prstGeom prst="curvedConnector3">
              <a:avLst>
                <a:gd fmla="val 50007" name="adj1"/>
              </a:avLst>
            </a:prstGeom>
            <a:noFill/>
            <a:ln cap="rnd" cmpd="sng" w="9525">
              <a:solidFill>
                <a:srgbClr val="000000"/>
              </a:solidFill>
              <a:prstDash val="dot"/>
              <a:round/>
              <a:headEnd len="sm" w="sm" type="none"/>
              <a:tailEnd len="med" w="med" type="oval"/>
            </a:ln>
          </p:spPr>
        </p:cxnSp>
        <p:cxnSp>
          <p:nvCxnSpPr>
            <p:cNvPr id="1124" name="Google Shape;1124;p39"/>
            <p:cNvCxnSpPr>
              <a:stCxn id="1105" idx="2"/>
              <a:endCxn id="1115" idx="0"/>
            </p:cNvCxnSpPr>
            <p:nvPr/>
          </p:nvCxnSpPr>
          <p:spPr>
            <a:xfrm rot="5400000">
              <a:off x="6660135" y="4073018"/>
              <a:ext cx="668400" cy="614100"/>
            </a:xfrm>
            <a:prstGeom prst="curvedConnector3">
              <a:avLst>
                <a:gd fmla="val 50007" name="adj1"/>
              </a:avLst>
            </a:prstGeom>
            <a:noFill/>
            <a:ln cap="rnd" cmpd="sng" w="9525">
              <a:solidFill>
                <a:srgbClr val="000000"/>
              </a:solidFill>
              <a:prstDash val="dot"/>
              <a:round/>
              <a:headEnd len="sm" w="sm" type="none"/>
              <a:tailEnd len="med" w="med" type="oval"/>
            </a:ln>
          </p:spPr>
        </p:cxnSp>
        <p:cxnSp>
          <p:nvCxnSpPr>
            <p:cNvPr id="1125" name="Google Shape;1125;p39"/>
            <p:cNvCxnSpPr>
              <a:stCxn id="1105" idx="2"/>
              <a:endCxn id="1116" idx="0"/>
            </p:cNvCxnSpPr>
            <p:nvPr/>
          </p:nvCxnSpPr>
          <p:spPr>
            <a:xfrm flipH="1" rot="-5400000">
              <a:off x="7274235" y="4073018"/>
              <a:ext cx="668400" cy="614100"/>
            </a:xfrm>
            <a:prstGeom prst="curvedConnector3">
              <a:avLst>
                <a:gd fmla="val 50007" name="adj1"/>
              </a:avLst>
            </a:prstGeom>
            <a:noFill/>
            <a:ln cap="rnd" cmpd="sng" w="9525">
              <a:solidFill>
                <a:srgbClr val="000000"/>
              </a:solidFill>
              <a:prstDash val="dot"/>
              <a:round/>
              <a:headEnd len="sm" w="sm" type="none"/>
              <a:tailEnd len="med" w="med" type="oval"/>
            </a:ln>
          </p:spPr>
        </p:cxnSp>
        <p:cxnSp>
          <p:nvCxnSpPr>
            <p:cNvPr id="1126" name="Google Shape;1126;p39"/>
            <p:cNvCxnSpPr>
              <a:stCxn id="1106" idx="2"/>
              <a:endCxn id="1117" idx="0"/>
            </p:cNvCxnSpPr>
            <p:nvPr/>
          </p:nvCxnSpPr>
          <p:spPr>
            <a:xfrm rot="5400000">
              <a:off x="9070792" y="4073018"/>
              <a:ext cx="668400" cy="614100"/>
            </a:xfrm>
            <a:prstGeom prst="curvedConnector3">
              <a:avLst>
                <a:gd fmla="val 50007" name="adj1"/>
              </a:avLst>
            </a:prstGeom>
            <a:noFill/>
            <a:ln cap="rnd" cmpd="sng" w="9525">
              <a:solidFill>
                <a:srgbClr val="000000"/>
              </a:solidFill>
              <a:prstDash val="dot"/>
              <a:round/>
              <a:headEnd len="sm" w="sm" type="none"/>
              <a:tailEnd len="med" w="med" type="oval"/>
            </a:ln>
          </p:spPr>
        </p:cxnSp>
        <p:cxnSp>
          <p:nvCxnSpPr>
            <p:cNvPr id="1127" name="Google Shape;1127;p39"/>
            <p:cNvCxnSpPr>
              <a:stCxn id="1106" idx="2"/>
              <a:endCxn id="1118" idx="0"/>
            </p:cNvCxnSpPr>
            <p:nvPr/>
          </p:nvCxnSpPr>
          <p:spPr>
            <a:xfrm flipH="1" rot="-5400000">
              <a:off x="9684892" y="4073018"/>
              <a:ext cx="668400" cy="614100"/>
            </a:xfrm>
            <a:prstGeom prst="curvedConnector3">
              <a:avLst>
                <a:gd fmla="val 50007" name="adj1"/>
              </a:avLst>
            </a:prstGeom>
            <a:noFill/>
            <a:ln cap="rnd" cmpd="sng" w="9525">
              <a:solidFill>
                <a:srgbClr val="000000"/>
              </a:solidFill>
              <a:prstDash val="dot"/>
              <a:round/>
              <a:headEnd len="sm" w="sm" type="none"/>
              <a:tailEnd len="med" w="med" type="oval"/>
            </a:ln>
          </p:spPr>
        </p:cxnSp>
      </p:grpSp>
      <p:sp>
        <p:nvSpPr>
          <p:cNvPr id="1128" name="Google Shape;1128;p39"/>
          <p:cNvSpPr txBox="1"/>
          <p:nvPr/>
        </p:nvSpPr>
        <p:spPr>
          <a:xfrm>
            <a:off x="1403450" y="5476425"/>
            <a:ext cx="2153100" cy="65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 release roadmap keeps multiple teams focused on the same strategic steps.</a:t>
            </a:r>
            <a:endParaRPr sz="11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29" name="Google Shape;1129;p39"/>
          <p:cNvSpPr txBox="1"/>
          <p:nvPr/>
        </p:nvSpPr>
        <p:spPr>
          <a:xfrm>
            <a:off x="3618275" y="5471775"/>
            <a:ext cx="2544600" cy="65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Be sure to include steps that are relevant to every team involved in the product release.</a:t>
            </a:r>
            <a:endParaRPr sz="11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30" name="Google Shape;1130;p39"/>
          <p:cNvSpPr txBox="1"/>
          <p:nvPr/>
        </p:nvSpPr>
        <p:spPr>
          <a:xfrm>
            <a:off x="6311025" y="5471775"/>
            <a:ext cx="1980600" cy="65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Align everyone around what comes next and the timelines for completion.</a:t>
            </a:r>
            <a:endParaRPr sz="11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31" name="Google Shape;1131;p39"/>
          <p:cNvSpPr txBox="1"/>
          <p:nvPr/>
        </p:nvSpPr>
        <p:spPr>
          <a:xfrm>
            <a:off x="8635450" y="5471775"/>
            <a:ext cx="2153100" cy="65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Ensure multiple teams buy in to the importance of the release roadmap.</a:t>
            </a:r>
            <a:endParaRPr sz="11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32" name="Google Shape;1132;p39"/>
          <p:cNvSpPr/>
          <p:nvPr/>
        </p:nvSpPr>
        <p:spPr>
          <a:xfrm>
            <a:off x="5486900" y="1792618"/>
            <a:ext cx="1220700" cy="12207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Release focus</a:t>
            </a:r>
            <a:endParaRPr b="1" sz="13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33" name="Google Shape;1133;p39"/>
          <p:cNvSpPr txBox="1"/>
          <p:nvPr>
            <p:ph type="title"/>
          </p:nvPr>
        </p:nvSpPr>
        <p:spPr>
          <a:xfrm>
            <a:off x="551533" y="1111433"/>
            <a:ext cx="11249100" cy="6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300"/>
              </a:spcAft>
              <a:buNone/>
            </a:pPr>
            <a:r>
              <a:rPr lang="en-US"/>
              <a:t>Release roadmap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3"/>
          <p:cNvSpPr txBox="1"/>
          <p:nvPr>
            <p:ph idx="12" type="sldNum"/>
          </p:nvPr>
        </p:nvSpPr>
        <p:spPr>
          <a:xfrm>
            <a:off x="11069144" y="6217622"/>
            <a:ext cx="731700" cy="524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i="1" lang="en-US" sz="16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‹#›</a:t>
            </a:fld>
            <a:endParaRPr i="1" sz="16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  <p:cxnSp>
        <p:nvCxnSpPr>
          <p:cNvPr id="158" name="Google Shape;158;p23"/>
          <p:cNvCxnSpPr>
            <a:stCxn id="159" idx="0"/>
          </p:cNvCxnSpPr>
          <p:nvPr/>
        </p:nvCxnSpPr>
        <p:spPr>
          <a:xfrm>
            <a:off x="1312611" y="2782937"/>
            <a:ext cx="9507600" cy="0"/>
          </a:xfrm>
          <a:prstGeom prst="straightConnector1">
            <a:avLst/>
          </a:prstGeom>
          <a:noFill/>
          <a:ln cap="flat" cmpd="sng" w="19050">
            <a:solidFill>
              <a:srgbClr val="D8D8D8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9" name="Google Shape;159;p23"/>
          <p:cNvSpPr/>
          <p:nvPr/>
        </p:nvSpPr>
        <p:spPr>
          <a:xfrm rot="5400000">
            <a:off x="1129611" y="2691437"/>
            <a:ext cx="183000" cy="183000"/>
          </a:xfrm>
          <a:prstGeom prst="ellipse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160" name="Google Shape;160;p23"/>
          <p:cNvGrpSpPr/>
          <p:nvPr/>
        </p:nvGrpSpPr>
        <p:grpSpPr>
          <a:xfrm rot="2700000">
            <a:off x="882002" y="3067528"/>
            <a:ext cx="678215" cy="678215"/>
            <a:chOff x="2444262" y="1716960"/>
            <a:chExt cx="678222" cy="678222"/>
          </a:xfrm>
        </p:grpSpPr>
        <p:sp>
          <p:nvSpPr>
            <p:cNvPr id="161" name="Google Shape;161;p23"/>
            <p:cNvSpPr/>
            <p:nvPr/>
          </p:nvSpPr>
          <p:spPr>
            <a:xfrm>
              <a:off x="2444262" y="1716960"/>
              <a:ext cx="678222" cy="678222"/>
            </a:xfrm>
            <a:custGeom>
              <a:rect b="b" l="l" r="r" t="t"/>
              <a:pathLst>
                <a:path extrusionOk="0" h="678222" w="678222">
                  <a:moveTo>
                    <a:pt x="339111" y="0"/>
                  </a:moveTo>
                  <a:cubicBezTo>
                    <a:pt x="526397" y="0"/>
                    <a:pt x="678222" y="151825"/>
                    <a:pt x="678222" y="339111"/>
                  </a:cubicBezTo>
                  <a:cubicBezTo>
                    <a:pt x="678222" y="526397"/>
                    <a:pt x="526397" y="678222"/>
                    <a:pt x="339111" y="678222"/>
                  </a:cubicBezTo>
                  <a:cubicBezTo>
                    <a:pt x="151825" y="678222"/>
                    <a:pt x="0" y="526397"/>
                    <a:pt x="0" y="339111"/>
                  </a:cubicBezTo>
                  <a:cubicBezTo>
                    <a:pt x="0" y="268879"/>
                    <a:pt x="21351" y="203633"/>
                    <a:pt x="57915" y="149511"/>
                  </a:cubicBezTo>
                  <a:lnTo>
                    <a:pt x="65627" y="140164"/>
                  </a:lnTo>
                  <a:lnTo>
                    <a:pt x="39699" y="38519"/>
                  </a:lnTo>
                  <a:lnTo>
                    <a:pt x="139543" y="66139"/>
                  </a:lnTo>
                  <a:lnTo>
                    <a:pt x="149511" y="57915"/>
                  </a:lnTo>
                  <a:cubicBezTo>
                    <a:pt x="203633" y="21350"/>
                    <a:pt x="268879" y="0"/>
                    <a:pt x="339111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18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62" name="Google Shape;162;p23"/>
            <p:cNvSpPr/>
            <p:nvPr/>
          </p:nvSpPr>
          <p:spPr>
            <a:xfrm rot="-2700000">
              <a:off x="2570516" y="1843359"/>
              <a:ext cx="425537" cy="425537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>
                  <a:latin typeface="Poppins SemiBold"/>
                  <a:ea typeface="Poppins SemiBold"/>
                  <a:cs typeface="Poppins SemiBold"/>
                  <a:sym typeface="Poppins SemiBold"/>
                </a:rPr>
                <a:t>01</a:t>
              </a:r>
              <a:endParaRPr sz="1300">
                <a:latin typeface="Poppins SemiBold"/>
                <a:ea typeface="Poppins SemiBold"/>
                <a:cs typeface="Poppins SemiBold"/>
                <a:sym typeface="Poppins SemiBold"/>
              </a:endParaRPr>
            </a:p>
          </p:txBody>
        </p:sp>
      </p:grpSp>
      <p:grpSp>
        <p:nvGrpSpPr>
          <p:cNvPr id="163" name="Google Shape;163;p23"/>
          <p:cNvGrpSpPr/>
          <p:nvPr/>
        </p:nvGrpSpPr>
        <p:grpSpPr>
          <a:xfrm rot="2700000">
            <a:off x="3283640" y="3067528"/>
            <a:ext cx="678215" cy="678215"/>
            <a:chOff x="2444262" y="1716960"/>
            <a:chExt cx="678222" cy="678222"/>
          </a:xfrm>
        </p:grpSpPr>
        <p:sp>
          <p:nvSpPr>
            <p:cNvPr id="164" name="Google Shape;164;p23"/>
            <p:cNvSpPr/>
            <p:nvPr/>
          </p:nvSpPr>
          <p:spPr>
            <a:xfrm>
              <a:off x="2444262" y="1716960"/>
              <a:ext cx="678222" cy="678222"/>
            </a:xfrm>
            <a:custGeom>
              <a:rect b="b" l="l" r="r" t="t"/>
              <a:pathLst>
                <a:path extrusionOk="0" h="678222" w="678222">
                  <a:moveTo>
                    <a:pt x="339111" y="0"/>
                  </a:moveTo>
                  <a:cubicBezTo>
                    <a:pt x="526397" y="0"/>
                    <a:pt x="678222" y="151825"/>
                    <a:pt x="678222" y="339111"/>
                  </a:cubicBezTo>
                  <a:cubicBezTo>
                    <a:pt x="678222" y="526397"/>
                    <a:pt x="526397" y="678222"/>
                    <a:pt x="339111" y="678222"/>
                  </a:cubicBezTo>
                  <a:cubicBezTo>
                    <a:pt x="151825" y="678222"/>
                    <a:pt x="0" y="526397"/>
                    <a:pt x="0" y="339111"/>
                  </a:cubicBezTo>
                  <a:cubicBezTo>
                    <a:pt x="0" y="268879"/>
                    <a:pt x="21351" y="203633"/>
                    <a:pt x="57915" y="149511"/>
                  </a:cubicBezTo>
                  <a:lnTo>
                    <a:pt x="65627" y="140164"/>
                  </a:lnTo>
                  <a:lnTo>
                    <a:pt x="39699" y="38519"/>
                  </a:lnTo>
                  <a:lnTo>
                    <a:pt x="139543" y="66139"/>
                  </a:lnTo>
                  <a:lnTo>
                    <a:pt x="149511" y="57915"/>
                  </a:lnTo>
                  <a:cubicBezTo>
                    <a:pt x="203633" y="21350"/>
                    <a:pt x="268879" y="0"/>
                    <a:pt x="339111" y="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18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65" name="Google Shape;165;p23"/>
            <p:cNvSpPr/>
            <p:nvPr/>
          </p:nvSpPr>
          <p:spPr>
            <a:xfrm rot="-2700000">
              <a:off x="2570516" y="1843359"/>
              <a:ext cx="425537" cy="425537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>
                  <a:latin typeface="Poppins SemiBold"/>
                  <a:ea typeface="Poppins SemiBold"/>
                  <a:cs typeface="Poppins SemiBold"/>
                  <a:sym typeface="Poppins SemiBold"/>
                </a:rPr>
                <a:t>02</a:t>
              </a:r>
              <a:endParaRPr sz="1300">
                <a:latin typeface="Poppins SemiBold"/>
                <a:ea typeface="Poppins SemiBold"/>
                <a:cs typeface="Poppins SemiBold"/>
                <a:sym typeface="Poppins SemiBold"/>
              </a:endParaRPr>
            </a:p>
          </p:txBody>
        </p:sp>
      </p:grpSp>
      <p:grpSp>
        <p:nvGrpSpPr>
          <p:cNvPr id="166" name="Google Shape;166;p23"/>
          <p:cNvGrpSpPr/>
          <p:nvPr/>
        </p:nvGrpSpPr>
        <p:grpSpPr>
          <a:xfrm rot="2700000">
            <a:off x="5685277" y="3067528"/>
            <a:ext cx="678215" cy="678215"/>
            <a:chOff x="2444262" y="1716960"/>
            <a:chExt cx="678222" cy="678222"/>
          </a:xfrm>
        </p:grpSpPr>
        <p:sp>
          <p:nvSpPr>
            <p:cNvPr id="167" name="Google Shape;167;p23"/>
            <p:cNvSpPr/>
            <p:nvPr/>
          </p:nvSpPr>
          <p:spPr>
            <a:xfrm>
              <a:off x="2444262" y="1716960"/>
              <a:ext cx="678222" cy="678222"/>
            </a:xfrm>
            <a:custGeom>
              <a:rect b="b" l="l" r="r" t="t"/>
              <a:pathLst>
                <a:path extrusionOk="0" h="678222" w="678222">
                  <a:moveTo>
                    <a:pt x="339111" y="0"/>
                  </a:moveTo>
                  <a:cubicBezTo>
                    <a:pt x="526397" y="0"/>
                    <a:pt x="678222" y="151825"/>
                    <a:pt x="678222" y="339111"/>
                  </a:cubicBezTo>
                  <a:cubicBezTo>
                    <a:pt x="678222" y="526397"/>
                    <a:pt x="526397" y="678222"/>
                    <a:pt x="339111" y="678222"/>
                  </a:cubicBezTo>
                  <a:cubicBezTo>
                    <a:pt x="151825" y="678222"/>
                    <a:pt x="0" y="526397"/>
                    <a:pt x="0" y="339111"/>
                  </a:cubicBezTo>
                  <a:cubicBezTo>
                    <a:pt x="0" y="268879"/>
                    <a:pt x="21351" y="203633"/>
                    <a:pt x="57915" y="149511"/>
                  </a:cubicBezTo>
                  <a:lnTo>
                    <a:pt x="65627" y="140164"/>
                  </a:lnTo>
                  <a:lnTo>
                    <a:pt x="39699" y="38519"/>
                  </a:lnTo>
                  <a:lnTo>
                    <a:pt x="139543" y="66139"/>
                  </a:lnTo>
                  <a:lnTo>
                    <a:pt x="149511" y="57915"/>
                  </a:lnTo>
                  <a:cubicBezTo>
                    <a:pt x="203633" y="21350"/>
                    <a:pt x="268879" y="0"/>
                    <a:pt x="339111" y="0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18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68" name="Google Shape;168;p23"/>
            <p:cNvSpPr/>
            <p:nvPr/>
          </p:nvSpPr>
          <p:spPr>
            <a:xfrm rot="-2700000">
              <a:off x="2570516" y="1843359"/>
              <a:ext cx="425537" cy="425537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>
                  <a:latin typeface="Poppins SemiBold"/>
                  <a:ea typeface="Poppins SemiBold"/>
                  <a:cs typeface="Poppins SemiBold"/>
                  <a:sym typeface="Poppins SemiBold"/>
                </a:rPr>
                <a:t>03</a:t>
              </a:r>
              <a:endParaRPr sz="1300">
                <a:latin typeface="Poppins SemiBold"/>
                <a:ea typeface="Poppins SemiBold"/>
                <a:cs typeface="Poppins SemiBold"/>
                <a:sym typeface="Poppins SemiBold"/>
              </a:endParaRPr>
            </a:p>
          </p:txBody>
        </p:sp>
      </p:grpSp>
      <p:grpSp>
        <p:nvGrpSpPr>
          <p:cNvPr id="169" name="Google Shape;169;p23"/>
          <p:cNvGrpSpPr/>
          <p:nvPr/>
        </p:nvGrpSpPr>
        <p:grpSpPr>
          <a:xfrm rot="2700000">
            <a:off x="8086915" y="3067528"/>
            <a:ext cx="678215" cy="678215"/>
            <a:chOff x="2444262" y="1716960"/>
            <a:chExt cx="678222" cy="678222"/>
          </a:xfrm>
        </p:grpSpPr>
        <p:sp>
          <p:nvSpPr>
            <p:cNvPr id="170" name="Google Shape;170;p23"/>
            <p:cNvSpPr/>
            <p:nvPr/>
          </p:nvSpPr>
          <p:spPr>
            <a:xfrm>
              <a:off x="2444262" y="1716960"/>
              <a:ext cx="678222" cy="678222"/>
            </a:xfrm>
            <a:custGeom>
              <a:rect b="b" l="l" r="r" t="t"/>
              <a:pathLst>
                <a:path extrusionOk="0" h="678222" w="678222">
                  <a:moveTo>
                    <a:pt x="339111" y="0"/>
                  </a:moveTo>
                  <a:cubicBezTo>
                    <a:pt x="526397" y="0"/>
                    <a:pt x="678222" y="151825"/>
                    <a:pt x="678222" y="339111"/>
                  </a:cubicBezTo>
                  <a:cubicBezTo>
                    <a:pt x="678222" y="526397"/>
                    <a:pt x="526397" y="678222"/>
                    <a:pt x="339111" y="678222"/>
                  </a:cubicBezTo>
                  <a:cubicBezTo>
                    <a:pt x="151825" y="678222"/>
                    <a:pt x="0" y="526397"/>
                    <a:pt x="0" y="339111"/>
                  </a:cubicBezTo>
                  <a:cubicBezTo>
                    <a:pt x="0" y="268879"/>
                    <a:pt x="21351" y="203633"/>
                    <a:pt x="57915" y="149511"/>
                  </a:cubicBezTo>
                  <a:lnTo>
                    <a:pt x="65627" y="140164"/>
                  </a:lnTo>
                  <a:lnTo>
                    <a:pt x="39699" y="38519"/>
                  </a:lnTo>
                  <a:lnTo>
                    <a:pt x="139543" y="66139"/>
                  </a:lnTo>
                  <a:lnTo>
                    <a:pt x="149511" y="57915"/>
                  </a:lnTo>
                  <a:cubicBezTo>
                    <a:pt x="203633" y="21350"/>
                    <a:pt x="268879" y="0"/>
                    <a:pt x="339111" y="0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18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71" name="Google Shape;171;p23"/>
            <p:cNvSpPr/>
            <p:nvPr/>
          </p:nvSpPr>
          <p:spPr>
            <a:xfrm rot="-2700000">
              <a:off x="2570516" y="1843359"/>
              <a:ext cx="425537" cy="425537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>
                  <a:latin typeface="Poppins SemiBold"/>
                  <a:ea typeface="Poppins SemiBold"/>
                  <a:cs typeface="Poppins SemiBold"/>
                  <a:sym typeface="Poppins SemiBold"/>
                </a:rPr>
                <a:t>04</a:t>
              </a:r>
              <a:endParaRPr sz="1300">
                <a:latin typeface="Poppins SemiBold"/>
                <a:ea typeface="Poppins SemiBold"/>
                <a:cs typeface="Poppins SemiBold"/>
                <a:sym typeface="Poppins SemiBold"/>
              </a:endParaRPr>
            </a:p>
          </p:txBody>
        </p:sp>
      </p:grpSp>
      <p:grpSp>
        <p:nvGrpSpPr>
          <p:cNvPr id="172" name="Google Shape;172;p23"/>
          <p:cNvGrpSpPr/>
          <p:nvPr/>
        </p:nvGrpSpPr>
        <p:grpSpPr>
          <a:xfrm>
            <a:off x="10348089" y="2927065"/>
            <a:ext cx="959142" cy="959142"/>
            <a:chOff x="10449562" y="3155665"/>
            <a:chExt cx="959142" cy="959142"/>
          </a:xfrm>
        </p:grpSpPr>
        <p:sp>
          <p:nvSpPr>
            <p:cNvPr id="173" name="Google Shape;173;p23"/>
            <p:cNvSpPr/>
            <p:nvPr/>
          </p:nvSpPr>
          <p:spPr>
            <a:xfrm rot="2700000">
              <a:off x="10590025" y="3296128"/>
              <a:ext cx="678215" cy="678215"/>
            </a:xfrm>
            <a:custGeom>
              <a:rect b="b" l="l" r="r" t="t"/>
              <a:pathLst>
                <a:path extrusionOk="0" h="678222" w="678222">
                  <a:moveTo>
                    <a:pt x="339111" y="0"/>
                  </a:moveTo>
                  <a:cubicBezTo>
                    <a:pt x="526397" y="0"/>
                    <a:pt x="678222" y="151825"/>
                    <a:pt x="678222" y="339111"/>
                  </a:cubicBezTo>
                  <a:cubicBezTo>
                    <a:pt x="678222" y="526397"/>
                    <a:pt x="526397" y="678222"/>
                    <a:pt x="339111" y="678222"/>
                  </a:cubicBezTo>
                  <a:cubicBezTo>
                    <a:pt x="151825" y="678222"/>
                    <a:pt x="0" y="526397"/>
                    <a:pt x="0" y="339111"/>
                  </a:cubicBezTo>
                  <a:cubicBezTo>
                    <a:pt x="0" y="268879"/>
                    <a:pt x="21351" y="203633"/>
                    <a:pt x="57915" y="149511"/>
                  </a:cubicBezTo>
                  <a:lnTo>
                    <a:pt x="65627" y="140164"/>
                  </a:lnTo>
                  <a:lnTo>
                    <a:pt x="39699" y="38519"/>
                  </a:lnTo>
                  <a:lnTo>
                    <a:pt x="139543" y="66139"/>
                  </a:lnTo>
                  <a:lnTo>
                    <a:pt x="149511" y="57915"/>
                  </a:lnTo>
                  <a:cubicBezTo>
                    <a:pt x="203633" y="21350"/>
                    <a:pt x="268879" y="0"/>
                    <a:pt x="339111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18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74" name="Google Shape;174;p23"/>
            <p:cNvSpPr/>
            <p:nvPr/>
          </p:nvSpPr>
          <p:spPr>
            <a:xfrm>
              <a:off x="10716264" y="3422447"/>
              <a:ext cx="425533" cy="42553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>
                  <a:latin typeface="Poppins SemiBold"/>
                  <a:ea typeface="Poppins SemiBold"/>
                  <a:cs typeface="Poppins SemiBold"/>
                  <a:sym typeface="Poppins SemiBold"/>
                </a:rPr>
                <a:t>05</a:t>
              </a:r>
              <a:endParaRPr sz="1300">
                <a:latin typeface="Poppins SemiBold"/>
                <a:ea typeface="Poppins SemiBold"/>
                <a:cs typeface="Poppins SemiBold"/>
                <a:sym typeface="Poppins SemiBold"/>
              </a:endParaRPr>
            </a:p>
          </p:txBody>
        </p:sp>
      </p:grpSp>
      <p:sp>
        <p:nvSpPr>
          <p:cNvPr id="175" name="Google Shape;175;p23"/>
          <p:cNvSpPr/>
          <p:nvPr/>
        </p:nvSpPr>
        <p:spPr>
          <a:xfrm rot="5400000">
            <a:off x="10725531" y="2691437"/>
            <a:ext cx="183000" cy="183000"/>
          </a:xfrm>
          <a:prstGeom prst="ellipse">
            <a:avLst/>
          </a:prstGeom>
          <a:solidFill>
            <a:srgbClr val="595959"/>
          </a:solidFill>
          <a:ln>
            <a:noFill/>
          </a:ln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6" name="Google Shape;176;p23"/>
          <p:cNvSpPr/>
          <p:nvPr/>
        </p:nvSpPr>
        <p:spPr>
          <a:xfrm rot="5400000">
            <a:off x="3533434" y="2691437"/>
            <a:ext cx="183000" cy="183000"/>
          </a:xfrm>
          <a:prstGeom prst="ellipse">
            <a:avLst/>
          </a:prstGeom>
          <a:solidFill>
            <a:srgbClr val="BFBFBF"/>
          </a:solidFill>
          <a:ln>
            <a:noFill/>
          </a:ln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7" name="Google Shape;177;p23"/>
          <p:cNvSpPr/>
          <p:nvPr/>
        </p:nvSpPr>
        <p:spPr>
          <a:xfrm rot="5400000">
            <a:off x="5937259" y="2691437"/>
            <a:ext cx="183000" cy="183000"/>
          </a:xfrm>
          <a:prstGeom prst="ellipse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8" name="Google Shape;178;p23"/>
          <p:cNvSpPr/>
          <p:nvPr/>
        </p:nvSpPr>
        <p:spPr>
          <a:xfrm rot="5400000">
            <a:off x="8328234" y="2691437"/>
            <a:ext cx="183000" cy="183000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9" name="Google Shape;179;p23"/>
          <p:cNvSpPr/>
          <p:nvPr/>
        </p:nvSpPr>
        <p:spPr>
          <a:xfrm>
            <a:off x="102102" y="3938850"/>
            <a:ext cx="2238000" cy="9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S</a:t>
            </a:r>
            <a:r>
              <a:rPr lang="en-US">
                <a:latin typeface="Poppins SemiBold"/>
                <a:ea typeface="Poppins SemiBold"/>
                <a:cs typeface="Poppins SemiBold"/>
                <a:sym typeface="Poppins SemiBold"/>
              </a:rPr>
              <a:t>how the offering</a:t>
            </a:r>
            <a:endParaRPr sz="160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marR="0" rtl="0" algn="ctr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000" u="none" cap="none" strike="noStrike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6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latin typeface="Poppins"/>
                <a:ea typeface="Poppins"/>
                <a:cs typeface="Poppins"/>
                <a:sym typeface="Poppins"/>
              </a:rPr>
              <a:t>Describe the steps in releasing the product plus how it meets broader business objectives.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0" name="Google Shape;180;p23"/>
          <p:cNvSpPr/>
          <p:nvPr/>
        </p:nvSpPr>
        <p:spPr>
          <a:xfrm>
            <a:off x="2362681" y="3938850"/>
            <a:ext cx="2524500" cy="9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S</a:t>
            </a:r>
            <a:r>
              <a:rPr lang="en-US">
                <a:latin typeface="Poppins SemiBold"/>
                <a:ea typeface="Poppins SemiBold"/>
                <a:cs typeface="Poppins SemiBold"/>
                <a:sym typeface="Poppins SemiBold"/>
              </a:rPr>
              <a:t>how the vision</a:t>
            </a:r>
            <a:endParaRPr sz="160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marR="0" rtl="0" algn="ctr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000" u="none" cap="none" strike="noStrike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6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latin typeface="Poppins"/>
                <a:ea typeface="Poppins"/>
                <a:cs typeface="Poppins"/>
                <a:sym typeface="Poppins"/>
              </a:rPr>
              <a:t>The roadmap should map out the vision you are trying to communicate.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1" name="Google Shape;181;p23"/>
          <p:cNvSpPr/>
          <p:nvPr/>
        </p:nvSpPr>
        <p:spPr>
          <a:xfrm>
            <a:off x="4863702" y="3938850"/>
            <a:ext cx="2330100" cy="79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Poppins SemiBold"/>
                <a:ea typeface="Poppins SemiBold"/>
                <a:cs typeface="Poppins SemiBold"/>
                <a:sym typeface="Poppins SemiBold"/>
              </a:rPr>
              <a:t>Show the timeline</a:t>
            </a:r>
            <a:endParaRPr sz="160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marR="0" rtl="0" algn="ctr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000" u="none" cap="none" strike="noStrike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6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latin typeface="Poppins"/>
                <a:ea typeface="Poppins"/>
                <a:cs typeface="Poppins"/>
                <a:sym typeface="Poppins"/>
              </a:rPr>
              <a:t>Show the step-by-step stages in bringing the product to market.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2" name="Google Shape;182;p23"/>
          <p:cNvSpPr/>
          <p:nvPr/>
        </p:nvSpPr>
        <p:spPr>
          <a:xfrm>
            <a:off x="7163781" y="3938850"/>
            <a:ext cx="2524500" cy="79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S</a:t>
            </a:r>
            <a:r>
              <a:rPr lang="en-US">
                <a:latin typeface="Poppins SemiBold"/>
                <a:ea typeface="Poppins SemiBold"/>
                <a:cs typeface="Poppins SemiBold"/>
                <a:sym typeface="Poppins SemiBold"/>
              </a:rPr>
              <a:t>how the direction</a:t>
            </a:r>
            <a:endParaRPr sz="160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marR="0" rtl="0" algn="ctr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000" u="none" cap="none" strike="noStrike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6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latin typeface="Poppins"/>
                <a:ea typeface="Poppins"/>
                <a:cs typeface="Poppins"/>
                <a:sym typeface="Poppins"/>
              </a:rPr>
              <a:t>Illustrate how the product will</a:t>
            </a:r>
            <a:endParaRPr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6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" u="none" cap="none" strike="noStrike">
                <a:latin typeface="Poppins"/>
                <a:ea typeface="Poppins"/>
                <a:cs typeface="Poppins"/>
                <a:sym typeface="Poppins"/>
              </a:rPr>
              <a:t>evolve over time.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3" name="Google Shape;183;p23"/>
          <p:cNvSpPr/>
          <p:nvPr/>
        </p:nvSpPr>
        <p:spPr>
          <a:xfrm>
            <a:off x="9565398" y="3938850"/>
            <a:ext cx="2524500" cy="79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Poppins SemiBold"/>
                <a:ea typeface="Poppins SemiBold"/>
                <a:cs typeface="Poppins SemiBold"/>
                <a:sym typeface="Poppins SemiBold"/>
              </a:rPr>
              <a:t>Show the objectives</a:t>
            </a:r>
            <a:endParaRPr sz="160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marR="0" rtl="0" algn="ctr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6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Poppins"/>
                <a:ea typeface="Poppins"/>
                <a:cs typeface="Poppins"/>
                <a:sym typeface="Poppins"/>
              </a:rPr>
              <a:t>Show the plan for how the product will meet business objectives.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4" name="Google Shape;184;p23"/>
          <p:cNvSpPr txBox="1"/>
          <p:nvPr>
            <p:ph type="title"/>
          </p:nvPr>
        </p:nvSpPr>
        <p:spPr>
          <a:xfrm>
            <a:off x="551533" y="1111433"/>
            <a:ext cx="11249100" cy="6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300"/>
              </a:spcAft>
              <a:buNone/>
            </a:pPr>
            <a:r>
              <a:rPr lang="en-US"/>
              <a:t>Product roadmap basics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4"/>
          <p:cNvSpPr/>
          <p:nvPr/>
        </p:nvSpPr>
        <p:spPr>
          <a:xfrm>
            <a:off x="600653" y="2511173"/>
            <a:ext cx="3086100" cy="3273000"/>
          </a:xfrm>
          <a:prstGeom prst="roundRect">
            <a:avLst>
              <a:gd fmla="val 654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0" name="Google Shape;190;p24"/>
          <p:cNvSpPr/>
          <p:nvPr/>
        </p:nvSpPr>
        <p:spPr>
          <a:xfrm>
            <a:off x="4248200" y="2511173"/>
            <a:ext cx="3086100" cy="3273000"/>
          </a:xfrm>
          <a:prstGeom prst="roundRect">
            <a:avLst>
              <a:gd fmla="val 8040" name="adj"/>
            </a:avLst>
          </a:prstGeom>
          <a:solidFill>
            <a:srgbClr val="59595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1" name="Google Shape;191;p24"/>
          <p:cNvSpPr/>
          <p:nvPr/>
        </p:nvSpPr>
        <p:spPr>
          <a:xfrm>
            <a:off x="7895739" y="2511173"/>
            <a:ext cx="3086100" cy="3273000"/>
          </a:xfrm>
          <a:prstGeom prst="roundRect">
            <a:avLst>
              <a:gd fmla="val 6915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2" name="Google Shape;192;p24"/>
          <p:cNvSpPr txBox="1"/>
          <p:nvPr/>
        </p:nvSpPr>
        <p:spPr>
          <a:xfrm>
            <a:off x="1480746" y="5210332"/>
            <a:ext cx="1322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Product</a:t>
            </a:r>
            <a:endParaRPr sz="18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93" name="Google Shape;193;p24"/>
          <p:cNvSpPr txBox="1"/>
          <p:nvPr/>
        </p:nvSpPr>
        <p:spPr>
          <a:xfrm>
            <a:off x="5465750" y="5209397"/>
            <a:ext cx="651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Aim</a:t>
            </a:r>
            <a:endParaRPr sz="18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94" name="Google Shape;194;p24"/>
          <p:cNvSpPr txBox="1"/>
          <p:nvPr/>
        </p:nvSpPr>
        <p:spPr>
          <a:xfrm>
            <a:off x="8823009" y="5212366"/>
            <a:ext cx="1244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Poppins SemiBold"/>
                <a:ea typeface="Poppins SemiBold"/>
                <a:cs typeface="Poppins SemiBold"/>
                <a:sym typeface="Poppins SemiBold"/>
              </a:rPr>
              <a:t>Execute</a:t>
            </a:r>
            <a:endParaRPr sz="18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95" name="Google Shape;195;p24"/>
          <p:cNvSpPr txBox="1"/>
          <p:nvPr/>
        </p:nvSpPr>
        <p:spPr>
          <a:xfrm>
            <a:off x="1059865" y="3590695"/>
            <a:ext cx="21645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Clearly articulate the product vision &amp; strategy to make it easier to secure executive buy-in.</a:t>
            </a:r>
            <a:endParaRPr sz="12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6" name="Google Shape;196;p24"/>
          <p:cNvSpPr txBox="1"/>
          <p:nvPr/>
        </p:nvSpPr>
        <p:spPr>
          <a:xfrm>
            <a:off x="4615850" y="3590695"/>
            <a:ext cx="23508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Communicate clear vision and strategy can ensure all team members are working towards a common goal.</a:t>
            </a:r>
            <a:endParaRPr sz="12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7" name="Google Shape;197;p24"/>
          <p:cNvSpPr txBox="1"/>
          <p:nvPr/>
        </p:nvSpPr>
        <p:spPr>
          <a:xfrm>
            <a:off x="8321575" y="3590685"/>
            <a:ext cx="2224500" cy="11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Poppins"/>
                <a:ea typeface="Poppins"/>
                <a:cs typeface="Poppins"/>
                <a:sym typeface="Poppins"/>
              </a:rPr>
              <a:t>Convey the strategic direction for the product and plan the exact steps to take, and allow changes where necessary.</a:t>
            </a:r>
            <a:endParaRPr sz="12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8" name="Google Shape;198;p24"/>
          <p:cNvSpPr/>
          <p:nvPr/>
        </p:nvSpPr>
        <p:spPr>
          <a:xfrm>
            <a:off x="4082450" y="2667285"/>
            <a:ext cx="3417600" cy="477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Poppins SemiBold"/>
                <a:ea typeface="Poppins SemiBold"/>
                <a:cs typeface="Poppins SemiBold"/>
                <a:sym typeface="Poppins SemiBold"/>
              </a:rPr>
              <a:t>Business strategy</a:t>
            </a:r>
            <a:endParaRPr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99" name="Google Shape;199;p24"/>
          <p:cNvSpPr/>
          <p:nvPr/>
        </p:nvSpPr>
        <p:spPr>
          <a:xfrm>
            <a:off x="7600002" y="2667285"/>
            <a:ext cx="3677700" cy="477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Poppins SemiBold"/>
                <a:ea typeface="Poppins SemiBold"/>
                <a:cs typeface="Poppins SemiBold"/>
                <a:sym typeface="Poppins SemiBold"/>
              </a:rPr>
              <a:t>Steps to take</a:t>
            </a:r>
            <a:endParaRPr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00" name="Google Shape;200;p24"/>
          <p:cNvSpPr txBox="1"/>
          <p:nvPr/>
        </p:nvSpPr>
        <p:spPr>
          <a:xfrm>
            <a:off x="413650" y="1461200"/>
            <a:ext cx="50682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9100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01" name="Google Shape;201;p24"/>
          <p:cNvSpPr/>
          <p:nvPr/>
        </p:nvSpPr>
        <p:spPr>
          <a:xfrm>
            <a:off x="419325" y="2658785"/>
            <a:ext cx="3417600" cy="477600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Poppins SemiBold"/>
                <a:ea typeface="Poppins SemiBold"/>
                <a:cs typeface="Poppins SemiBold"/>
                <a:sym typeface="Poppins SemiBold"/>
              </a:rPr>
              <a:t>Product vision</a:t>
            </a:r>
            <a:endParaRPr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02" name="Google Shape;202;p24"/>
          <p:cNvSpPr txBox="1"/>
          <p:nvPr>
            <p:ph type="title"/>
          </p:nvPr>
        </p:nvSpPr>
        <p:spPr>
          <a:xfrm>
            <a:off x="551533" y="1111433"/>
            <a:ext cx="11249100" cy="6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300"/>
              </a:spcAft>
              <a:buNone/>
            </a:pPr>
            <a:r>
              <a:rPr lang="en-US"/>
              <a:t>Articulate product vision</a:t>
            </a:r>
            <a:endParaRPr/>
          </a:p>
        </p:txBody>
      </p:sp>
      <p:sp>
        <p:nvSpPr>
          <p:cNvPr id="203" name="Google Shape;203;p24"/>
          <p:cNvSpPr txBox="1"/>
          <p:nvPr>
            <p:ph idx="1" type="subTitle"/>
          </p:nvPr>
        </p:nvSpPr>
        <p:spPr>
          <a:xfrm>
            <a:off x="551525" y="1948275"/>
            <a:ext cx="9572100" cy="308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/>
              <a:t>The product roadmap is an important tool to use in articulating the product vision and strategy.</a:t>
            </a:r>
            <a:endParaRPr sz="1500"/>
          </a:p>
        </p:txBody>
      </p:sp>
      <p:sp>
        <p:nvSpPr>
          <p:cNvPr id="204" name="Google Shape;204;p24"/>
          <p:cNvSpPr txBox="1"/>
          <p:nvPr>
            <p:ph idx="12" type="sldNum"/>
          </p:nvPr>
        </p:nvSpPr>
        <p:spPr>
          <a:xfrm>
            <a:off x="11069144" y="6217622"/>
            <a:ext cx="731700" cy="524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5"/>
          <p:cNvSpPr txBox="1"/>
          <p:nvPr>
            <p:ph idx="12" type="sldNum"/>
          </p:nvPr>
        </p:nvSpPr>
        <p:spPr>
          <a:xfrm>
            <a:off x="11069144" y="6217622"/>
            <a:ext cx="731700" cy="524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1" name="Google Shape;211;p25"/>
          <p:cNvSpPr/>
          <p:nvPr/>
        </p:nvSpPr>
        <p:spPr>
          <a:xfrm>
            <a:off x="3242469" y="1345372"/>
            <a:ext cx="1762500" cy="21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latin typeface="Poppins"/>
                <a:ea typeface="Poppins"/>
                <a:cs typeface="Poppins"/>
                <a:sym typeface="Poppins"/>
              </a:rPr>
              <a:t>PRODUCT</a:t>
            </a:r>
            <a:endParaRPr/>
          </a:p>
        </p:txBody>
      </p:sp>
      <p:sp>
        <p:nvSpPr>
          <p:cNvPr id="212" name="Google Shape;212;p25"/>
          <p:cNvSpPr txBox="1"/>
          <p:nvPr/>
        </p:nvSpPr>
        <p:spPr>
          <a:xfrm>
            <a:off x="1888875" y="1665875"/>
            <a:ext cx="31158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Poppins"/>
                <a:ea typeface="Poppins"/>
                <a:cs typeface="Poppins"/>
                <a:sym typeface="Poppins"/>
              </a:rPr>
              <a:t>This product solves the high cost and low usability problem experienced by most existing models in the market</a:t>
            </a:r>
            <a:endParaRPr sz="12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13" name="Google Shape;213;p25"/>
          <p:cNvSpPr/>
          <p:nvPr/>
        </p:nvSpPr>
        <p:spPr>
          <a:xfrm>
            <a:off x="3318669" y="5076415"/>
            <a:ext cx="1762500" cy="21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latin typeface="Poppins"/>
                <a:ea typeface="Poppins"/>
                <a:cs typeface="Poppins"/>
                <a:sym typeface="Poppins"/>
              </a:rPr>
              <a:t>GOALS</a:t>
            </a:r>
            <a:endParaRPr/>
          </a:p>
        </p:txBody>
      </p:sp>
      <p:sp>
        <p:nvSpPr>
          <p:cNvPr id="214" name="Google Shape;214;p25"/>
          <p:cNvSpPr txBox="1"/>
          <p:nvPr/>
        </p:nvSpPr>
        <p:spPr>
          <a:xfrm>
            <a:off x="1492000" y="5396900"/>
            <a:ext cx="35889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Poppins"/>
                <a:ea typeface="Poppins"/>
                <a:cs typeface="Poppins"/>
                <a:sym typeface="Poppins"/>
              </a:rPr>
              <a:t>Project Managers will be assigned to each team to ensure time and budget are on track and facilitate communications</a:t>
            </a:r>
            <a:endParaRPr sz="12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15" name="Google Shape;215;p25"/>
          <p:cNvSpPr/>
          <p:nvPr/>
        </p:nvSpPr>
        <p:spPr>
          <a:xfrm>
            <a:off x="2748200" y="3179748"/>
            <a:ext cx="1762500" cy="21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latin typeface="Poppins"/>
                <a:ea typeface="Poppins"/>
                <a:cs typeface="Poppins"/>
                <a:sym typeface="Poppins"/>
              </a:rPr>
              <a:t>PRITORITIES</a:t>
            </a:r>
            <a:endParaRPr/>
          </a:p>
        </p:txBody>
      </p:sp>
      <p:sp>
        <p:nvSpPr>
          <p:cNvPr id="216" name="Google Shape;216;p25"/>
          <p:cNvSpPr txBox="1"/>
          <p:nvPr/>
        </p:nvSpPr>
        <p:spPr>
          <a:xfrm>
            <a:off x="1293575" y="3500250"/>
            <a:ext cx="32169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Poppins"/>
                <a:ea typeface="Poppins"/>
                <a:cs typeface="Poppins"/>
                <a:sym typeface="Poppins"/>
              </a:rPr>
              <a:t>User research and design to tackle existing pain points is a priority and will determine the success of this product</a:t>
            </a:r>
            <a:endParaRPr sz="12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17" name="Google Shape;217;p25"/>
          <p:cNvSpPr/>
          <p:nvPr/>
        </p:nvSpPr>
        <p:spPr>
          <a:xfrm>
            <a:off x="5075320" y="816675"/>
            <a:ext cx="5683800" cy="5683800"/>
          </a:xfrm>
          <a:prstGeom prst="donut">
            <a:avLst>
              <a:gd fmla="val 18532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18" name="Google Shape;218;p25"/>
          <p:cNvSpPr txBox="1"/>
          <p:nvPr>
            <p:ph type="title"/>
          </p:nvPr>
        </p:nvSpPr>
        <p:spPr>
          <a:xfrm>
            <a:off x="6445770" y="2828846"/>
            <a:ext cx="2942700" cy="1798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300"/>
              </a:spcAft>
              <a:buSzPts val="990"/>
              <a:buNone/>
            </a:pPr>
            <a:r>
              <a:rPr lang="en-US" sz="4030"/>
              <a:t>Product roadmaps focus</a:t>
            </a:r>
            <a:endParaRPr sz="4030"/>
          </a:p>
        </p:txBody>
      </p:sp>
      <p:sp>
        <p:nvSpPr>
          <p:cNvPr id="219" name="Google Shape;219;p25"/>
          <p:cNvSpPr/>
          <p:nvPr/>
        </p:nvSpPr>
        <p:spPr>
          <a:xfrm>
            <a:off x="5692870" y="1959127"/>
            <a:ext cx="636900" cy="636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0" name="Google Shape;220;p25"/>
          <p:cNvSpPr/>
          <p:nvPr/>
        </p:nvSpPr>
        <p:spPr>
          <a:xfrm>
            <a:off x="5303212" y="3532569"/>
            <a:ext cx="636900" cy="636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1" name="Google Shape;221;p25"/>
          <p:cNvSpPr/>
          <p:nvPr/>
        </p:nvSpPr>
        <p:spPr>
          <a:xfrm>
            <a:off x="5905641" y="4883667"/>
            <a:ext cx="636900" cy="636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2" name="Google Shape;222;p25"/>
          <p:cNvSpPr txBox="1"/>
          <p:nvPr>
            <p:ph type="title"/>
          </p:nvPr>
        </p:nvSpPr>
        <p:spPr>
          <a:xfrm>
            <a:off x="5624657" y="1987730"/>
            <a:ext cx="773400" cy="42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300"/>
              </a:spcAft>
              <a:buNone/>
            </a:pPr>
            <a:r>
              <a:rPr lang="en-US"/>
              <a:t>+</a:t>
            </a:r>
            <a:endParaRPr/>
          </a:p>
        </p:txBody>
      </p:sp>
      <p:sp>
        <p:nvSpPr>
          <p:cNvPr id="223" name="Google Shape;223;p25"/>
          <p:cNvSpPr txBox="1"/>
          <p:nvPr>
            <p:ph type="title"/>
          </p:nvPr>
        </p:nvSpPr>
        <p:spPr>
          <a:xfrm>
            <a:off x="5225077" y="3559030"/>
            <a:ext cx="773400" cy="42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300"/>
              </a:spcAft>
              <a:buNone/>
            </a:pPr>
            <a:r>
              <a:rPr lang="en-US"/>
              <a:t>+</a:t>
            </a:r>
            <a:endParaRPr/>
          </a:p>
        </p:txBody>
      </p:sp>
      <p:sp>
        <p:nvSpPr>
          <p:cNvPr id="224" name="Google Shape;224;p25"/>
          <p:cNvSpPr txBox="1"/>
          <p:nvPr>
            <p:ph type="title"/>
          </p:nvPr>
        </p:nvSpPr>
        <p:spPr>
          <a:xfrm>
            <a:off x="5827507" y="4926145"/>
            <a:ext cx="773400" cy="42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300"/>
              </a:spcAft>
              <a:buNone/>
            </a:pPr>
            <a:r>
              <a:rPr lang="en-US"/>
              <a:t>+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" name="Google Shape;229;p26"/>
          <p:cNvGrpSpPr/>
          <p:nvPr/>
        </p:nvGrpSpPr>
        <p:grpSpPr>
          <a:xfrm>
            <a:off x="5664711" y="1712463"/>
            <a:ext cx="4808088" cy="3956809"/>
            <a:chOff x="5664711" y="1712463"/>
            <a:chExt cx="4808088" cy="3956809"/>
          </a:xfrm>
        </p:grpSpPr>
        <p:grpSp>
          <p:nvGrpSpPr>
            <p:cNvPr id="230" name="Google Shape;230;p26"/>
            <p:cNvGrpSpPr/>
            <p:nvPr/>
          </p:nvGrpSpPr>
          <p:grpSpPr>
            <a:xfrm>
              <a:off x="5664711" y="1712463"/>
              <a:ext cx="4804588" cy="440433"/>
              <a:chOff x="5664711" y="1712463"/>
              <a:chExt cx="4804588" cy="440433"/>
            </a:xfrm>
          </p:grpSpPr>
          <p:sp>
            <p:nvSpPr>
              <p:cNvPr id="231" name="Google Shape;231;p26"/>
              <p:cNvSpPr/>
              <p:nvPr/>
            </p:nvSpPr>
            <p:spPr>
              <a:xfrm>
                <a:off x="5664711" y="1712463"/>
                <a:ext cx="4804588" cy="440433"/>
              </a:xfrm>
              <a:prstGeom prst="roundRect">
                <a:avLst>
                  <a:gd fmla="val 50000" name="adj"/>
                </a:avLst>
              </a:prstGeom>
              <a:solidFill>
                <a:srgbClr val="BFBFBF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Open Sans"/>
                  <a:buNone/>
                </a:pPr>
                <a:r>
                  <a:t/>
                </a:r>
                <a:endParaRPr sz="1800" u="none" cap="none" strike="noStrike">
                  <a:solidFill>
                    <a:srgbClr val="262626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cxnSp>
            <p:nvCxnSpPr>
              <p:cNvPr id="232" name="Google Shape;232;p26"/>
              <p:cNvCxnSpPr/>
              <p:nvPr/>
            </p:nvCxnSpPr>
            <p:spPr>
              <a:xfrm>
                <a:off x="6681196" y="1829806"/>
                <a:ext cx="0" cy="20574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A5A5A5">
                    <a:alpha val="40000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sp>
            <p:nvSpPr>
              <p:cNvPr id="233" name="Google Shape;233;p26"/>
              <p:cNvSpPr txBox="1"/>
              <p:nvPr/>
            </p:nvSpPr>
            <p:spPr>
              <a:xfrm>
                <a:off x="5924874" y="1840343"/>
                <a:ext cx="41678" cy="1538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62626"/>
                  </a:buClr>
                  <a:buSzPts val="1000"/>
                  <a:buFont typeface="Poppins"/>
                  <a:buNone/>
                </a:pPr>
                <a:r>
                  <a:rPr lang="en-US" sz="1000" u="none" cap="none" strike="noStrike">
                    <a:latin typeface="Poppins"/>
                    <a:ea typeface="Poppins"/>
                    <a:cs typeface="Poppins"/>
                    <a:sym typeface="Poppins"/>
                  </a:rPr>
                  <a:t>1</a:t>
                </a:r>
                <a:endParaRPr/>
              </a:p>
            </p:txBody>
          </p:sp>
          <p:sp>
            <p:nvSpPr>
              <p:cNvPr id="234" name="Google Shape;234;p26"/>
              <p:cNvSpPr txBox="1"/>
              <p:nvPr/>
            </p:nvSpPr>
            <p:spPr>
              <a:xfrm>
                <a:off x="6904637" y="1840343"/>
                <a:ext cx="1625445" cy="1538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62626"/>
                  </a:buClr>
                  <a:buSzPts val="1000"/>
                  <a:buFont typeface="Poppins"/>
                  <a:buNone/>
                </a:pPr>
                <a:r>
                  <a:rPr lang="en-US" sz="1000" u="none" cap="none" strike="noStrike">
                    <a:latin typeface="Poppins"/>
                    <a:ea typeface="Poppins"/>
                    <a:cs typeface="Poppins"/>
                    <a:sym typeface="Poppins"/>
                  </a:rPr>
                  <a:t>Ease of using the product</a:t>
                </a:r>
                <a:endParaRPr/>
              </a:p>
            </p:txBody>
          </p:sp>
          <p:sp>
            <p:nvSpPr>
              <p:cNvPr id="235" name="Google Shape;235;p26"/>
              <p:cNvSpPr/>
              <p:nvPr/>
            </p:nvSpPr>
            <p:spPr>
              <a:xfrm>
                <a:off x="8821847" y="1806946"/>
                <a:ext cx="1494564" cy="251460"/>
              </a:xfrm>
              <a:prstGeom prst="roundRect">
                <a:avLst>
                  <a:gd fmla="val 50000" name="adj"/>
                </a:avLst>
              </a:prstGeom>
              <a:solidFill>
                <a:schemeClr val="lt2"/>
              </a:solidFill>
              <a:ln cap="flat" cmpd="sng" w="9525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Open Sans"/>
                  <a:buNone/>
                </a:pPr>
                <a:r>
                  <a:t/>
                </a:r>
                <a:endParaRPr sz="1800" u="none" cap="none" strike="noStrike">
                  <a:solidFill>
                    <a:srgbClr val="262626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236" name="Google Shape;236;p26"/>
            <p:cNvGrpSpPr/>
            <p:nvPr/>
          </p:nvGrpSpPr>
          <p:grpSpPr>
            <a:xfrm>
              <a:off x="5664711" y="2215110"/>
              <a:ext cx="4804588" cy="440433"/>
              <a:chOff x="5664711" y="2215110"/>
              <a:chExt cx="4804588" cy="440433"/>
            </a:xfrm>
          </p:grpSpPr>
          <p:sp>
            <p:nvSpPr>
              <p:cNvPr id="237" name="Google Shape;237;p26"/>
              <p:cNvSpPr/>
              <p:nvPr/>
            </p:nvSpPr>
            <p:spPr>
              <a:xfrm>
                <a:off x="5664711" y="2215110"/>
                <a:ext cx="4804588" cy="440433"/>
              </a:xfrm>
              <a:prstGeom prst="roundRect">
                <a:avLst>
                  <a:gd fmla="val 50000" name="adj"/>
                </a:avLst>
              </a:prstGeom>
              <a:solidFill>
                <a:srgbClr val="BFBFBF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Open Sans"/>
                  <a:buNone/>
                </a:pPr>
                <a:r>
                  <a:t/>
                </a:r>
                <a:endParaRPr sz="1800" u="none" cap="none" strike="noStrike">
                  <a:solidFill>
                    <a:srgbClr val="262626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cxnSp>
            <p:nvCxnSpPr>
              <p:cNvPr id="238" name="Google Shape;238;p26"/>
              <p:cNvCxnSpPr/>
              <p:nvPr/>
            </p:nvCxnSpPr>
            <p:spPr>
              <a:xfrm>
                <a:off x="6681196" y="2332453"/>
                <a:ext cx="0" cy="20574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A5A5A5">
                    <a:alpha val="40000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sp>
            <p:nvSpPr>
              <p:cNvPr id="239" name="Google Shape;239;p26"/>
              <p:cNvSpPr txBox="1"/>
              <p:nvPr/>
            </p:nvSpPr>
            <p:spPr>
              <a:xfrm>
                <a:off x="5924874" y="2342990"/>
                <a:ext cx="73738" cy="1538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62626"/>
                  </a:buClr>
                  <a:buSzPts val="1000"/>
                  <a:buFont typeface="Poppins"/>
                  <a:buNone/>
                </a:pPr>
                <a:r>
                  <a:rPr lang="en-US" sz="1000" u="none" cap="none" strike="noStrike">
                    <a:latin typeface="Poppins"/>
                    <a:ea typeface="Poppins"/>
                    <a:cs typeface="Poppins"/>
                    <a:sym typeface="Poppins"/>
                  </a:rPr>
                  <a:t>2</a:t>
                </a:r>
                <a:endParaRPr/>
              </a:p>
            </p:txBody>
          </p:sp>
          <p:sp>
            <p:nvSpPr>
              <p:cNvPr id="240" name="Google Shape;240;p26"/>
              <p:cNvSpPr txBox="1"/>
              <p:nvPr/>
            </p:nvSpPr>
            <p:spPr>
              <a:xfrm>
                <a:off x="6904637" y="2342990"/>
                <a:ext cx="1312860" cy="1538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62626"/>
                  </a:buClr>
                  <a:buSzPts val="1000"/>
                  <a:buFont typeface="Poppins"/>
                  <a:buNone/>
                </a:pPr>
                <a:r>
                  <a:rPr lang="en-US" sz="1000" u="none" cap="none" strike="noStrike">
                    <a:latin typeface="Poppins"/>
                    <a:ea typeface="Poppins"/>
                    <a:cs typeface="Poppins"/>
                    <a:sym typeface="Poppins"/>
                  </a:rPr>
                  <a:t>Device compatibility</a:t>
                </a:r>
                <a:endParaRPr/>
              </a:p>
            </p:txBody>
          </p:sp>
          <p:sp>
            <p:nvSpPr>
              <p:cNvPr id="241" name="Google Shape;241;p26"/>
              <p:cNvSpPr/>
              <p:nvPr/>
            </p:nvSpPr>
            <p:spPr>
              <a:xfrm>
                <a:off x="8821847" y="2311195"/>
                <a:ext cx="1494564" cy="251460"/>
              </a:xfrm>
              <a:prstGeom prst="roundRect">
                <a:avLst>
                  <a:gd fmla="val 50000" name="adj"/>
                </a:avLst>
              </a:prstGeom>
              <a:solidFill>
                <a:schemeClr val="lt2"/>
              </a:solidFill>
              <a:ln cap="flat" cmpd="sng" w="9525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Open Sans"/>
                  <a:buNone/>
                </a:pPr>
                <a:r>
                  <a:t/>
                </a:r>
                <a:endParaRPr sz="1800" u="none" cap="none" strike="noStrike">
                  <a:solidFill>
                    <a:srgbClr val="262626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242" name="Google Shape;242;p26"/>
            <p:cNvGrpSpPr/>
            <p:nvPr/>
          </p:nvGrpSpPr>
          <p:grpSpPr>
            <a:xfrm>
              <a:off x="5664711" y="2717757"/>
              <a:ext cx="4804588" cy="440433"/>
              <a:chOff x="5664711" y="2717757"/>
              <a:chExt cx="4804588" cy="440433"/>
            </a:xfrm>
          </p:grpSpPr>
          <p:sp>
            <p:nvSpPr>
              <p:cNvPr id="243" name="Google Shape;243;p26"/>
              <p:cNvSpPr/>
              <p:nvPr/>
            </p:nvSpPr>
            <p:spPr>
              <a:xfrm>
                <a:off x="5664711" y="2717757"/>
                <a:ext cx="4804588" cy="440433"/>
              </a:xfrm>
              <a:prstGeom prst="roundRect">
                <a:avLst>
                  <a:gd fmla="val 50000" name="adj"/>
                </a:avLst>
              </a:prstGeom>
              <a:solidFill>
                <a:srgbClr val="BFBFBF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Open Sans"/>
                  <a:buNone/>
                </a:pPr>
                <a:r>
                  <a:t/>
                </a:r>
                <a:endParaRPr sz="1800" u="none" cap="none" strike="noStrike">
                  <a:solidFill>
                    <a:srgbClr val="262626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cxnSp>
            <p:nvCxnSpPr>
              <p:cNvPr id="244" name="Google Shape;244;p26"/>
              <p:cNvCxnSpPr/>
              <p:nvPr/>
            </p:nvCxnSpPr>
            <p:spPr>
              <a:xfrm>
                <a:off x="6681196" y="2835100"/>
                <a:ext cx="0" cy="20574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A5A5A5">
                    <a:alpha val="40000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sp>
            <p:nvSpPr>
              <p:cNvPr id="245" name="Google Shape;245;p26"/>
              <p:cNvSpPr txBox="1"/>
              <p:nvPr/>
            </p:nvSpPr>
            <p:spPr>
              <a:xfrm>
                <a:off x="5924874" y="2845637"/>
                <a:ext cx="75342" cy="1538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62626"/>
                  </a:buClr>
                  <a:buSzPts val="1000"/>
                  <a:buFont typeface="Poppins"/>
                  <a:buNone/>
                </a:pPr>
                <a:r>
                  <a:rPr lang="en-US" sz="1000" u="none" cap="none" strike="noStrike">
                    <a:latin typeface="Poppins"/>
                    <a:ea typeface="Poppins"/>
                    <a:cs typeface="Poppins"/>
                    <a:sym typeface="Poppins"/>
                  </a:rPr>
                  <a:t>3</a:t>
                </a:r>
                <a:endParaRPr/>
              </a:p>
            </p:txBody>
          </p:sp>
          <p:sp>
            <p:nvSpPr>
              <p:cNvPr id="246" name="Google Shape;246;p26"/>
              <p:cNvSpPr txBox="1"/>
              <p:nvPr/>
            </p:nvSpPr>
            <p:spPr>
              <a:xfrm>
                <a:off x="6904637" y="2845637"/>
                <a:ext cx="1572546" cy="1538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62626"/>
                  </a:buClr>
                  <a:buSzPts val="1000"/>
                  <a:buFont typeface="Poppins"/>
                  <a:buNone/>
                </a:pPr>
                <a:r>
                  <a:rPr lang="en-US" sz="1000" u="none" cap="none" strike="noStrike">
                    <a:latin typeface="Poppins"/>
                    <a:ea typeface="Poppins"/>
                    <a:cs typeface="Poppins"/>
                    <a:sym typeface="Poppins"/>
                  </a:rPr>
                  <a:t>A reasonable price point</a:t>
                </a:r>
                <a:endParaRPr/>
              </a:p>
            </p:txBody>
          </p:sp>
          <p:sp>
            <p:nvSpPr>
              <p:cNvPr id="247" name="Google Shape;247;p26"/>
              <p:cNvSpPr/>
              <p:nvPr/>
            </p:nvSpPr>
            <p:spPr>
              <a:xfrm>
                <a:off x="8821845" y="2813842"/>
                <a:ext cx="1494564" cy="251460"/>
              </a:xfrm>
              <a:prstGeom prst="roundRect">
                <a:avLst>
                  <a:gd fmla="val 50000" name="adj"/>
                </a:avLst>
              </a:prstGeom>
              <a:solidFill>
                <a:schemeClr val="lt2"/>
              </a:solidFill>
              <a:ln cap="flat" cmpd="sng" w="9525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Open Sans"/>
                  <a:buNone/>
                </a:pPr>
                <a:r>
                  <a:t/>
                </a:r>
                <a:endParaRPr sz="1800" u="none" cap="none" strike="noStrike">
                  <a:solidFill>
                    <a:srgbClr val="262626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248" name="Google Shape;248;p26"/>
            <p:cNvGrpSpPr/>
            <p:nvPr/>
          </p:nvGrpSpPr>
          <p:grpSpPr>
            <a:xfrm>
              <a:off x="5664711" y="3220404"/>
              <a:ext cx="4804588" cy="440433"/>
              <a:chOff x="5664711" y="3220404"/>
              <a:chExt cx="4804588" cy="440433"/>
            </a:xfrm>
          </p:grpSpPr>
          <p:sp>
            <p:nvSpPr>
              <p:cNvPr id="249" name="Google Shape;249;p26"/>
              <p:cNvSpPr/>
              <p:nvPr/>
            </p:nvSpPr>
            <p:spPr>
              <a:xfrm>
                <a:off x="5664711" y="3220404"/>
                <a:ext cx="4804588" cy="440433"/>
              </a:xfrm>
              <a:prstGeom prst="roundRect">
                <a:avLst>
                  <a:gd fmla="val 50000" name="adj"/>
                </a:avLst>
              </a:prstGeom>
              <a:solidFill>
                <a:srgbClr val="BFBFBF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Open Sans"/>
                  <a:buNone/>
                </a:pPr>
                <a:r>
                  <a:t/>
                </a:r>
                <a:endParaRPr sz="1800" u="none" cap="none" strike="noStrike">
                  <a:solidFill>
                    <a:srgbClr val="262626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cxnSp>
            <p:nvCxnSpPr>
              <p:cNvPr id="250" name="Google Shape;250;p26"/>
              <p:cNvCxnSpPr/>
              <p:nvPr/>
            </p:nvCxnSpPr>
            <p:spPr>
              <a:xfrm>
                <a:off x="6681196" y="3337747"/>
                <a:ext cx="0" cy="20574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A5A5A5">
                    <a:alpha val="40000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sp>
            <p:nvSpPr>
              <p:cNvPr id="251" name="Google Shape;251;p26"/>
              <p:cNvSpPr txBox="1"/>
              <p:nvPr/>
            </p:nvSpPr>
            <p:spPr>
              <a:xfrm>
                <a:off x="5924874" y="3348284"/>
                <a:ext cx="82923" cy="1538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62626"/>
                  </a:buClr>
                  <a:buSzPts val="1000"/>
                  <a:buFont typeface="Poppins"/>
                  <a:buNone/>
                </a:pPr>
                <a:r>
                  <a:rPr lang="en-US" sz="1000" u="none" cap="none" strike="noStrike">
                    <a:latin typeface="Poppins"/>
                    <a:ea typeface="Poppins"/>
                    <a:cs typeface="Poppins"/>
                    <a:sym typeface="Poppins"/>
                  </a:rPr>
                  <a:t>4</a:t>
                </a:r>
                <a:endParaRPr/>
              </a:p>
            </p:txBody>
          </p:sp>
          <p:sp>
            <p:nvSpPr>
              <p:cNvPr id="252" name="Google Shape;252;p26"/>
              <p:cNvSpPr txBox="1"/>
              <p:nvPr/>
            </p:nvSpPr>
            <p:spPr>
              <a:xfrm>
                <a:off x="6904637" y="3348284"/>
                <a:ext cx="1375377" cy="1538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62626"/>
                  </a:buClr>
                  <a:buSzPts val="1000"/>
                  <a:buFont typeface="Poppins"/>
                  <a:buNone/>
                </a:pPr>
                <a:r>
                  <a:rPr lang="en-US" sz="1000" u="none" cap="none" strike="noStrike">
                    <a:latin typeface="Poppins"/>
                    <a:ea typeface="Poppins"/>
                    <a:cs typeface="Poppins"/>
                    <a:sym typeface="Poppins"/>
                  </a:rPr>
                  <a:t>Product has warranty</a:t>
                </a:r>
                <a:endParaRPr/>
              </a:p>
            </p:txBody>
          </p:sp>
          <p:sp>
            <p:nvSpPr>
              <p:cNvPr id="253" name="Google Shape;253;p26"/>
              <p:cNvSpPr/>
              <p:nvPr/>
            </p:nvSpPr>
            <p:spPr>
              <a:xfrm>
                <a:off x="8821847" y="3316489"/>
                <a:ext cx="1494564" cy="251460"/>
              </a:xfrm>
              <a:prstGeom prst="roundRect">
                <a:avLst>
                  <a:gd fmla="val 50000" name="adj"/>
                </a:avLst>
              </a:prstGeom>
              <a:solidFill>
                <a:schemeClr val="lt2"/>
              </a:solidFill>
              <a:ln cap="flat" cmpd="sng" w="9525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Open Sans"/>
                  <a:buNone/>
                </a:pPr>
                <a:r>
                  <a:t/>
                </a:r>
                <a:endParaRPr sz="1800" u="none" cap="none" strike="noStrike">
                  <a:solidFill>
                    <a:srgbClr val="262626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254" name="Google Shape;254;p26"/>
            <p:cNvGrpSpPr/>
            <p:nvPr/>
          </p:nvGrpSpPr>
          <p:grpSpPr>
            <a:xfrm>
              <a:off x="5664712" y="3723053"/>
              <a:ext cx="4804588" cy="440433"/>
              <a:chOff x="5664712" y="3723053"/>
              <a:chExt cx="4804588" cy="440433"/>
            </a:xfrm>
          </p:grpSpPr>
          <p:sp>
            <p:nvSpPr>
              <p:cNvPr id="255" name="Google Shape;255;p26"/>
              <p:cNvSpPr/>
              <p:nvPr/>
            </p:nvSpPr>
            <p:spPr>
              <a:xfrm>
                <a:off x="5664712" y="3723053"/>
                <a:ext cx="4804588" cy="440433"/>
              </a:xfrm>
              <a:prstGeom prst="roundRect">
                <a:avLst>
                  <a:gd fmla="val 50000" name="adj"/>
                </a:avLst>
              </a:prstGeom>
              <a:solidFill>
                <a:srgbClr val="BFBFBF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Open Sans"/>
                  <a:buNone/>
                </a:pPr>
                <a:r>
                  <a:t/>
                </a:r>
                <a:endParaRPr sz="1800" u="none" cap="none" strike="noStrike">
                  <a:solidFill>
                    <a:srgbClr val="262626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cxnSp>
            <p:nvCxnSpPr>
              <p:cNvPr id="256" name="Google Shape;256;p26"/>
              <p:cNvCxnSpPr/>
              <p:nvPr/>
            </p:nvCxnSpPr>
            <p:spPr>
              <a:xfrm>
                <a:off x="6681197" y="3840396"/>
                <a:ext cx="0" cy="20574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A5A5A5">
                    <a:alpha val="40000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sp>
            <p:nvSpPr>
              <p:cNvPr id="257" name="Google Shape;257;p26"/>
              <p:cNvSpPr txBox="1"/>
              <p:nvPr/>
            </p:nvSpPr>
            <p:spPr>
              <a:xfrm>
                <a:off x="5924874" y="3850933"/>
                <a:ext cx="82923" cy="1538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62626"/>
                  </a:buClr>
                  <a:buSzPts val="1000"/>
                  <a:buFont typeface="Poppins"/>
                  <a:buNone/>
                </a:pPr>
                <a:r>
                  <a:rPr lang="en-US" sz="1000" u="none" cap="none" strike="noStrike">
                    <a:latin typeface="Poppins"/>
                    <a:ea typeface="Poppins"/>
                    <a:cs typeface="Poppins"/>
                    <a:sym typeface="Poppins"/>
                  </a:rPr>
                  <a:t>5</a:t>
                </a:r>
                <a:endParaRPr/>
              </a:p>
            </p:txBody>
          </p:sp>
          <p:sp>
            <p:nvSpPr>
              <p:cNvPr id="258" name="Google Shape;258;p26"/>
              <p:cNvSpPr txBox="1"/>
              <p:nvPr/>
            </p:nvSpPr>
            <p:spPr>
              <a:xfrm>
                <a:off x="6904635" y="3850933"/>
                <a:ext cx="1394613" cy="1538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62626"/>
                  </a:buClr>
                  <a:buSzPts val="1000"/>
                  <a:buFont typeface="Poppins"/>
                  <a:buNone/>
                </a:pPr>
                <a:r>
                  <a:rPr lang="en-US" sz="1000">
                    <a:latin typeface="Poppins"/>
                    <a:ea typeface="Poppins"/>
                    <a:cs typeface="Poppins"/>
                    <a:sym typeface="Poppins"/>
                  </a:rPr>
                  <a:t>Easy to reach support</a:t>
                </a:r>
                <a:endParaRPr sz="1000" u="none" cap="none" strike="noStrike"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259" name="Google Shape;259;p26"/>
              <p:cNvSpPr/>
              <p:nvPr/>
            </p:nvSpPr>
            <p:spPr>
              <a:xfrm>
                <a:off x="8821846" y="3819138"/>
                <a:ext cx="1494564" cy="251460"/>
              </a:xfrm>
              <a:prstGeom prst="roundRect">
                <a:avLst>
                  <a:gd fmla="val 50000" name="adj"/>
                </a:avLst>
              </a:prstGeom>
              <a:solidFill>
                <a:schemeClr val="lt2"/>
              </a:solidFill>
              <a:ln cap="flat" cmpd="sng" w="9525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Open Sans"/>
                  <a:buNone/>
                </a:pPr>
                <a:r>
                  <a:t/>
                </a:r>
                <a:endParaRPr sz="1800" u="none" cap="none" strike="noStrike">
                  <a:solidFill>
                    <a:srgbClr val="262626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260" name="Google Shape;260;p26"/>
            <p:cNvGrpSpPr/>
            <p:nvPr/>
          </p:nvGrpSpPr>
          <p:grpSpPr>
            <a:xfrm>
              <a:off x="5668210" y="4223543"/>
              <a:ext cx="4804588" cy="440433"/>
              <a:chOff x="5668210" y="4223543"/>
              <a:chExt cx="4804588" cy="440433"/>
            </a:xfrm>
          </p:grpSpPr>
          <p:sp>
            <p:nvSpPr>
              <p:cNvPr id="261" name="Google Shape;261;p26"/>
              <p:cNvSpPr/>
              <p:nvPr/>
            </p:nvSpPr>
            <p:spPr>
              <a:xfrm>
                <a:off x="5668210" y="4223543"/>
                <a:ext cx="4804588" cy="440433"/>
              </a:xfrm>
              <a:prstGeom prst="roundRect">
                <a:avLst>
                  <a:gd fmla="val 50000" name="adj"/>
                </a:avLst>
              </a:prstGeom>
              <a:solidFill>
                <a:srgbClr val="BFBFBF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Open Sans"/>
                  <a:buNone/>
                </a:pPr>
                <a:r>
                  <a:t/>
                </a:r>
                <a:endParaRPr sz="1800" u="none" cap="none" strike="noStrike">
                  <a:solidFill>
                    <a:srgbClr val="262626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cxnSp>
            <p:nvCxnSpPr>
              <p:cNvPr id="262" name="Google Shape;262;p26"/>
              <p:cNvCxnSpPr/>
              <p:nvPr/>
            </p:nvCxnSpPr>
            <p:spPr>
              <a:xfrm>
                <a:off x="6684695" y="4340886"/>
                <a:ext cx="0" cy="20574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A5A5A5">
                    <a:alpha val="40000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sp>
            <p:nvSpPr>
              <p:cNvPr id="263" name="Google Shape;263;p26"/>
              <p:cNvSpPr txBox="1"/>
              <p:nvPr/>
            </p:nvSpPr>
            <p:spPr>
              <a:xfrm>
                <a:off x="5928373" y="4351423"/>
                <a:ext cx="81754" cy="1538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62626"/>
                  </a:buClr>
                  <a:buSzPts val="1000"/>
                  <a:buFont typeface="Poppins"/>
                  <a:buNone/>
                </a:pPr>
                <a:r>
                  <a:rPr lang="en-US" sz="1000">
                    <a:latin typeface="Poppins"/>
                    <a:ea typeface="Poppins"/>
                    <a:cs typeface="Poppins"/>
                    <a:sym typeface="Poppins"/>
                  </a:rPr>
                  <a:t>6</a:t>
                </a:r>
                <a:endParaRPr sz="1000" u="none" cap="none" strike="noStrike"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264" name="Google Shape;264;p26"/>
              <p:cNvSpPr txBox="1"/>
              <p:nvPr/>
            </p:nvSpPr>
            <p:spPr>
              <a:xfrm>
                <a:off x="6908136" y="4351423"/>
                <a:ext cx="1378583" cy="1538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62626"/>
                  </a:buClr>
                  <a:buSzPts val="1000"/>
                  <a:buFont typeface="Poppins"/>
                  <a:buNone/>
                </a:pPr>
                <a:r>
                  <a:rPr lang="en-US" sz="1000" u="none" cap="none" strike="noStrike">
                    <a:latin typeface="Poppins"/>
                    <a:ea typeface="Poppins"/>
                    <a:cs typeface="Poppins"/>
                    <a:sym typeface="Poppins"/>
                  </a:rPr>
                  <a:t>Quality and durability</a:t>
                </a:r>
                <a:endParaRPr/>
              </a:p>
            </p:txBody>
          </p:sp>
          <p:sp>
            <p:nvSpPr>
              <p:cNvPr id="265" name="Google Shape;265;p26"/>
              <p:cNvSpPr/>
              <p:nvPr/>
            </p:nvSpPr>
            <p:spPr>
              <a:xfrm>
                <a:off x="8825344" y="4319628"/>
                <a:ext cx="1494564" cy="251460"/>
              </a:xfrm>
              <a:prstGeom prst="roundRect">
                <a:avLst>
                  <a:gd fmla="val 50000" name="adj"/>
                </a:avLst>
              </a:prstGeom>
              <a:solidFill>
                <a:schemeClr val="lt2"/>
              </a:solidFill>
              <a:ln cap="flat" cmpd="sng" w="9525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Open Sans"/>
                  <a:buNone/>
                </a:pPr>
                <a:r>
                  <a:t/>
                </a:r>
                <a:endParaRPr sz="1800" u="none" cap="none" strike="noStrike">
                  <a:solidFill>
                    <a:srgbClr val="262626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266" name="Google Shape;266;p26"/>
            <p:cNvGrpSpPr/>
            <p:nvPr/>
          </p:nvGrpSpPr>
          <p:grpSpPr>
            <a:xfrm>
              <a:off x="5668210" y="4726190"/>
              <a:ext cx="4804588" cy="440433"/>
              <a:chOff x="5668210" y="4726190"/>
              <a:chExt cx="4804588" cy="440433"/>
            </a:xfrm>
          </p:grpSpPr>
          <p:sp>
            <p:nvSpPr>
              <p:cNvPr id="267" name="Google Shape;267;p26"/>
              <p:cNvSpPr/>
              <p:nvPr/>
            </p:nvSpPr>
            <p:spPr>
              <a:xfrm>
                <a:off x="5668210" y="4726190"/>
                <a:ext cx="4804588" cy="440433"/>
              </a:xfrm>
              <a:prstGeom prst="roundRect">
                <a:avLst>
                  <a:gd fmla="val 50000" name="adj"/>
                </a:avLst>
              </a:prstGeom>
              <a:solidFill>
                <a:srgbClr val="BFBFBF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Open Sans"/>
                  <a:buNone/>
                </a:pPr>
                <a:r>
                  <a:t/>
                </a:r>
                <a:endParaRPr sz="1800" u="none" cap="none" strike="noStrike">
                  <a:solidFill>
                    <a:srgbClr val="262626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cxnSp>
            <p:nvCxnSpPr>
              <p:cNvPr id="268" name="Google Shape;268;p26"/>
              <p:cNvCxnSpPr/>
              <p:nvPr/>
            </p:nvCxnSpPr>
            <p:spPr>
              <a:xfrm>
                <a:off x="6684695" y="4843533"/>
                <a:ext cx="0" cy="20574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A5A5A5">
                    <a:alpha val="40000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sp>
            <p:nvSpPr>
              <p:cNvPr id="269" name="Google Shape;269;p26"/>
              <p:cNvSpPr txBox="1"/>
              <p:nvPr/>
            </p:nvSpPr>
            <p:spPr>
              <a:xfrm>
                <a:off x="5928373" y="4854070"/>
                <a:ext cx="70532" cy="1538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62626"/>
                  </a:buClr>
                  <a:buSzPts val="1000"/>
                  <a:buFont typeface="Poppins"/>
                  <a:buNone/>
                </a:pPr>
                <a:r>
                  <a:rPr lang="en-US" sz="1000">
                    <a:latin typeface="Poppins"/>
                    <a:ea typeface="Poppins"/>
                    <a:cs typeface="Poppins"/>
                    <a:sym typeface="Poppins"/>
                  </a:rPr>
                  <a:t>7</a:t>
                </a:r>
                <a:endParaRPr sz="1000" u="none" cap="none" strike="noStrike"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270" name="Google Shape;270;p26"/>
              <p:cNvSpPr txBox="1"/>
              <p:nvPr/>
            </p:nvSpPr>
            <p:spPr>
              <a:xfrm>
                <a:off x="6908136" y="4854070"/>
                <a:ext cx="1340110" cy="1538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62626"/>
                  </a:buClr>
                  <a:buSzPts val="1000"/>
                  <a:buFont typeface="Poppins"/>
                  <a:buNone/>
                </a:pPr>
                <a:r>
                  <a:rPr lang="en-US" sz="1000" u="none" cap="none" strike="noStrike">
                    <a:latin typeface="Poppins"/>
                    <a:ea typeface="Poppins"/>
                    <a:cs typeface="Poppins"/>
                    <a:sym typeface="Poppins"/>
                  </a:rPr>
                  <a:t>Referral and rewards</a:t>
                </a:r>
                <a:endParaRPr/>
              </a:p>
            </p:txBody>
          </p:sp>
          <p:sp>
            <p:nvSpPr>
              <p:cNvPr id="271" name="Google Shape;271;p26"/>
              <p:cNvSpPr/>
              <p:nvPr/>
            </p:nvSpPr>
            <p:spPr>
              <a:xfrm>
                <a:off x="8825346" y="4822275"/>
                <a:ext cx="1494564" cy="251460"/>
              </a:xfrm>
              <a:prstGeom prst="roundRect">
                <a:avLst>
                  <a:gd fmla="val 50000" name="adj"/>
                </a:avLst>
              </a:prstGeom>
              <a:solidFill>
                <a:schemeClr val="lt2"/>
              </a:solidFill>
              <a:ln cap="flat" cmpd="sng" w="9525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Open Sans"/>
                  <a:buNone/>
                </a:pPr>
                <a:r>
                  <a:t/>
                </a:r>
                <a:endParaRPr sz="1800" u="none" cap="none" strike="noStrike">
                  <a:solidFill>
                    <a:srgbClr val="262626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272" name="Google Shape;272;p26"/>
            <p:cNvGrpSpPr/>
            <p:nvPr/>
          </p:nvGrpSpPr>
          <p:grpSpPr>
            <a:xfrm>
              <a:off x="5668211" y="5228839"/>
              <a:ext cx="4804588" cy="440433"/>
              <a:chOff x="5668211" y="5228839"/>
              <a:chExt cx="4804588" cy="440433"/>
            </a:xfrm>
          </p:grpSpPr>
          <p:sp>
            <p:nvSpPr>
              <p:cNvPr id="273" name="Google Shape;273;p26"/>
              <p:cNvSpPr/>
              <p:nvPr/>
            </p:nvSpPr>
            <p:spPr>
              <a:xfrm>
                <a:off x="5668211" y="5228839"/>
                <a:ext cx="4804588" cy="440433"/>
              </a:xfrm>
              <a:prstGeom prst="roundRect">
                <a:avLst>
                  <a:gd fmla="val 50000" name="adj"/>
                </a:avLst>
              </a:prstGeom>
              <a:solidFill>
                <a:srgbClr val="BFBFBF">
                  <a:alpha val="2470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Open Sans"/>
                  <a:buNone/>
                </a:pPr>
                <a:r>
                  <a:t/>
                </a:r>
                <a:endParaRPr sz="1800" u="none" cap="none" strike="noStrike">
                  <a:solidFill>
                    <a:srgbClr val="262626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cxnSp>
            <p:nvCxnSpPr>
              <p:cNvPr id="274" name="Google Shape;274;p26"/>
              <p:cNvCxnSpPr/>
              <p:nvPr/>
            </p:nvCxnSpPr>
            <p:spPr>
              <a:xfrm>
                <a:off x="6684696" y="5346182"/>
                <a:ext cx="0" cy="20574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A5A5A5">
                    <a:alpha val="40000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sp>
            <p:nvSpPr>
              <p:cNvPr id="275" name="Google Shape;275;p26"/>
              <p:cNvSpPr txBox="1"/>
              <p:nvPr/>
            </p:nvSpPr>
            <p:spPr>
              <a:xfrm>
                <a:off x="5928373" y="5356719"/>
                <a:ext cx="80150" cy="1538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62626"/>
                  </a:buClr>
                  <a:buSzPts val="1000"/>
                  <a:buFont typeface="Poppins"/>
                  <a:buNone/>
                </a:pPr>
                <a:r>
                  <a:rPr lang="en-US" sz="1000">
                    <a:latin typeface="Poppins"/>
                    <a:ea typeface="Poppins"/>
                    <a:cs typeface="Poppins"/>
                    <a:sym typeface="Poppins"/>
                  </a:rPr>
                  <a:t>8</a:t>
                </a:r>
                <a:endParaRPr sz="1000" u="none" cap="none" strike="noStrike"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276" name="Google Shape;276;p26"/>
              <p:cNvSpPr txBox="1"/>
              <p:nvPr/>
            </p:nvSpPr>
            <p:spPr>
              <a:xfrm>
                <a:off x="6908134" y="5356719"/>
                <a:ext cx="1357744" cy="1538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62626"/>
                  </a:buClr>
                  <a:buSzPts val="1000"/>
                  <a:buFont typeface="Poppins"/>
                  <a:buNone/>
                </a:pPr>
                <a:r>
                  <a:rPr lang="en-US" sz="1000" u="none" cap="none" strike="noStrike">
                    <a:latin typeface="Poppins"/>
                    <a:ea typeface="Poppins"/>
                    <a:cs typeface="Poppins"/>
                    <a:sym typeface="Poppins"/>
                  </a:rPr>
                  <a:t>Ease of maintenance</a:t>
                </a:r>
                <a:endParaRPr/>
              </a:p>
            </p:txBody>
          </p:sp>
          <p:sp>
            <p:nvSpPr>
              <p:cNvPr id="277" name="Google Shape;277;p26"/>
              <p:cNvSpPr/>
              <p:nvPr/>
            </p:nvSpPr>
            <p:spPr>
              <a:xfrm>
                <a:off x="8825345" y="5324924"/>
                <a:ext cx="1494564" cy="251460"/>
              </a:xfrm>
              <a:prstGeom prst="roundRect">
                <a:avLst>
                  <a:gd fmla="val 50000" name="adj"/>
                </a:avLst>
              </a:prstGeom>
              <a:solidFill>
                <a:schemeClr val="lt2"/>
              </a:solidFill>
              <a:ln cap="flat" cmpd="sng" w="9525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Open Sans"/>
                  <a:buNone/>
                </a:pPr>
                <a:r>
                  <a:t/>
                </a:r>
                <a:endParaRPr sz="1800" u="none" cap="none" strike="noStrike">
                  <a:solidFill>
                    <a:srgbClr val="262626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</p:grpSp>
      <p:sp>
        <p:nvSpPr>
          <p:cNvPr id="278" name="Google Shape;278;p26"/>
          <p:cNvSpPr/>
          <p:nvPr/>
        </p:nvSpPr>
        <p:spPr>
          <a:xfrm>
            <a:off x="567382" y="3121172"/>
            <a:ext cx="3105300" cy="2506800"/>
          </a:xfrm>
          <a:prstGeom prst="roundRect">
            <a:avLst>
              <a:gd fmla="val 4646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</a:pPr>
            <a:r>
              <a:t/>
            </a:r>
            <a:endParaRPr sz="1800" u="none" cap="none" strike="noStrike">
              <a:solidFill>
                <a:srgbClr val="2626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79" name="Google Shape;279;p26"/>
          <p:cNvSpPr txBox="1"/>
          <p:nvPr/>
        </p:nvSpPr>
        <p:spPr>
          <a:xfrm>
            <a:off x="991996" y="3432350"/>
            <a:ext cx="2256000" cy="261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</a:pPr>
            <a:r>
              <a:rPr b="1" lang="en-US" sz="17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User identity</a:t>
            </a:r>
            <a:endParaRPr sz="1700"/>
          </a:p>
        </p:txBody>
      </p:sp>
      <p:grpSp>
        <p:nvGrpSpPr>
          <p:cNvPr id="280" name="Google Shape;280;p26"/>
          <p:cNvGrpSpPr/>
          <p:nvPr/>
        </p:nvGrpSpPr>
        <p:grpSpPr>
          <a:xfrm>
            <a:off x="748426" y="3907131"/>
            <a:ext cx="2703604" cy="1424788"/>
            <a:chOff x="900826" y="4288131"/>
            <a:chExt cx="2703604" cy="1424788"/>
          </a:xfrm>
        </p:grpSpPr>
        <p:sp>
          <p:nvSpPr>
            <p:cNvPr id="281" name="Google Shape;281;p26"/>
            <p:cNvSpPr txBox="1"/>
            <p:nvPr/>
          </p:nvSpPr>
          <p:spPr>
            <a:xfrm>
              <a:off x="1178350" y="4495350"/>
              <a:ext cx="7317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Poppins"/>
                <a:buNone/>
              </a:pPr>
              <a:r>
                <a:rPr lang="en-US" sz="1200">
                  <a:solidFill>
                    <a:schemeClr val="lt1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Age</a:t>
              </a:r>
              <a:endParaRPr sz="12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endParaRPr>
            </a:p>
          </p:txBody>
        </p:sp>
        <p:sp>
          <p:nvSpPr>
            <p:cNvPr id="282" name="Google Shape;282;p26"/>
            <p:cNvSpPr txBox="1"/>
            <p:nvPr/>
          </p:nvSpPr>
          <p:spPr>
            <a:xfrm>
              <a:off x="1102608" y="4896925"/>
              <a:ext cx="8076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Poppins"/>
                <a:buNone/>
              </a:pPr>
              <a:r>
                <a:rPr lang="en-US" sz="1200">
                  <a:solidFill>
                    <a:schemeClr val="lt1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Income</a:t>
              </a:r>
              <a:endParaRPr sz="1200">
                <a:latin typeface="Poppins SemiBold"/>
                <a:ea typeface="Poppins SemiBold"/>
                <a:cs typeface="Poppins SemiBold"/>
                <a:sym typeface="Poppins SemiBold"/>
              </a:endParaRPr>
            </a:p>
          </p:txBody>
        </p:sp>
        <p:sp>
          <p:nvSpPr>
            <p:cNvPr id="283" name="Google Shape;283;p26"/>
            <p:cNvSpPr txBox="1"/>
            <p:nvPr/>
          </p:nvSpPr>
          <p:spPr>
            <a:xfrm>
              <a:off x="900826" y="5298500"/>
              <a:ext cx="10092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Poppins"/>
                <a:buNone/>
              </a:pPr>
              <a:r>
                <a:rPr lang="en-US" sz="1200">
                  <a:solidFill>
                    <a:schemeClr val="lt1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Personality</a:t>
              </a:r>
              <a:endParaRPr sz="1200">
                <a:latin typeface="Poppins SemiBold"/>
                <a:ea typeface="Poppins SemiBold"/>
                <a:cs typeface="Poppins SemiBold"/>
                <a:sym typeface="Poppins SemiBold"/>
              </a:endParaRPr>
            </a:p>
          </p:txBody>
        </p:sp>
        <p:cxnSp>
          <p:nvCxnSpPr>
            <p:cNvPr id="284" name="Google Shape;284;p26"/>
            <p:cNvCxnSpPr/>
            <p:nvPr/>
          </p:nvCxnSpPr>
          <p:spPr>
            <a:xfrm>
              <a:off x="2272479" y="4288131"/>
              <a:ext cx="0" cy="1424788"/>
            </a:xfrm>
            <a:prstGeom prst="straightConnector1">
              <a:avLst/>
            </a:prstGeom>
            <a:noFill/>
            <a:ln cap="flat" cmpd="sng" w="12700">
              <a:solidFill>
                <a:srgbClr val="F2F2F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285" name="Google Shape;285;p26"/>
            <p:cNvSpPr txBox="1"/>
            <p:nvPr/>
          </p:nvSpPr>
          <p:spPr>
            <a:xfrm>
              <a:off x="2595232" y="4495350"/>
              <a:ext cx="7317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Poppins"/>
                <a:buNone/>
              </a:pPr>
              <a:r>
                <a:rPr lang="en-US" sz="1200" u="none" cap="none" strike="noStrike">
                  <a:solidFill>
                    <a:schemeClr val="lt1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25-30</a:t>
              </a:r>
              <a:endParaRPr sz="1200">
                <a:latin typeface="Poppins SemiBold"/>
                <a:ea typeface="Poppins SemiBold"/>
                <a:cs typeface="Poppins SemiBold"/>
                <a:sym typeface="Poppins SemiBold"/>
              </a:endParaRPr>
            </a:p>
          </p:txBody>
        </p:sp>
        <p:sp>
          <p:nvSpPr>
            <p:cNvPr id="286" name="Google Shape;286;p26"/>
            <p:cNvSpPr txBox="1"/>
            <p:nvPr/>
          </p:nvSpPr>
          <p:spPr>
            <a:xfrm>
              <a:off x="2595229" y="4896925"/>
              <a:ext cx="10092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Poppins"/>
                <a:buNone/>
              </a:pPr>
              <a:r>
                <a:rPr lang="en-US" sz="1200" u="none" cap="none" strike="noStrike">
                  <a:solidFill>
                    <a:schemeClr val="lt1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$60k-$90k</a:t>
              </a:r>
              <a:endParaRPr sz="1200">
                <a:latin typeface="Poppins SemiBold"/>
                <a:ea typeface="Poppins SemiBold"/>
                <a:cs typeface="Poppins SemiBold"/>
                <a:sym typeface="Poppins SemiBold"/>
              </a:endParaRPr>
            </a:p>
          </p:txBody>
        </p:sp>
        <p:sp>
          <p:nvSpPr>
            <p:cNvPr id="287" name="Google Shape;287;p26"/>
            <p:cNvSpPr txBox="1"/>
            <p:nvPr/>
          </p:nvSpPr>
          <p:spPr>
            <a:xfrm>
              <a:off x="2595230" y="5298500"/>
              <a:ext cx="10092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Poppins"/>
                <a:buNone/>
              </a:pPr>
              <a:r>
                <a:rPr lang="en-US" sz="1200" u="none" cap="none" strike="noStrike">
                  <a:solidFill>
                    <a:schemeClr val="lt1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Impatient</a:t>
              </a:r>
              <a:endParaRPr sz="1200">
                <a:latin typeface="Poppins SemiBold"/>
                <a:ea typeface="Poppins SemiBold"/>
                <a:cs typeface="Poppins SemiBold"/>
                <a:sym typeface="Poppins SemiBold"/>
              </a:endParaRPr>
            </a:p>
          </p:txBody>
        </p:sp>
      </p:grpSp>
      <p:grpSp>
        <p:nvGrpSpPr>
          <p:cNvPr id="288" name="Google Shape;288;p26"/>
          <p:cNvGrpSpPr/>
          <p:nvPr/>
        </p:nvGrpSpPr>
        <p:grpSpPr>
          <a:xfrm>
            <a:off x="5664711" y="1188728"/>
            <a:ext cx="4804588" cy="440433"/>
            <a:chOff x="5664711" y="1188728"/>
            <a:chExt cx="4804588" cy="440433"/>
          </a:xfrm>
        </p:grpSpPr>
        <p:sp>
          <p:nvSpPr>
            <p:cNvPr id="289" name="Google Shape;289;p26"/>
            <p:cNvSpPr/>
            <p:nvPr/>
          </p:nvSpPr>
          <p:spPr>
            <a:xfrm>
              <a:off x="5664711" y="1188728"/>
              <a:ext cx="4804588" cy="440433"/>
            </a:xfrm>
            <a:prstGeom prst="roundRect">
              <a:avLst>
                <a:gd fmla="val 50000" name="adj"/>
              </a:avLst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Open Sans"/>
                <a:buNone/>
              </a:pPr>
              <a:r>
                <a:t/>
              </a:r>
              <a:endParaRPr sz="1800" u="none" cap="none" strike="noStrike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cxnSp>
          <p:nvCxnSpPr>
            <p:cNvPr id="290" name="Google Shape;290;p26"/>
            <p:cNvCxnSpPr/>
            <p:nvPr/>
          </p:nvCxnSpPr>
          <p:spPr>
            <a:xfrm>
              <a:off x="6681196" y="1306071"/>
              <a:ext cx="0" cy="205740"/>
            </a:xfrm>
            <a:prstGeom prst="straightConnector1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91" name="Google Shape;291;p26"/>
            <p:cNvCxnSpPr/>
            <p:nvPr/>
          </p:nvCxnSpPr>
          <p:spPr>
            <a:xfrm>
              <a:off x="8596503" y="1306071"/>
              <a:ext cx="0" cy="205740"/>
            </a:xfrm>
            <a:prstGeom prst="straightConnector1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292" name="Google Shape;292;p26"/>
            <p:cNvSpPr txBox="1"/>
            <p:nvPr/>
          </p:nvSpPr>
          <p:spPr>
            <a:xfrm>
              <a:off x="5888895" y="1316608"/>
              <a:ext cx="647613" cy="1846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Poppins"/>
                <a:buNone/>
              </a:pPr>
              <a:r>
                <a:rPr b="1" lang="en-US" sz="1200" u="none" cap="none" strike="noStrik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Number</a:t>
              </a:r>
              <a:endParaRPr/>
            </a:p>
          </p:txBody>
        </p:sp>
        <p:sp>
          <p:nvSpPr>
            <p:cNvPr id="293" name="Google Shape;293;p26"/>
            <p:cNvSpPr txBox="1"/>
            <p:nvPr/>
          </p:nvSpPr>
          <p:spPr>
            <a:xfrm>
              <a:off x="6898801" y="1316600"/>
              <a:ext cx="15810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Poppins"/>
                <a:buNone/>
              </a:pPr>
              <a:r>
                <a:rPr b="1" lang="en-US" sz="1200" u="none" cap="none" strike="noStrik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Goal</a:t>
              </a:r>
              <a:endParaRPr/>
            </a:p>
          </p:txBody>
        </p:sp>
        <p:sp>
          <p:nvSpPr>
            <p:cNvPr id="294" name="Google Shape;294;p26"/>
            <p:cNvSpPr txBox="1"/>
            <p:nvPr/>
          </p:nvSpPr>
          <p:spPr>
            <a:xfrm>
              <a:off x="8821852" y="1316600"/>
              <a:ext cx="14757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Poppins"/>
                <a:buNone/>
              </a:pPr>
              <a:r>
                <a:rPr b="1" lang="en-US" sz="1200" u="none" cap="none" strike="noStrik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Relevance</a:t>
              </a:r>
              <a:endParaRPr/>
            </a:p>
          </p:txBody>
        </p:sp>
      </p:grpSp>
      <p:grpSp>
        <p:nvGrpSpPr>
          <p:cNvPr id="295" name="Google Shape;295;p26"/>
          <p:cNvGrpSpPr/>
          <p:nvPr/>
        </p:nvGrpSpPr>
        <p:grpSpPr>
          <a:xfrm>
            <a:off x="8821847" y="1803742"/>
            <a:ext cx="617406" cy="254664"/>
            <a:chOff x="8821847" y="1803742"/>
            <a:chExt cx="617406" cy="254664"/>
          </a:xfrm>
        </p:grpSpPr>
        <p:sp>
          <p:nvSpPr>
            <p:cNvPr id="296" name="Google Shape;296;p26"/>
            <p:cNvSpPr/>
            <p:nvPr/>
          </p:nvSpPr>
          <p:spPr>
            <a:xfrm>
              <a:off x="8821847" y="1806946"/>
              <a:ext cx="617406" cy="251460"/>
            </a:xfrm>
            <a:prstGeom prst="roundRect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Open Sans"/>
                <a:buNone/>
              </a:pPr>
              <a:r>
                <a:t/>
              </a:r>
              <a:endParaRPr sz="1800" u="none" cap="none" strike="noStrike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97" name="Google Shape;297;p26"/>
            <p:cNvSpPr/>
            <p:nvPr/>
          </p:nvSpPr>
          <p:spPr>
            <a:xfrm>
              <a:off x="9172191" y="1803742"/>
              <a:ext cx="252001" cy="252000"/>
            </a:xfrm>
            <a:prstGeom prst="ellipse">
              <a:avLst/>
            </a:prstGeom>
            <a:solidFill>
              <a:schemeClr val="accent1">
                <a:alpha val="72941"/>
              </a:schemeClr>
            </a:solidFill>
            <a:ln cap="flat" cmpd="sng" w="5397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Open Sans"/>
                <a:buNone/>
              </a:pPr>
              <a:r>
                <a:t/>
              </a:r>
              <a:endParaRPr sz="1800" u="none" cap="none" strike="noStrike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298" name="Google Shape;298;p26"/>
          <p:cNvGrpSpPr/>
          <p:nvPr/>
        </p:nvGrpSpPr>
        <p:grpSpPr>
          <a:xfrm>
            <a:off x="8821847" y="2307991"/>
            <a:ext cx="1149325" cy="254664"/>
            <a:chOff x="8821847" y="2307991"/>
            <a:chExt cx="1149325" cy="254664"/>
          </a:xfrm>
        </p:grpSpPr>
        <p:sp>
          <p:nvSpPr>
            <p:cNvPr id="299" name="Google Shape;299;p26"/>
            <p:cNvSpPr/>
            <p:nvPr/>
          </p:nvSpPr>
          <p:spPr>
            <a:xfrm>
              <a:off x="8821847" y="2311195"/>
              <a:ext cx="1149325" cy="251460"/>
            </a:xfrm>
            <a:prstGeom prst="roundRect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Open Sans"/>
                <a:buNone/>
              </a:pPr>
              <a:r>
                <a:t/>
              </a:r>
              <a:endParaRPr sz="1800" u="none" cap="none" strike="noStrike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00" name="Google Shape;300;p26"/>
            <p:cNvSpPr/>
            <p:nvPr/>
          </p:nvSpPr>
          <p:spPr>
            <a:xfrm>
              <a:off x="9701539" y="2307991"/>
              <a:ext cx="252001" cy="252000"/>
            </a:xfrm>
            <a:prstGeom prst="ellipse">
              <a:avLst/>
            </a:prstGeom>
            <a:solidFill>
              <a:schemeClr val="accent1">
                <a:alpha val="72941"/>
              </a:schemeClr>
            </a:solidFill>
            <a:ln cap="flat" cmpd="sng" w="5397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Open Sans"/>
                <a:buNone/>
              </a:pPr>
              <a:r>
                <a:t/>
              </a:r>
              <a:endParaRPr sz="1800" u="none" cap="none" strike="noStrike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301" name="Google Shape;301;p26"/>
          <p:cNvGrpSpPr/>
          <p:nvPr/>
        </p:nvGrpSpPr>
        <p:grpSpPr>
          <a:xfrm>
            <a:off x="8821844" y="2810638"/>
            <a:ext cx="807512" cy="254664"/>
            <a:chOff x="8821844" y="2810638"/>
            <a:chExt cx="807512" cy="254664"/>
          </a:xfrm>
        </p:grpSpPr>
        <p:sp>
          <p:nvSpPr>
            <p:cNvPr id="302" name="Google Shape;302;p26"/>
            <p:cNvSpPr/>
            <p:nvPr/>
          </p:nvSpPr>
          <p:spPr>
            <a:xfrm>
              <a:off x="8821844" y="2813842"/>
              <a:ext cx="807512" cy="251460"/>
            </a:xfrm>
            <a:prstGeom prst="roundRect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Open Sans"/>
                <a:buNone/>
              </a:pPr>
              <a:r>
                <a:t/>
              </a:r>
              <a:endParaRPr sz="1800" u="none" cap="none" strike="noStrike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03" name="Google Shape;303;p26"/>
            <p:cNvSpPr/>
            <p:nvPr/>
          </p:nvSpPr>
          <p:spPr>
            <a:xfrm>
              <a:off x="9364540" y="2810638"/>
              <a:ext cx="252001" cy="252000"/>
            </a:xfrm>
            <a:prstGeom prst="ellipse">
              <a:avLst/>
            </a:prstGeom>
            <a:solidFill>
              <a:schemeClr val="accent1">
                <a:alpha val="72941"/>
              </a:schemeClr>
            </a:solidFill>
            <a:ln cap="flat" cmpd="sng" w="5397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Open Sans"/>
                <a:buNone/>
              </a:pPr>
              <a:r>
                <a:t/>
              </a:r>
              <a:endParaRPr sz="1800" u="none" cap="none" strike="noStrike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304" name="Google Shape;304;p26"/>
          <p:cNvGrpSpPr/>
          <p:nvPr/>
        </p:nvGrpSpPr>
        <p:grpSpPr>
          <a:xfrm>
            <a:off x="8821847" y="3316489"/>
            <a:ext cx="556082" cy="252000"/>
            <a:chOff x="8821847" y="3316489"/>
            <a:chExt cx="556082" cy="252000"/>
          </a:xfrm>
        </p:grpSpPr>
        <p:sp>
          <p:nvSpPr>
            <p:cNvPr id="305" name="Google Shape;305;p26"/>
            <p:cNvSpPr/>
            <p:nvPr/>
          </p:nvSpPr>
          <p:spPr>
            <a:xfrm>
              <a:off x="8821847" y="3316489"/>
              <a:ext cx="556082" cy="251460"/>
            </a:xfrm>
            <a:prstGeom prst="roundRect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Open Sans"/>
                <a:buNone/>
              </a:pPr>
              <a:r>
                <a:t/>
              </a:r>
              <a:endParaRPr sz="1800" u="none" cap="none" strike="noStrike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06" name="Google Shape;306;p26"/>
            <p:cNvSpPr/>
            <p:nvPr/>
          </p:nvSpPr>
          <p:spPr>
            <a:xfrm>
              <a:off x="9112421" y="3316489"/>
              <a:ext cx="252001" cy="252000"/>
            </a:xfrm>
            <a:prstGeom prst="ellipse">
              <a:avLst/>
            </a:prstGeom>
            <a:solidFill>
              <a:schemeClr val="accent1">
                <a:alpha val="72941"/>
              </a:schemeClr>
            </a:solidFill>
            <a:ln cap="flat" cmpd="sng" w="5397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Open Sans"/>
                <a:buNone/>
              </a:pPr>
              <a:r>
                <a:t/>
              </a:r>
              <a:endParaRPr sz="1800" u="none" cap="none" strike="noStrike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307" name="Google Shape;307;p26"/>
          <p:cNvGrpSpPr/>
          <p:nvPr/>
        </p:nvGrpSpPr>
        <p:grpSpPr>
          <a:xfrm>
            <a:off x="8821845" y="3815934"/>
            <a:ext cx="1232809" cy="254664"/>
            <a:chOff x="8821845" y="3815934"/>
            <a:chExt cx="1232809" cy="254664"/>
          </a:xfrm>
        </p:grpSpPr>
        <p:sp>
          <p:nvSpPr>
            <p:cNvPr id="308" name="Google Shape;308;p26"/>
            <p:cNvSpPr/>
            <p:nvPr/>
          </p:nvSpPr>
          <p:spPr>
            <a:xfrm>
              <a:off x="8821845" y="3819138"/>
              <a:ext cx="1232809" cy="251460"/>
            </a:xfrm>
            <a:prstGeom prst="roundRect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Open Sans"/>
                <a:buNone/>
              </a:pPr>
              <a:r>
                <a:t/>
              </a:r>
              <a:endParaRPr sz="1800" u="none" cap="none" strike="noStrike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09" name="Google Shape;309;p26"/>
            <p:cNvSpPr/>
            <p:nvPr/>
          </p:nvSpPr>
          <p:spPr>
            <a:xfrm>
              <a:off x="9800186" y="3815934"/>
              <a:ext cx="252001" cy="252000"/>
            </a:xfrm>
            <a:prstGeom prst="ellipse">
              <a:avLst/>
            </a:prstGeom>
            <a:solidFill>
              <a:schemeClr val="accent1">
                <a:alpha val="72941"/>
              </a:schemeClr>
            </a:solidFill>
            <a:ln cap="flat" cmpd="sng" w="5397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Open Sans"/>
                <a:buNone/>
              </a:pPr>
              <a:r>
                <a:t/>
              </a:r>
              <a:endParaRPr sz="1800" u="none" cap="none" strike="noStrike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310" name="Google Shape;310;p26"/>
          <p:cNvGrpSpPr/>
          <p:nvPr/>
        </p:nvGrpSpPr>
        <p:grpSpPr>
          <a:xfrm>
            <a:off x="8825343" y="4316424"/>
            <a:ext cx="807512" cy="254664"/>
            <a:chOff x="8825343" y="4316424"/>
            <a:chExt cx="807512" cy="254664"/>
          </a:xfrm>
        </p:grpSpPr>
        <p:sp>
          <p:nvSpPr>
            <p:cNvPr id="311" name="Google Shape;311;p26"/>
            <p:cNvSpPr/>
            <p:nvPr/>
          </p:nvSpPr>
          <p:spPr>
            <a:xfrm>
              <a:off x="8825343" y="4319628"/>
              <a:ext cx="807512" cy="251460"/>
            </a:xfrm>
            <a:prstGeom prst="roundRect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Open Sans"/>
                <a:buNone/>
              </a:pPr>
              <a:r>
                <a:t/>
              </a:r>
              <a:endParaRPr sz="1800" u="none" cap="none" strike="noStrike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12" name="Google Shape;312;p26"/>
            <p:cNvSpPr/>
            <p:nvPr/>
          </p:nvSpPr>
          <p:spPr>
            <a:xfrm>
              <a:off x="9368039" y="4316424"/>
              <a:ext cx="252001" cy="252000"/>
            </a:xfrm>
            <a:prstGeom prst="ellipse">
              <a:avLst/>
            </a:prstGeom>
            <a:solidFill>
              <a:schemeClr val="accent1">
                <a:alpha val="72941"/>
              </a:schemeClr>
            </a:solidFill>
            <a:ln cap="flat" cmpd="sng" w="5397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Open Sans"/>
                <a:buNone/>
              </a:pPr>
              <a:r>
                <a:t/>
              </a:r>
              <a:endParaRPr sz="1800" u="none" cap="none" strike="noStrike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313" name="Google Shape;313;p26"/>
          <p:cNvGrpSpPr/>
          <p:nvPr/>
        </p:nvGrpSpPr>
        <p:grpSpPr>
          <a:xfrm>
            <a:off x="8825346" y="4822275"/>
            <a:ext cx="556082" cy="252000"/>
            <a:chOff x="8825346" y="4822275"/>
            <a:chExt cx="556082" cy="252000"/>
          </a:xfrm>
        </p:grpSpPr>
        <p:sp>
          <p:nvSpPr>
            <p:cNvPr id="314" name="Google Shape;314;p26"/>
            <p:cNvSpPr/>
            <p:nvPr/>
          </p:nvSpPr>
          <p:spPr>
            <a:xfrm>
              <a:off x="8825346" y="4822275"/>
              <a:ext cx="556082" cy="251460"/>
            </a:xfrm>
            <a:prstGeom prst="roundRect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Open Sans"/>
                <a:buNone/>
              </a:pPr>
              <a:r>
                <a:t/>
              </a:r>
              <a:endParaRPr sz="1800" u="none" cap="none" strike="noStrike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15" name="Google Shape;315;p26"/>
            <p:cNvSpPr/>
            <p:nvPr/>
          </p:nvSpPr>
          <p:spPr>
            <a:xfrm>
              <a:off x="9129367" y="4822275"/>
              <a:ext cx="252001" cy="252000"/>
            </a:xfrm>
            <a:prstGeom prst="ellipse">
              <a:avLst/>
            </a:prstGeom>
            <a:solidFill>
              <a:schemeClr val="accent1">
                <a:alpha val="72941"/>
              </a:schemeClr>
            </a:solidFill>
            <a:ln cap="flat" cmpd="sng" w="5397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Open Sans"/>
                <a:buNone/>
              </a:pPr>
              <a:r>
                <a:t/>
              </a:r>
              <a:endParaRPr sz="1800" u="none" cap="none" strike="noStrike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316" name="Google Shape;316;p26"/>
          <p:cNvGrpSpPr/>
          <p:nvPr/>
        </p:nvGrpSpPr>
        <p:grpSpPr>
          <a:xfrm>
            <a:off x="8825344" y="5321720"/>
            <a:ext cx="1232809" cy="254664"/>
            <a:chOff x="8825344" y="5321720"/>
            <a:chExt cx="1232809" cy="254664"/>
          </a:xfrm>
        </p:grpSpPr>
        <p:sp>
          <p:nvSpPr>
            <p:cNvPr id="317" name="Google Shape;317;p26"/>
            <p:cNvSpPr/>
            <p:nvPr/>
          </p:nvSpPr>
          <p:spPr>
            <a:xfrm>
              <a:off x="8825344" y="5324924"/>
              <a:ext cx="1232809" cy="251460"/>
            </a:xfrm>
            <a:prstGeom prst="roundRect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Open Sans"/>
                <a:buNone/>
              </a:pPr>
              <a:r>
                <a:t/>
              </a:r>
              <a:endParaRPr sz="1800" u="none" cap="none" strike="noStrike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18" name="Google Shape;318;p26"/>
            <p:cNvSpPr/>
            <p:nvPr/>
          </p:nvSpPr>
          <p:spPr>
            <a:xfrm>
              <a:off x="9803685" y="5321720"/>
              <a:ext cx="252001" cy="252000"/>
            </a:xfrm>
            <a:prstGeom prst="ellipse">
              <a:avLst/>
            </a:prstGeom>
            <a:solidFill>
              <a:schemeClr val="accent1">
                <a:alpha val="72941"/>
              </a:schemeClr>
            </a:solidFill>
            <a:ln cap="flat" cmpd="sng" w="5397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Open Sans"/>
                <a:buNone/>
              </a:pPr>
              <a:r>
                <a:t/>
              </a:r>
              <a:endParaRPr sz="1800" u="none" cap="none" strike="noStrike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319" name="Google Shape;319;p26"/>
          <p:cNvSpPr txBox="1"/>
          <p:nvPr>
            <p:ph type="title"/>
          </p:nvPr>
        </p:nvSpPr>
        <p:spPr>
          <a:xfrm>
            <a:off x="551533" y="1111433"/>
            <a:ext cx="11249100" cy="6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300"/>
              </a:spcAft>
              <a:buNone/>
            </a:pPr>
            <a:r>
              <a:rPr lang="en-US"/>
              <a:t>User goals</a:t>
            </a:r>
            <a:endParaRPr/>
          </a:p>
        </p:txBody>
      </p:sp>
      <p:sp>
        <p:nvSpPr>
          <p:cNvPr id="320" name="Google Shape;320;p26"/>
          <p:cNvSpPr txBox="1"/>
          <p:nvPr>
            <p:ph idx="1" type="subTitle"/>
          </p:nvPr>
        </p:nvSpPr>
        <p:spPr>
          <a:xfrm>
            <a:off x="551525" y="1948275"/>
            <a:ext cx="4258500" cy="308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Poppins"/>
                <a:ea typeface="Poppins"/>
                <a:cs typeface="Poppins"/>
                <a:sym typeface="Poppins"/>
              </a:rPr>
              <a:t>Discuss the user persona and what the end result the user has in choosing our product</a:t>
            </a:r>
            <a:endParaRPr sz="14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21" name="Google Shape;321;p26"/>
          <p:cNvSpPr txBox="1"/>
          <p:nvPr>
            <p:ph idx="12" type="sldNum"/>
          </p:nvPr>
        </p:nvSpPr>
        <p:spPr>
          <a:xfrm>
            <a:off x="11069144" y="6217622"/>
            <a:ext cx="731700" cy="524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7"/>
          <p:cNvSpPr/>
          <p:nvPr/>
        </p:nvSpPr>
        <p:spPr>
          <a:xfrm>
            <a:off x="4410830" y="1280675"/>
            <a:ext cx="3010090" cy="2345362"/>
          </a:xfrm>
          <a:custGeom>
            <a:rect b="b" l="l" r="r" t="t"/>
            <a:pathLst>
              <a:path extrusionOk="0" h="4714295" w="6206371">
                <a:moveTo>
                  <a:pt x="311156" y="0"/>
                </a:moveTo>
                <a:lnTo>
                  <a:pt x="1555744" y="0"/>
                </a:lnTo>
                <a:lnTo>
                  <a:pt x="1598857" y="4346"/>
                </a:lnTo>
                <a:lnTo>
                  <a:pt x="2903703" y="4346"/>
                </a:lnTo>
                <a:lnTo>
                  <a:pt x="3788339" y="4346"/>
                </a:lnTo>
                <a:lnTo>
                  <a:pt x="4607516" y="4346"/>
                </a:lnTo>
                <a:lnTo>
                  <a:pt x="4650627" y="0"/>
                </a:lnTo>
                <a:lnTo>
                  <a:pt x="5895215" y="0"/>
                </a:lnTo>
                <a:cubicBezTo>
                  <a:pt x="6067062" y="0"/>
                  <a:pt x="6206371" y="139309"/>
                  <a:pt x="6206371" y="311156"/>
                </a:cubicBezTo>
                <a:lnTo>
                  <a:pt x="6206371" y="2402768"/>
                </a:lnTo>
                <a:lnTo>
                  <a:pt x="6206371" y="2474327"/>
                </a:lnTo>
                <a:lnTo>
                  <a:pt x="6206371" y="4403139"/>
                </a:lnTo>
                <a:cubicBezTo>
                  <a:pt x="6206371" y="4574986"/>
                  <a:pt x="6067062" y="4714295"/>
                  <a:pt x="5895215" y="4714295"/>
                </a:cubicBezTo>
                <a:lnTo>
                  <a:pt x="4850051" y="4714295"/>
                </a:lnTo>
                <a:lnTo>
                  <a:pt x="4650627" y="4714295"/>
                </a:lnTo>
                <a:lnTo>
                  <a:pt x="3788339" y="4714295"/>
                </a:lnTo>
                <a:lnTo>
                  <a:pt x="2903703" y="4714295"/>
                </a:lnTo>
                <a:lnTo>
                  <a:pt x="1555744" y="4714295"/>
                </a:lnTo>
                <a:lnTo>
                  <a:pt x="311156" y="4714295"/>
                </a:lnTo>
                <a:lnTo>
                  <a:pt x="257280" y="4714295"/>
                </a:lnTo>
                <a:lnTo>
                  <a:pt x="257280" y="4708864"/>
                </a:lnTo>
                <a:lnTo>
                  <a:pt x="248447" y="4707974"/>
                </a:lnTo>
                <a:cubicBezTo>
                  <a:pt x="106658" y="4678960"/>
                  <a:pt x="0" y="4553505"/>
                  <a:pt x="0" y="4403139"/>
                </a:cubicBezTo>
                <a:lnTo>
                  <a:pt x="0" y="2402768"/>
                </a:lnTo>
                <a:lnTo>
                  <a:pt x="0" y="2402768"/>
                </a:lnTo>
                <a:lnTo>
                  <a:pt x="0" y="311156"/>
                </a:lnTo>
                <a:cubicBezTo>
                  <a:pt x="0" y="160790"/>
                  <a:pt x="106658" y="35336"/>
                  <a:pt x="248447" y="6322"/>
                </a:cubicBezTo>
                <a:lnTo>
                  <a:pt x="257280" y="5431"/>
                </a:lnTo>
                <a:lnTo>
                  <a:pt x="257280" y="4346"/>
                </a:lnTo>
                <a:lnTo>
                  <a:pt x="268044" y="4346"/>
                </a:lnTo>
                <a:close/>
              </a:path>
            </a:pathLst>
          </a:custGeom>
          <a:solidFill>
            <a:schemeClr val="lt1"/>
          </a:solidFill>
          <a:ln cap="flat" cmpd="sng" w="1905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66700" sx="102000" rotWithShape="0" algn="ctr" sy="102000">
              <a:srgbClr val="A5A5A5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27" name="Google Shape;327;p27"/>
          <p:cNvSpPr/>
          <p:nvPr/>
        </p:nvSpPr>
        <p:spPr>
          <a:xfrm>
            <a:off x="4695917" y="1635506"/>
            <a:ext cx="2447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Poppins"/>
                <a:ea typeface="Poppins"/>
                <a:cs typeface="Poppins"/>
                <a:sym typeface="Poppins"/>
              </a:rPr>
              <a:t>Solution</a:t>
            </a:r>
            <a:r>
              <a:rPr b="1" lang="en-US" sz="1400">
                <a:latin typeface="Poppins"/>
                <a:ea typeface="Poppins"/>
                <a:cs typeface="Poppins"/>
                <a:sym typeface="Poppins"/>
              </a:rPr>
              <a:t> #1</a:t>
            </a:r>
            <a:endParaRPr/>
          </a:p>
        </p:txBody>
      </p:sp>
      <p:cxnSp>
        <p:nvCxnSpPr>
          <p:cNvPr id="328" name="Google Shape;328;p27"/>
          <p:cNvCxnSpPr/>
          <p:nvPr/>
        </p:nvCxnSpPr>
        <p:spPr>
          <a:xfrm rot="10800000">
            <a:off x="5739450" y="2083385"/>
            <a:ext cx="360000" cy="0"/>
          </a:xfrm>
          <a:prstGeom prst="straightConnector1">
            <a:avLst/>
          </a:prstGeom>
          <a:noFill/>
          <a:ln cap="rnd" cmpd="sng" w="254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9" name="Google Shape;329;p27"/>
          <p:cNvSpPr txBox="1"/>
          <p:nvPr/>
        </p:nvSpPr>
        <p:spPr>
          <a:xfrm>
            <a:off x="4663817" y="2196983"/>
            <a:ext cx="24471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Poppins"/>
                <a:ea typeface="Poppins"/>
                <a:cs typeface="Poppins"/>
                <a:sym typeface="Poppins"/>
              </a:rPr>
              <a:t>Simplify engineering allows less need of an elaborate manual or lengthy user instructions</a:t>
            </a:r>
            <a:endParaRPr sz="10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30" name="Google Shape;330;p27"/>
          <p:cNvSpPr/>
          <p:nvPr/>
        </p:nvSpPr>
        <p:spPr>
          <a:xfrm>
            <a:off x="4916883" y="3082590"/>
            <a:ext cx="2005200" cy="183000"/>
          </a:xfrm>
          <a:prstGeom prst="roundRect">
            <a:avLst>
              <a:gd fmla="val 50000" name="adj"/>
            </a:avLst>
          </a:prstGeom>
          <a:solidFill>
            <a:srgbClr val="D9D9D9"/>
          </a:solidFill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31" name="Google Shape;331;p27"/>
          <p:cNvSpPr/>
          <p:nvPr/>
        </p:nvSpPr>
        <p:spPr>
          <a:xfrm>
            <a:off x="4916883" y="3082590"/>
            <a:ext cx="798600" cy="1830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32" name="Google Shape;332;p27"/>
          <p:cNvSpPr/>
          <p:nvPr/>
        </p:nvSpPr>
        <p:spPr>
          <a:xfrm>
            <a:off x="7660662" y="1280675"/>
            <a:ext cx="3010090" cy="2345362"/>
          </a:xfrm>
          <a:custGeom>
            <a:rect b="b" l="l" r="r" t="t"/>
            <a:pathLst>
              <a:path extrusionOk="0" h="4714295" w="6206371">
                <a:moveTo>
                  <a:pt x="311156" y="0"/>
                </a:moveTo>
                <a:lnTo>
                  <a:pt x="1555744" y="0"/>
                </a:lnTo>
                <a:lnTo>
                  <a:pt x="1598857" y="4346"/>
                </a:lnTo>
                <a:lnTo>
                  <a:pt x="2903703" y="4346"/>
                </a:lnTo>
                <a:lnTo>
                  <a:pt x="3788339" y="4346"/>
                </a:lnTo>
                <a:lnTo>
                  <a:pt x="4607516" y="4346"/>
                </a:lnTo>
                <a:lnTo>
                  <a:pt x="4650627" y="0"/>
                </a:lnTo>
                <a:lnTo>
                  <a:pt x="5895215" y="0"/>
                </a:lnTo>
                <a:cubicBezTo>
                  <a:pt x="6067062" y="0"/>
                  <a:pt x="6206371" y="139309"/>
                  <a:pt x="6206371" y="311156"/>
                </a:cubicBezTo>
                <a:lnTo>
                  <a:pt x="6206371" y="2402768"/>
                </a:lnTo>
                <a:lnTo>
                  <a:pt x="6206371" y="2474327"/>
                </a:lnTo>
                <a:lnTo>
                  <a:pt x="6206371" y="4403139"/>
                </a:lnTo>
                <a:cubicBezTo>
                  <a:pt x="6206371" y="4574986"/>
                  <a:pt x="6067062" y="4714295"/>
                  <a:pt x="5895215" y="4714295"/>
                </a:cubicBezTo>
                <a:lnTo>
                  <a:pt x="4850051" y="4714295"/>
                </a:lnTo>
                <a:lnTo>
                  <a:pt x="4650627" y="4714295"/>
                </a:lnTo>
                <a:lnTo>
                  <a:pt x="3788339" y="4714295"/>
                </a:lnTo>
                <a:lnTo>
                  <a:pt x="2903703" y="4714295"/>
                </a:lnTo>
                <a:lnTo>
                  <a:pt x="1555744" y="4714295"/>
                </a:lnTo>
                <a:lnTo>
                  <a:pt x="311156" y="4714295"/>
                </a:lnTo>
                <a:lnTo>
                  <a:pt x="257280" y="4714295"/>
                </a:lnTo>
                <a:lnTo>
                  <a:pt x="257280" y="4708864"/>
                </a:lnTo>
                <a:lnTo>
                  <a:pt x="248447" y="4707974"/>
                </a:lnTo>
                <a:cubicBezTo>
                  <a:pt x="106658" y="4678960"/>
                  <a:pt x="0" y="4553505"/>
                  <a:pt x="0" y="4403139"/>
                </a:cubicBezTo>
                <a:lnTo>
                  <a:pt x="0" y="2402768"/>
                </a:lnTo>
                <a:lnTo>
                  <a:pt x="0" y="2402768"/>
                </a:lnTo>
                <a:lnTo>
                  <a:pt x="0" y="311156"/>
                </a:lnTo>
                <a:cubicBezTo>
                  <a:pt x="0" y="160790"/>
                  <a:pt x="106658" y="35336"/>
                  <a:pt x="248447" y="6322"/>
                </a:cubicBezTo>
                <a:lnTo>
                  <a:pt x="257280" y="5431"/>
                </a:lnTo>
                <a:lnTo>
                  <a:pt x="257280" y="4346"/>
                </a:lnTo>
                <a:lnTo>
                  <a:pt x="268044" y="4346"/>
                </a:lnTo>
                <a:close/>
              </a:path>
            </a:pathLst>
          </a:custGeom>
          <a:solidFill>
            <a:schemeClr val="lt1"/>
          </a:solidFill>
          <a:ln cap="flat" cmpd="sng" w="1905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66700" sx="102000" rotWithShape="0" algn="ctr" sy="102000">
              <a:srgbClr val="A5A5A5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33" name="Google Shape;333;p27"/>
          <p:cNvSpPr/>
          <p:nvPr/>
        </p:nvSpPr>
        <p:spPr>
          <a:xfrm>
            <a:off x="7945749" y="1635506"/>
            <a:ext cx="2447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Poppins"/>
                <a:ea typeface="Poppins"/>
                <a:cs typeface="Poppins"/>
                <a:sym typeface="Poppins"/>
              </a:rPr>
              <a:t>Solution</a:t>
            </a:r>
            <a:r>
              <a:rPr b="1" lang="en-US" sz="1400">
                <a:latin typeface="Poppins"/>
                <a:ea typeface="Poppins"/>
                <a:cs typeface="Poppins"/>
                <a:sym typeface="Poppins"/>
              </a:rPr>
              <a:t> #2</a:t>
            </a:r>
            <a:endParaRPr/>
          </a:p>
        </p:txBody>
      </p:sp>
      <p:cxnSp>
        <p:nvCxnSpPr>
          <p:cNvPr id="334" name="Google Shape;334;p27"/>
          <p:cNvCxnSpPr/>
          <p:nvPr/>
        </p:nvCxnSpPr>
        <p:spPr>
          <a:xfrm rot="10800000">
            <a:off x="8989282" y="2083385"/>
            <a:ext cx="360000" cy="0"/>
          </a:xfrm>
          <a:prstGeom prst="straightConnector1">
            <a:avLst/>
          </a:prstGeom>
          <a:noFill/>
          <a:ln cap="rnd" cmpd="sng" w="254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35" name="Google Shape;335;p27"/>
          <p:cNvSpPr txBox="1"/>
          <p:nvPr/>
        </p:nvSpPr>
        <p:spPr>
          <a:xfrm>
            <a:off x="7945750" y="2196983"/>
            <a:ext cx="24471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Poppins"/>
                <a:ea typeface="Poppins"/>
                <a:cs typeface="Poppins"/>
                <a:sym typeface="Poppins"/>
              </a:rPr>
              <a:t>Interactive in-app support, questions, and learning guides to answer user questions</a:t>
            </a:r>
            <a:endParaRPr sz="10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36" name="Google Shape;336;p27"/>
          <p:cNvSpPr/>
          <p:nvPr/>
        </p:nvSpPr>
        <p:spPr>
          <a:xfrm>
            <a:off x="8166715" y="3082590"/>
            <a:ext cx="2005200" cy="183000"/>
          </a:xfrm>
          <a:prstGeom prst="roundRect">
            <a:avLst>
              <a:gd fmla="val 50000" name="adj"/>
            </a:avLst>
          </a:prstGeom>
          <a:solidFill>
            <a:srgbClr val="D9D9D9"/>
          </a:solidFill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37" name="Google Shape;337;p27"/>
          <p:cNvSpPr/>
          <p:nvPr/>
        </p:nvSpPr>
        <p:spPr>
          <a:xfrm>
            <a:off x="8166715" y="3082590"/>
            <a:ext cx="1380600" cy="183000"/>
          </a:xfrm>
          <a:prstGeom prst="roundRect">
            <a:avLst>
              <a:gd fmla="val 50000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38" name="Google Shape;338;p27"/>
          <p:cNvSpPr/>
          <p:nvPr/>
        </p:nvSpPr>
        <p:spPr>
          <a:xfrm>
            <a:off x="4410830" y="3862377"/>
            <a:ext cx="3010090" cy="2345362"/>
          </a:xfrm>
          <a:custGeom>
            <a:rect b="b" l="l" r="r" t="t"/>
            <a:pathLst>
              <a:path extrusionOk="0" h="4714295" w="6206371">
                <a:moveTo>
                  <a:pt x="311156" y="0"/>
                </a:moveTo>
                <a:lnTo>
                  <a:pt x="1555744" y="0"/>
                </a:lnTo>
                <a:lnTo>
                  <a:pt x="1598857" y="4346"/>
                </a:lnTo>
                <a:lnTo>
                  <a:pt x="2903703" y="4346"/>
                </a:lnTo>
                <a:lnTo>
                  <a:pt x="3788339" y="4346"/>
                </a:lnTo>
                <a:lnTo>
                  <a:pt x="4607516" y="4346"/>
                </a:lnTo>
                <a:lnTo>
                  <a:pt x="4650627" y="0"/>
                </a:lnTo>
                <a:lnTo>
                  <a:pt x="5895215" y="0"/>
                </a:lnTo>
                <a:cubicBezTo>
                  <a:pt x="6067062" y="0"/>
                  <a:pt x="6206371" y="139309"/>
                  <a:pt x="6206371" y="311156"/>
                </a:cubicBezTo>
                <a:lnTo>
                  <a:pt x="6206371" y="2402768"/>
                </a:lnTo>
                <a:lnTo>
                  <a:pt x="6206371" y="2474327"/>
                </a:lnTo>
                <a:lnTo>
                  <a:pt x="6206371" y="4403139"/>
                </a:lnTo>
                <a:cubicBezTo>
                  <a:pt x="6206371" y="4574986"/>
                  <a:pt x="6067062" y="4714295"/>
                  <a:pt x="5895215" y="4714295"/>
                </a:cubicBezTo>
                <a:lnTo>
                  <a:pt x="4850051" y="4714295"/>
                </a:lnTo>
                <a:lnTo>
                  <a:pt x="4650627" y="4714295"/>
                </a:lnTo>
                <a:lnTo>
                  <a:pt x="3788339" y="4714295"/>
                </a:lnTo>
                <a:lnTo>
                  <a:pt x="2903703" y="4714295"/>
                </a:lnTo>
                <a:lnTo>
                  <a:pt x="1555744" y="4714295"/>
                </a:lnTo>
                <a:lnTo>
                  <a:pt x="311156" y="4714295"/>
                </a:lnTo>
                <a:lnTo>
                  <a:pt x="257280" y="4714295"/>
                </a:lnTo>
                <a:lnTo>
                  <a:pt x="257280" y="4708864"/>
                </a:lnTo>
                <a:lnTo>
                  <a:pt x="248447" y="4707974"/>
                </a:lnTo>
                <a:cubicBezTo>
                  <a:pt x="106658" y="4678960"/>
                  <a:pt x="0" y="4553505"/>
                  <a:pt x="0" y="4403139"/>
                </a:cubicBezTo>
                <a:lnTo>
                  <a:pt x="0" y="2402768"/>
                </a:lnTo>
                <a:lnTo>
                  <a:pt x="0" y="2402768"/>
                </a:lnTo>
                <a:lnTo>
                  <a:pt x="0" y="311156"/>
                </a:lnTo>
                <a:cubicBezTo>
                  <a:pt x="0" y="160790"/>
                  <a:pt x="106658" y="35336"/>
                  <a:pt x="248447" y="6322"/>
                </a:cubicBezTo>
                <a:lnTo>
                  <a:pt x="257280" y="5431"/>
                </a:lnTo>
                <a:lnTo>
                  <a:pt x="257280" y="4346"/>
                </a:lnTo>
                <a:lnTo>
                  <a:pt x="268044" y="4346"/>
                </a:lnTo>
                <a:close/>
              </a:path>
            </a:pathLst>
          </a:custGeom>
          <a:solidFill>
            <a:schemeClr val="lt1"/>
          </a:solidFill>
          <a:ln cap="flat" cmpd="sng" w="1905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66700" sx="102000" rotWithShape="0" algn="ctr" sy="102000">
              <a:srgbClr val="A5A5A5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39" name="Google Shape;339;p27"/>
          <p:cNvSpPr/>
          <p:nvPr/>
        </p:nvSpPr>
        <p:spPr>
          <a:xfrm>
            <a:off x="4695917" y="4217208"/>
            <a:ext cx="2447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Poppins"/>
                <a:ea typeface="Poppins"/>
                <a:cs typeface="Poppins"/>
                <a:sym typeface="Poppins"/>
              </a:rPr>
              <a:t>Solution</a:t>
            </a:r>
            <a:r>
              <a:rPr b="1" lang="en-US" sz="1400">
                <a:latin typeface="Poppins"/>
                <a:ea typeface="Poppins"/>
                <a:cs typeface="Poppins"/>
                <a:sym typeface="Poppins"/>
              </a:rPr>
              <a:t> #3</a:t>
            </a:r>
            <a:endParaRPr/>
          </a:p>
        </p:txBody>
      </p:sp>
      <p:cxnSp>
        <p:nvCxnSpPr>
          <p:cNvPr id="340" name="Google Shape;340;p27"/>
          <p:cNvCxnSpPr/>
          <p:nvPr/>
        </p:nvCxnSpPr>
        <p:spPr>
          <a:xfrm rot="10800000">
            <a:off x="5739450" y="4665087"/>
            <a:ext cx="360000" cy="0"/>
          </a:xfrm>
          <a:prstGeom prst="straightConnector1">
            <a:avLst/>
          </a:prstGeom>
          <a:noFill/>
          <a:ln cap="rnd" cmpd="sng" w="254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41" name="Google Shape;341;p27"/>
          <p:cNvSpPr txBox="1"/>
          <p:nvPr/>
        </p:nvSpPr>
        <p:spPr>
          <a:xfrm>
            <a:off x="4867356" y="4778685"/>
            <a:ext cx="21042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Poppins"/>
                <a:ea typeface="Poppins"/>
                <a:cs typeface="Poppins"/>
                <a:sym typeface="Poppins"/>
              </a:rPr>
              <a:t>Emphasize world-class tech support and customer service policies to lessen concerns</a:t>
            </a:r>
            <a:endParaRPr sz="10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2" name="Google Shape;342;p27"/>
          <p:cNvSpPr/>
          <p:nvPr/>
        </p:nvSpPr>
        <p:spPr>
          <a:xfrm>
            <a:off x="4916883" y="5664292"/>
            <a:ext cx="2005200" cy="183000"/>
          </a:xfrm>
          <a:prstGeom prst="roundRect">
            <a:avLst>
              <a:gd fmla="val 50000" name="adj"/>
            </a:avLst>
          </a:prstGeom>
          <a:solidFill>
            <a:srgbClr val="D9D9D9"/>
          </a:solidFill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3" name="Google Shape;343;p27"/>
          <p:cNvSpPr/>
          <p:nvPr/>
        </p:nvSpPr>
        <p:spPr>
          <a:xfrm>
            <a:off x="4916883" y="5664292"/>
            <a:ext cx="1746900" cy="183000"/>
          </a:xfrm>
          <a:prstGeom prst="roundRect">
            <a:avLst>
              <a:gd fmla="val 50000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4" name="Google Shape;344;p27"/>
          <p:cNvSpPr/>
          <p:nvPr/>
        </p:nvSpPr>
        <p:spPr>
          <a:xfrm>
            <a:off x="7660662" y="3862377"/>
            <a:ext cx="3010090" cy="2345362"/>
          </a:xfrm>
          <a:custGeom>
            <a:rect b="b" l="l" r="r" t="t"/>
            <a:pathLst>
              <a:path extrusionOk="0" h="4714295" w="6206371">
                <a:moveTo>
                  <a:pt x="311156" y="0"/>
                </a:moveTo>
                <a:lnTo>
                  <a:pt x="1555744" y="0"/>
                </a:lnTo>
                <a:lnTo>
                  <a:pt x="1598857" y="4346"/>
                </a:lnTo>
                <a:lnTo>
                  <a:pt x="2903703" y="4346"/>
                </a:lnTo>
                <a:lnTo>
                  <a:pt x="3788339" y="4346"/>
                </a:lnTo>
                <a:lnTo>
                  <a:pt x="4607516" y="4346"/>
                </a:lnTo>
                <a:lnTo>
                  <a:pt x="4650627" y="0"/>
                </a:lnTo>
                <a:lnTo>
                  <a:pt x="5895215" y="0"/>
                </a:lnTo>
                <a:cubicBezTo>
                  <a:pt x="6067062" y="0"/>
                  <a:pt x="6206371" y="139309"/>
                  <a:pt x="6206371" y="311156"/>
                </a:cubicBezTo>
                <a:lnTo>
                  <a:pt x="6206371" y="2402768"/>
                </a:lnTo>
                <a:lnTo>
                  <a:pt x="6206371" y="2474327"/>
                </a:lnTo>
                <a:lnTo>
                  <a:pt x="6206371" y="4403139"/>
                </a:lnTo>
                <a:cubicBezTo>
                  <a:pt x="6206371" y="4574986"/>
                  <a:pt x="6067062" y="4714295"/>
                  <a:pt x="5895215" y="4714295"/>
                </a:cubicBezTo>
                <a:lnTo>
                  <a:pt x="4850051" y="4714295"/>
                </a:lnTo>
                <a:lnTo>
                  <a:pt x="4650627" y="4714295"/>
                </a:lnTo>
                <a:lnTo>
                  <a:pt x="3788339" y="4714295"/>
                </a:lnTo>
                <a:lnTo>
                  <a:pt x="2903703" y="4714295"/>
                </a:lnTo>
                <a:lnTo>
                  <a:pt x="1555744" y="4714295"/>
                </a:lnTo>
                <a:lnTo>
                  <a:pt x="311156" y="4714295"/>
                </a:lnTo>
                <a:lnTo>
                  <a:pt x="257280" y="4714295"/>
                </a:lnTo>
                <a:lnTo>
                  <a:pt x="257280" y="4708864"/>
                </a:lnTo>
                <a:lnTo>
                  <a:pt x="248447" y="4707974"/>
                </a:lnTo>
                <a:cubicBezTo>
                  <a:pt x="106658" y="4678960"/>
                  <a:pt x="0" y="4553505"/>
                  <a:pt x="0" y="4403139"/>
                </a:cubicBezTo>
                <a:lnTo>
                  <a:pt x="0" y="2402768"/>
                </a:lnTo>
                <a:lnTo>
                  <a:pt x="0" y="2402768"/>
                </a:lnTo>
                <a:lnTo>
                  <a:pt x="0" y="311156"/>
                </a:lnTo>
                <a:cubicBezTo>
                  <a:pt x="0" y="160790"/>
                  <a:pt x="106658" y="35336"/>
                  <a:pt x="248447" y="6322"/>
                </a:cubicBezTo>
                <a:lnTo>
                  <a:pt x="257280" y="5431"/>
                </a:lnTo>
                <a:lnTo>
                  <a:pt x="257280" y="4346"/>
                </a:lnTo>
                <a:lnTo>
                  <a:pt x="268044" y="4346"/>
                </a:lnTo>
                <a:close/>
              </a:path>
            </a:pathLst>
          </a:custGeom>
          <a:solidFill>
            <a:schemeClr val="lt1"/>
          </a:solidFill>
          <a:ln cap="flat" cmpd="sng" w="1905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66700" sx="102000" rotWithShape="0" algn="ctr" sy="102000">
              <a:srgbClr val="A5A5A5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5" name="Google Shape;345;p27"/>
          <p:cNvSpPr/>
          <p:nvPr/>
        </p:nvSpPr>
        <p:spPr>
          <a:xfrm>
            <a:off x="7945749" y="4217208"/>
            <a:ext cx="2447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Poppins"/>
                <a:ea typeface="Poppins"/>
                <a:cs typeface="Poppins"/>
                <a:sym typeface="Poppins"/>
              </a:rPr>
              <a:t>Solution</a:t>
            </a:r>
            <a:r>
              <a:rPr b="1" lang="en-US" sz="1400">
                <a:latin typeface="Poppins"/>
                <a:ea typeface="Poppins"/>
                <a:cs typeface="Poppins"/>
                <a:sym typeface="Poppins"/>
              </a:rPr>
              <a:t> #4</a:t>
            </a:r>
            <a:endParaRPr/>
          </a:p>
        </p:txBody>
      </p:sp>
      <p:cxnSp>
        <p:nvCxnSpPr>
          <p:cNvPr id="346" name="Google Shape;346;p27"/>
          <p:cNvCxnSpPr/>
          <p:nvPr/>
        </p:nvCxnSpPr>
        <p:spPr>
          <a:xfrm rot="10800000">
            <a:off x="8989282" y="4665087"/>
            <a:ext cx="360000" cy="0"/>
          </a:xfrm>
          <a:prstGeom prst="straightConnector1">
            <a:avLst/>
          </a:prstGeom>
          <a:noFill/>
          <a:ln cap="rnd" cmpd="sng" w="254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47" name="Google Shape;347;p27"/>
          <p:cNvSpPr txBox="1"/>
          <p:nvPr/>
        </p:nvSpPr>
        <p:spPr>
          <a:xfrm>
            <a:off x="8117188" y="4778685"/>
            <a:ext cx="21042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Poppins"/>
                <a:ea typeface="Poppins"/>
                <a:cs typeface="Poppins"/>
                <a:sym typeface="Poppins"/>
              </a:rPr>
              <a:t>Collaborate with other brands to buy the best parts, thus reducing our own overhead</a:t>
            </a:r>
            <a:endParaRPr sz="10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8" name="Google Shape;348;p27"/>
          <p:cNvSpPr/>
          <p:nvPr/>
        </p:nvSpPr>
        <p:spPr>
          <a:xfrm>
            <a:off x="8166715" y="5664292"/>
            <a:ext cx="2005200" cy="183000"/>
          </a:xfrm>
          <a:prstGeom prst="roundRect">
            <a:avLst>
              <a:gd fmla="val 50000" name="adj"/>
            </a:avLst>
          </a:prstGeom>
          <a:solidFill>
            <a:srgbClr val="D9D9D9"/>
          </a:solidFill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9" name="Google Shape;349;p27"/>
          <p:cNvSpPr/>
          <p:nvPr/>
        </p:nvSpPr>
        <p:spPr>
          <a:xfrm>
            <a:off x="8166715" y="5664292"/>
            <a:ext cx="372300" cy="183000"/>
          </a:xfrm>
          <a:prstGeom prst="roundRect">
            <a:avLst>
              <a:gd fmla="val 50000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50" name="Google Shape;350;p27"/>
          <p:cNvSpPr txBox="1"/>
          <p:nvPr>
            <p:ph type="title"/>
          </p:nvPr>
        </p:nvSpPr>
        <p:spPr>
          <a:xfrm>
            <a:off x="551525" y="2889300"/>
            <a:ext cx="2447100" cy="1079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300"/>
              </a:spcAft>
              <a:buNone/>
            </a:pPr>
            <a:r>
              <a:rPr lang="en-US"/>
              <a:t>Possible </a:t>
            </a:r>
            <a:br>
              <a:rPr lang="en-US"/>
            </a:br>
            <a:r>
              <a:rPr lang="en-US"/>
              <a:t>solutions</a:t>
            </a:r>
            <a:endParaRPr/>
          </a:p>
        </p:txBody>
      </p:sp>
      <p:sp>
        <p:nvSpPr>
          <p:cNvPr id="351" name="Google Shape;351;p27"/>
          <p:cNvSpPr txBox="1"/>
          <p:nvPr>
            <p:ph idx="12" type="sldNum"/>
          </p:nvPr>
        </p:nvSpPr>
        <p:spPr>
          <a:xfrm>
            <a:off x="11069144" y="6217622"/>
            <a:ext cx="731700" cy="524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28"/>
          <p:cNvSpPr/>
          <p:nvPr/>
        </p:nvSpPr>
        <p:spPr>
          <a:xfrm>
            <a:off x="2398423" y="2839894"/>
            <a:ext cx="5261700" cy="429900"/>
          </a:xfrm>
          <a:prstGeom prst="roundRect">
            <a:avLst>
              <a:gd fmla="val 50000" name="adj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626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57" name="Google Shape;357;p28"/>
          <p:cNvSpPr/>
          <p:nvPr/>
        </p:nvSpPr>
        <p:spPr>
          <a:xfrm>
            <a:off x="7753354" y="2285245"/>
            <a:ext cx="1691700" cy="4299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626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58" name="Google Shape;358;p28"/>
          <p:cNvSpPr/>
          <p:nvPr/>
        </p:nvSpPr>
        <p:spPr>
          <a:xfrm>
            <a:off x="2398423" y="2285246"/>
            <a:ext cx="5261700" cy="429900"/>
          </a:xfrm>
          <a:prstGeom prst="roundRect">
            <a:avLst>
              <a:gd fmla="val 50000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626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59" name="Google Shape;359;p28"/>
          <p:cNvSpPr txBox="1"/>
          <p:nvPr/>
        </p:nvSpPr>
        <p:spPr>
          <a:xfrm>
            <a:off x="2830010" y="2415508"/>
            <a:ext cx="8283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Stage 1</a:t>
            </a:r>
            <a:endParaRPr/>
          </a:p>
        </p:txBody>
      </p:sp>
      <p:sp>
        <p:nvSpPr>
          <p:cNvPr id="360" name="Google Shape;360;p28"/>
          <p:cNvSpPr txBox="1"/>
          <p:nvPr/>
        </p:nvSpPr>
        <p:spPr>
          <a:xfrm>
            <a:off x="4590141" y="2415508"/>
            <a:ext cx="8781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Stage 2</a:t>
            </a:r>
            <a:endParaRPr b="1" sz="11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61" name="Google Shape;361;p28"/>
          <p:cNvSpPr/>
          <p:nvPr/>
        </p:nvSpPr>
        <p:spPr>
          <a:xfrm>
            <a:off x="613446" y="2839894"/>
            <a:ext cx="1691700" cy="429900"/>
          </a:xfrm>
          <a:prstGeom prst="roundRect">
            <a:avLst>
              <a:gd fmla="val 50000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62" name="Google Shape;362;p28"/>
          <p:cNvSpPr/>
          <p:nvPr/>
        </p:nvSpPr>
        <p:spPr>
          <a:xfrm>
            <a:off x="613446" y="3394543"/>
            <a:ext cx="1691700" cy="429900"/>
          </a:xfrm>
          <a:prstGeom prst="roundRect">
            <a:avLst>
              <a:gd fmla="val 50000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63" name="Google Shape;363;p28"/>
          <p:cNvSpPr/>
          <p:nvPr/>
        </p:nvSpPr>
        <p:spPr>
          <a:xfrm>
            <a:off x="613446" y="3949191"/>
            <a:ext cx="1691700" cy="429900"/>
          </a:xfrm>
          <a:prstGeom prst="roundRect">
            <a:avLst>
              <a:gd fmla="val 50000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64" name="Google Shape;364;p28"/>
          <p:cNvSpPr/>
          <p:nvPr/>
        </p:nvSpPr>
        <p:spPr>
          <a:xfrm>
            <a:off x="613446" y="4503840"/>
            <a:ext cx="1691700" cy="429900"/>
          </a:xfrm>
          <a:prstGeom prst="roundRect">
            <a:avLst>
              <a:gd fmla="val 50000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65" name="Google Shape;365;p28"/>
          <p:cNvSpPr/>
          <p:nvPr/>
        </p:nvSpPr>
        <p:spPr>
          <a:xfrm>
            <a:off x="2398423" y="3394543"/>
            <a:ext cx="5261700" cy="429900"/>
          </a:xfrm>
          <a:prstGeom prst="roundRect">
            <a:avLst>
              <a:gd fmla="val 50000" name="adj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626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66" name="Google Shape;366;p28"/>
          <p:cNvSpPr/>
          <p:nvPr/>
        </p:nvSpPr>
        <p:spPr>
          <a:xfrm>
            <a:off x="2398423" y="3949191"/>
            <a:ext cx="5261700" cy="429900"/>
          </a:xfrm>
          <a:prstGeom prst="roundRect">
            <a:avLst>
              <a:gd fmla="val 50000" name="adj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626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67" name="Google Shape;367;p28"/>
          <p:cNvSpPr/>
          <p:nvPr/>
        </p:nvSpPr>
        <p:spPr>
          <a:xfrm>
            <a:off x="2398423" y="4503840"/>
            <a:ext cx="5261700" cy="429900"/>
          </a:xfrm>
          <a:prstGeom prst="roundRect">
            <a:avLst>
              <a:gd fmla="val 50000" name="adj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626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68" name="Google Shape;368;p28"/>
          <p:cNvSpPr/>
          <p:nvPr/>
        </p:nvSpPr>
        <p:spPr>
          <a:xfrm>
            <a:off x="7753354" y="2839894"/>
            <a:ext cx="1691700" cy="429900"/>
          </a:xfrm>
          <a:prstGeom prst="roundRect">
            <a:avLst>
              <a:gd fmla="val 50000" name="adj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626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69" name="Google Shape;369;p28"/>
          <p:cNvSpPr/>
          <p:nvPr/>
        </p:nvSpPr>
        <p:spPr>
          <a:xfrm>
            <a:off x="7753354" y="3394543"/>
            <a:ext cx="1691700" cy="429900"/>
          </a:xfrm>
          <a:prstGeom prst="roundRect">
            <a:avLst>
              <a:gd fmla="val 50000" name="adj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626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70" name="Google Shape;370;p28"/>
          <p:cNvSpPr/>
          <p:nvPr/>
        </p:nvSpPr>
        <p:spPr>
          <a:xfrm>
            <a:off x="7753354" y="3949191"/>
            <a:ext cx="1691700" cy="429900"/>
          </a:xfrm>
          <a:prstGeom prst="roundRect">
            <a:avLst>
              <a:gd fmla="val 50000" name="adj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626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71" name="Google Shape;371;p28"/>
          <p:cNvSpPr/>
          <p:nvPr/>
        </p:nvSpPr>
        <p:spPr>
          <a:xfrm>
            <a:off x="7753354" y="4503840"/>
            <a:ext cx="1691700" cy="429900"/>
          </a:xfrm>
          <a:prstGeom prst="roundRect">
            <a:avLst>
              <a:gd fmla="val 50000" name="adj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626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72" name="Google Shape;372;p28"/>
          <p:cNvSpPr txBox="1"/>
          <p:nvPr/>
        </p:nvSpPr>
        <p:spPr>
          <a:xfrm>
            <a:off x="6325904" y="2415508"/>
            <a:ext cx="9765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Stage 3</a:t>
            </a:r>
            <a:endParaRPr/>
          </a:p>
        </p:txBody>
      </p:sp>
      <p:sp>
        <p:nvSpPr>
          <p:cNvPr id="373" name="Google Shape;373;p28"/>
          <p:cNvSpPr txBox="1"/>
          <p:nvPr/>
        </p:nvSpPr>
        <p:spPr>
          <a:xfrm>
            <a:off x="978349" y="2964691"/>
            <a:ext cx="9618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Feature one</a:t>
            </a:r>
            <a:endParaRPr/>
          </a:p>
        </p:txBody>
      </p:sp>
      <p:sp>
        <p:nvSpPr>
          <p:cNvPr id="374" name="Google Shape;374;p28"/>
          <p:cNvSpPr txBox="1"/>
          <p:nvPr/>
        </p:nvSpPr>
        <p:spPr>
          <a:xfrm>
            <a:off x="976745" y="3519339"/>
            <a:ext cx="9651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Feature two</a:t>
            </a:r>
            <a:endParaRPr/>
          </a:p>
        </p:txBody>
      </p:sp>
      <p:sp>
        <p:nvSpPr>
          <p:cNvPr id="375" name="Google Shape;375;p28"/>
          <p:cNvSpPr txBox="1"/>
          <p:nvPr/>
        </p:nvSpPr>
        <p:spPr>
          <a:xfrm>
            <a:off x="912625" y="4073988"/>
            <a:ext cx="10932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Feature three</a:t>
            </a:r>
            <a:endParaRPr/>
          </a:p>
        </p:txBody>
      </p:sp>
      <p:sp>
        <p:nvSpPr>
          <p:cNvPr id="376" name="Google Shape;376;p28"/>
          <p:cNvSpPr txBox="1"/>
          <p:nvPr/>
        </p:nvSpPr>
        <p:spPr>
          <a:xfrm>
            <a:off x="961516" y="4628636"/>
            <a:ext cx="9954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Feature four</a:t>
            </a:r>
            <a:endParaRPr/>
          </a:p>
        </p:txBody>
      </p:sp>
      <p:sp>
        <p:nvSpPr>
          <p:cNvPr id="377" name="Google Shape;377;p28"/>
          <p:cNvSpPr txBox="1"/>
          <p:nvPr/>
        </p:nvSpPr>
        <p:spPr>
          <a:xfrm>
            <a:off x="8316065" y="2415508"/>
            <a:ext cx="5661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Totals</a:t>
            </a:r>
            <a:endParaRPr/>
          </a:p>
        </p:txBody>
      </p:sp>
      <p:grpSp>
        <p:nvGrpSpPr>
          <p:cNvPr id="378" name="Google Shape;378;p28"/>
          <p:cNvGrpSpPr/>
          <p:nvPr/>
        </p:nvGrpSpPr>
        <p:grpSpPr>
          <a:xfrm>
            <a:off x="8019839" y="3535701"/>
            <a:ext cx="1158163" cy="141132"/>
            <a:chOff x="7377938" y="4421009"/>
            <a:chExt cx="1084524" cy="144617"/>
          </a:xfrm>
        </p:grpSpPr>
        <p:grpSp>
          <p:nvGrpSpPr>
            <p:cNvPr id="379" name="Google Shape;379;p28"/>
            <p:cNvGrpSpPr/>
            <p:nvPr/>
          </p:nvGrpSpPr>
          <p:grpSpPr>
            <a:xfrm>
              <a:off x="7377938" y="4429618"/>
              <a:ext cx="1084524" cy="136008"/>
              <a:chOff x="6624989" y="2237539"/>
              <a:chExt cx="2005135" cy="251460"/>
            </a:xfrm>
          </p:grpSpPr>
          <p:sp>
            <p:nvSpPr>
              <p:cNvPr id="380" name="Google Shape;380;p28"/>
              <p:cNvSpPr/>
              <p:nvPr/>
            </p:nvSpPr>
            <p:spPr>
              <a:xfrm>
                <a:off x="6624989" y="2237539"/>
                <a:ext cx="2005135" cy="251460"/>
              </a:xfrm>
              <a:prstGeom prst="roundRect">
                <a:avLst>
                  <a:gd fmla="val 50000" name="adj"/>
                </a:avLst>
              </a:prstGeom>
              <a:solidFill>
                <a:schemeClr val="lt1">
                  <a:alpha val="14901"/>
                </a:schemeClr>
              </a:solidFill>
              <a:ln cap="flat" cmpd="sng" w="12700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262626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381" name="Google Shape;381;p28"/>
              <p:cNvSpPr/>
              <p:nvPr/>
            </p:nvSpPr>
            <p:spPr>
              <a:xfrm>
                <a:off x="6624989" y="2237539"/>
                <a:ext cx="1682516" cy="251460"/>
              </a:xfrm>
              <a:prstGeom prst="roundRect">
                <a:avLst>
                  <a:gd fmla="val 50000" name="adj"/>
                </a:avLst>
              </a:prstGeom>
              <a:solidFill>
                <a:schemeClr val="accen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262626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sp>
          <p:nvSpPr>
            <p:cNvPr id="382" name="Google Shape;382;p28"/>
            <p:cNvSpPr/>
            <p:nvPr/>
          </p:nvSpPr>
          <p:spPr>
            <a:xfrm>
              <a:off x="8156833" y="4421009"/>
              <a:ext cx="131586" cy="144000"/>
            </a:xfrm>
            <a:prstGeom prst="ellipse">
              <a:avLst/>
            </a:prstGeom>
            <a:solidFill>
              <a:schemeClr val="lt1"/>
            </a:solidFill>
            <a:ln cap="flat" cmpd="sng" w="2857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383" name="Google Shape;383;p28"/>
          <p:cNvGrpSpPr/>
          <p:nvPr/>
        </p:nvGrpSpPr>
        <p:grpSpPr>
          <a:xfrm>
            <a:off x="8020026" y="4090110"/>
            <a:ext cx="1158166" cy="141122"/>
            <a:chOff x="2025389" y="3737283"/>
            <a:chExt cx="2005135" cy="267377"/>
          </a:xfrm>
        </p:grpSpPr>
        <p:grpSp>
          <p:nvGrpSpPr>
            <p:cNvPr id="384" name="Google Shape;384;p28"/>
            <p:cNvGrpSpPr/>
            <p:nvPr/>
          </p:nvGrpSpPr>
          <p:grpSpPr>
            <a:xfrm>
              <a:off x="2025389" y="3753200"/>
              <a:ext cx="2005135" cy="251460"/>
              <a:chOff x="6624989" y="2237539"/>
              <a:chExt cx="2005135" cy="251460"/>
            </a:xfrm>
          </p:grpSpPr>
          <p:sp>
            <p:nvSpPr>
              <p:cNvPr id="385" name="Google Shape;385;p28"/>
              <p:cNvSpPr/>
              <p:nvPr/>
            </p:nvSpPr>
            <p:spPr>
              <a:xfrm>
                <a:off x="6624989" y="2237539"/>
                <a:ext cx="2005135" cy="251460"/>
              </a:xfrm>
              <a:prstGeom prst="roundRect">
                <a:avLst>
                  <a:gd fmla="val 50000" name="adj"/>
                </a:avLst>
              </a:prstGeom>
              <a:solidFill>
                <a:schemeClr val="lt1">
                  <a:alpha val="14901"/>
                </a:schemeClr>
              </a:solidFill>
              <a:ln cap="flat" cmpd="sng" w="12700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262626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386" name="Google Shape;386;p28"/>
              <p:cNvSpPr/>
              <p:nvPr/>
            </p:nvSpPr>
            <p:spPr>
              <a:xfrm>
                <a:off x="6624989" y="2237539"/>
                <a:ext cx="1351307" cy="251460"/>
              </a:xfrm>
              <a:prstGeom prst="roundRect">
                <a:avLst>
                  <a:gd fmla="val 50000" name="adj"/>
                </a:avLst>
              </a:prstGeom>
              <a:solidFill>
                <a:schemeClr val="accen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262626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sp>
          <p:nvSpPr>
            <p:cNvPr id="387" name="Google Shape;387;p28"/>
            <p:cNvSpPr/>
            <p:nvPr/>
          </p:nvSpPr>
          <p:spPr>
            <a:xfrm>
              <a:off x="3134250" y="3737283"/>
              <a:ext cx="243284" cy="266236"/>
            </a:xfrm>
            <a:prstGeom prst="ellipse">
              <a:avLst/>
            </a:prstGeom>
            <a:solidFill>
              <a:schemeClr val="lt1"/>
            </a:solidFill>
            <a:ln cap="flat" cmpd="sng" w="2857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388" name="Google Shape;388;p28"/>
          <p:cNvGrpSpPr/>
          <p:nvPr/>
        </p:nvGrpSpPr>
        <p:grpSpPr>
          <a:xfrm>
            <a:off x="8020026" y="4644759"/>
            <a:ext cx="1158167" cy="141122"/>
            <a:chOff x="2025387" y="3737283"/>
            <a:chExt cx="2005137" cy="267377"/>
          </a:xfrm>
        </p:grpSpPr>
        <p:grpSp>
          <p:nvGrpSpPr>
            <p:cNvPr id="389" name="Google Shape;389;p28"/>
            <p:cNvGrpSpPr/>
            <p:nvPr/>
          </p:nvGrpSpPr>
          <p:grpSpPr>
            <a:xfrm>
              <a:off x="2025387" y="3753200"/>
              <a:ext cx="2005137" cy="251460"/>
              <a:chOff x="6624987" y="2237539"/>
              <a:chExt cx="2005137" cy="251460"/>
            </a:xfrm>
          </p:grpSpPr>
          <p:sp>
            <p:nvSpPr>
              <p:cNvPr id="390" name="Google Shape;390;p28"/>
              <p:cNvSpPr/>
              <p:nvPr/>
            </p:nvSpPr>
            <p:spPr>
              <a:xfrm>
                <a:off x="6624989" y="2237539"/>
                <a:ext cx="2005135" cy="251460"/>
              </a:xfrm>
              <a:prstGeom prst="roundRect">
                <a:avLst>
                  <a:gd fmla="val 50000" name="adj"/>
                </a:avLst>
              </a:prstGeom>
              <a:solidFill>
                <a:schemeClr val="lt1">
                  <a:alpha val="14901"/>
                </a:schemeClr>
              </a:solidFill>
              <a:ln cap="flat" cmpd="sng" w="12700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262626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391" name="Google Shape;391;p28"/>
              <p:cNvSpPr/>
              <p:nvPr/>
            </p:nvSpPr>
            <p:spPr>
              <a:xfrm>
                <a:off x="6624987" y="2237539"/>
                <a:ext cx="1335638" cy="251460"/>
              </a:xfrm>
              <a:prstGeom prst="roundRect">
                <a:avLst>
                  <a:gd fmla="val 50000" name="adj"/>
                </a:avLst>
              </a:prstGeom>
              <a:solidFill>
                <a:schemeClr val="accen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262626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sp>
          <p:nvSpPr>
            <p:cNvPr id="392" name="Google Shape;392;p28"/>
            <p:cNvSpPr/>
            <p:nvPr/>
          </p:nvSpPr>
          <p:spPr>
            <a:xfrm>
              <a:off x="3118580" y="3737283"/>
              <a:ext cx="243284" cy="266236"/>
            </a:xfrm>
            <a:prstGeom prst="ellipse">
              <a:avLst/>
            </a:prstGeom>
            <a:solidFill>
              <a:schemeClr val="lt1"/>
            </a:solidFill>
            <a:ln cap="flat" cmpd="sng" w="2857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393" name="Google Shape;393;p28"/>
          <p:cNvGrpSpPr/>
          <p:nvPr/>
        </p:nvGrpSpPr>
        <p:grpSpPr>
          <a:xfrm>
            <a:off x="8019839" y="2986572"/>
            <a:ext cx="1167706" cy="140530"/>
            <a:chOff x="7377937" y="4426668"/>
            <a:chExt cx="1093460" cy="144000"/>
          </a:xfrm>
        </p:grpSpPr>
        <p:grpSp>
          <p:nvGrpSpPr>
            <p:cNvPr id="394" name="Google Shape;394;p28"/>
            <p:cNvGrpSpPr/>
            <p:nvPr/>
          </p:nvGrpSpPr>
          <p:grpSpPr>
            <a:xfrm>
              <a:off x="7377937" y="4429618"/>
              <a:ext cx="1084525" cy="136008"/>
              <a:chOff x="6624987" y="2237539"/>
              <a:chExt cx="2005137" cy="251460"/>
            </a:xfrm>
          </p:grpSpPr>
          <p:sp>
            <p:nvSpPr>
              <p:cNvPr id="395" name="Google Shape;395;p28"/>
              <p:cNvSpPr/>
              <p:nvPr/>
            </p:nvSpPr>
            <p:spPr>
              <a:xfrm>
                <a:off x="6624989" y="2237539"/>
                <a:ext cx="2005135" cy="251460"/>
              </a:xfrm>
              <a:prstGeom prst="roundRect">
                <a:avLst>
                  <a:gd fmla="val 50000" name="adj"/>
                </a:avLst>
              </a:prstGeom>
              <a:solidFill>
                <a:schemeClr val="lt1">
                  <a:alpha val="14901"/>
                </a:schemeClr>
              </a:solidFill>
              <a:ln cap="flat" cmpd="sng" w="1270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262626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396" name="Google Shape;396;p28"/>
              <p:cNvSpPr/>
              <p:nvPr/>
            </p:nvSpPr>
            <p:spPr>
              <a:xfrm>
                <a:off x="6624987" y="2237539"/>
                <a:ext cx="1997211" cy="251460"/>
              </a:xfrm>
              <a:prstGeom prst="roundRect">
                <a:avLst>
                  <a:gd fmla="val 50000" name="adj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262626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sp>
          <p:nvSpPr>
            <p:cNvPr id="397" name="Google Shape;397;p28"/>
            <p:cNvSpPr/>
            <p:nvPr/>
          </p:nvSpPr>
          <p:spPr>
            <a:xfrm>
              <a:off x="8339811" y="4426668"/>
              <a:ext cx="131586" cy="144000"/>
            </a:xfrm>
            <a:prstGeom prst="ellipse">
              <a:avLst/>
            </a:prstGeom>
            <a:solidFill>
              <a:schemeClr val="lt1"/>
            </a:solidFill>
            <a:ln cap="flat" cmpd="sng" w="2857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398" name="Google Shape;398;p28"/>
          <p:cNvSpPr/>
          <p:nvPr/>
        </p:nvSpPr>
        <p:spPr>
          <a:xfrm>
            <a:off x="2733766" y="2987747"/>
            <a:ext cx="133500" cy="1341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626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99" name="Google Shape;399;p28"/>
          <p:cNvSpPr/>
          <p:nvPr/>
        </p:nvSpPr>
        <p:spPr>
          <a:xfrm>
            <a:off x="2952307" y="2987747"/>
            <a:ext cx="133500" cy="1341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626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00" name="Google Shape;400;p28"/>
          <p:cNvSpPr/>
          <p:nvPr/>
        </p:nvSpPr>
        <p:spPr>
          <a:xfrm>
            <a:off x="3170850" y="2987747"/>
            <a:ext cx="133500" cy="1341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626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01" name="Google Shape;401;p28"/>
          <p:cNvSpPr/>
          <p:nvPr/>
        </p:nvSpPr>
        <p:spPr>
          <a:xfrm>
            <a:off x="3389392" y="2987747"/>
            <a:ext cx="133500" cy="1341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626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02" name="Google Shape;402;p28"/>
          <p:cNvSpPr/>
          <p:nvPr/>
        </p:nvSpPr>
        <p:spPr>
          <a:xfrm>
            <a:off x="3607931" y="2987747"/>
            <a:ext cx="133500" cy="1341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626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03" name="Google Shape;403;p28"/>
          <p:cNvSpPr/>
          <p:nvPr/>
        </p:nvSpPr>
        <p:spPr>
          <a:xfrm>
            <a:off x="2733766" y="3538755"/>
            <a:ext cx="133500" cy="1341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626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04" name="Google Shape;404;p28"/>
          <p:cNvSpPr/>
          <p:nvPr/>
        </p:nvSpPr>
        <p:spPr>
          <a:xfrm>
            <a:off x="2952307" y="3538755"/>
            <a:ext cx="133500" cy="1341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626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05" name="Google Shape;405;p28"/>
          <p:cNvSpPr/>
          <p:nvPr/>
        </p:nvSpPr>
        <p:spPr>
          <a:xfrm>
            <a:off x="3170850" y="3538755"/>
            <a:ext cx="133500" cy="1341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626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06" name="Google Shape;406;p28"/>
          <p:cNvSpPr/>
          <p:nvPr/>
        </p:nvSpPr>
        <p:spPr>
          <a:xfrm>
            <a:off x="3389392" y="3538755"/>
            <a:ext cx="133500" cy="1341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626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07" name="Google Shape;407;p28"/>
          <p:cNvSpPr/>
          <p:nvPr/>
        </p:nvSpPr>
        <p:spPr>
          <a:xfrm>
            <a:off x="3607931" y="3538755"/>
            <a:ext cx="133500" cy="1341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626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08" name="Google Shape;408;p28"/>
          <p:cNvSpPr/>
          <p:nvPr/>
        </p:nvSpPr>
        <p:spPr>
          <a:xfrm>
            <a:off x="2733766" y="4096883"/>
            <a:ext cx="133500" cy="1341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626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09" name="Google Shape;409;p28"/>
          <p:cNvSpPr/>
          <p:nvPr/>
        </p:nvSpPr>
        <p:spPr>
          <a:xfrm>
            <a:off x="2952307" y="4096883"/>
            <a:ext cx="133500" cy="1341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626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10" name="Google Shape;410;p28"/>
          <p:cNvSpPr/>
          <p:nvPr/>
        </p:nvSpPr>
        <p:spPr>
          <a:xfrm>
            <a:off x="3170850" y="4096883"/>
            <a:ext cx="133500" cy="1341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626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11" name="Google Shape;411;p28"/>
          <p:cNvSpPr/>
          <p:nvPr/>
        </p:nvSpPr>
        <p:spPr>
          <a:xfrm>
            <a:off x="3389392" y="4096883"/>
            <a:ext cx="133500" cy="1341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626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12" name="Google Shape;412;p28"/>
          <p:cNvSpPr/>
          <p:nvPr/>
        </p:nvSpPr>
        <p:spPr>
          <a:xfrm>
            <a:off x="3607931" y="4096883"/>
            <a:ext cx="133500" cy="1341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626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13" name="Google Shape;413;p28"/>
          <p:cNvSpPr/>
          <p:nvPr/>
        </p:nvSpPr>
        <p:spPr>
          <a:xfrm>
            <a:off x="2733766" y="4651532"/>
            <a:ext cx="133500" cy="1341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626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14" name="Google Shape;414;p28"/>
          <p:cNvSpPr/>
          <p:nvPr/>
        </p:nvSpPr>
        <p:spPr>
          <a:xfrm>
            <a:off x="2952307" y="4651532"/>
            <a:ext cx="133500" cy="1341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626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15" name="Google Shape;415;p28"/>
          <p:cNvSpPr/>
          <p:nvPr/>
        </p:nvSpPr>
        <p:spPr>
          <a:xfrm>
            <a:off x="3170850" y="4651532"/>
            <a:ext cx="133500" cy="1341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626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16" name="Google Shape;416;p28"/>
          <p:cNvSpPr/>
          <p:nvPr/>
        </p:nvSpPr>
        <p:spPr>
          <a:xfrm>
            <a:off x="3389392" y="4651532"/>
            <a:ext cx="133500" cy="1341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626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17" name="Google Shape;417;p28"/>
          <p:cNvSpPr/>
          <p:nvPr/>
        </p:nvSpPr>
        <p:spPr>
          <a:xfrm>
            <a:off x="3607931" y="4651532"/>
            <a:ext cx="133500" cy="1341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626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18" name="Google Shape;418;p28"/>
          <p:cNvSpPr/>
          <p:nvPr/>
        </p:nvSpPr>
        <p:spPr>
          <a:xfrm>
            <a:off x="4521884" y="2987747"/>
            <a:ext cx="133500" cy="1341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626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19" name="Google Shape;419;p28"/>
          <p:cNvSpPr/>
          <p:nvPr/>
        </p:nvSpPr>
        <p:spPr>
          <a:xfrm>
            <a:off x="4740425" y="2987747"/>
            <a:ext cx="133500" cy="1341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626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20" name="Google Shape;420;p28"/>
          <p:cNvSpPr/>
          <p:nvPr/>
        </p:nvSpPr>
        <p:spPr>
          <a:xfrm>
            <a:off x="4958968" y="2987747"/>
            <a:ext cx="133500" cy="1341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626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21" name="Google Shape;421;p28"/>
          <p:cNvSpPr/>
          <p:nvPr/>
        </p:nvSpPr>
        <p:spPr>
          <a:xfrm>
            <a:off x="5177510" y="2987747"/>
            <a:ext cx="133500" cy="1341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626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22" name="Google Shape;422;p28"/>
          <p:cNvSpPr/>
          <p:nvPr/>
        </p:nvSpPr>
        <p:spPr>
          <a:xfrm>
            <a:off x="5396049" y="2987747"/>
            <a:ext cx="133500" cy="1341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626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23" name="Google Shape;423;p28"/>
          <p:cNvSpPr/>
          <p:nvPr/>
        </p:nvSpPr>
        <p:spPr>
          <a:xfrm>
            <a:off x="4521884" y="3538755"/>
            <a:ext cx="133500" cy="1341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626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24" name="Google Shape;424;p28"/>
          <p:cNvSpPr/>
          <p:nvPr/>
        </p:nvSpPr>
        <p:spPr>
          <a:xfrm>
            <a:off x="4740425" y="3538755"/>
            <a:ext cx="133500" cy="1341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626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25" name="Google Shape;425;p28"/>
          <p:cNvSpPr/>
          <p:nvPr/>
        </p:nvSpPr>
        <p:spPr>
          <a:xfrm>
            <a:off x="4958968" y="3538755"/>
            <a:ext cx="133500" cy="1341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626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26" name="Google Shape;426;p28"/>
          <p:cNvSpPr/>
          <p:nvPr/>
        </p:nvSpPr>
        <p:spPr>
          <a:xfrm>
            <a:off x="5177510" y="3538755"/>
            <a:ext cx="133500" cy="1341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626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27" name="Google Shape;427;p28"/>
          <p:cNvSpPr/>
          <p:nvPr/>
        </p:nvSpPr>
        <p:spPr>
          <a:xfrm>
            <a:off x="5396049" y="3538755"/>
            <a:ext cx="133500" cy="1341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626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28" name="Google Shape;428;p28"/>
          <p:cNvSpPr/>
          <p:nvPr/>
        </p:nvSpPr>
        <p:spPr>
          <a:xfrm>
            <a:off x="4521884" y="4096883"/>
            <a:ext cx="133500" cy="1341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626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29" name="Google Shape;429;p28"/>
          <p:cNvSpPr/>
          <p:nvPr/>
        </p:nvSpPr>
        <p:spPr>
          <a:xfrm>
            <a:off x="4740425" y="4096883"/>
            <a:ext cx="133500" cy="1341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626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30" name="Google Shape;430;p28"/>
          <p:cNvSpPr/>
          <p:nvPr/>
        </p:nvSpPr>
        <p:spPr>
          <a:xfrm>
            <a:off x="4958968" y="4096883"/>
            <a:ext cx="133500" cy="1341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626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31" name="Google Shape;431;p28"/>
          <p:cNvSpPr/>
          <p:nvPr/>
        </p:nvSpPr>
        <p:spPr>
          <a:xfrm>
            <a:off x="5177510" y="4096883"/>
            <a:ext cx="133500" cy="1341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626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32" name="Google Shape;432;p28"/>
          <p:cNvSpPr/>
          <p:nvPr/>
        </p:nvSpPr>
        <p:spPr>
          <a:xfrm>
            <a:off x="5396049" y="4096883"/>
            <a:ext cx="133500" cy="1341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626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33" name="Google Shape;433;p28"/>
          <p:cNvSpPr/>
          <p:nvPr/>
        </p:nvSpPr>
        <p:spPr>
          <a:xfrm>
            <a:off x="4521884" y="4651532"/>
            <a:ext cx="133500" cy="1341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626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34" name="Google Shape;434;p28"/>
          <p:cNvSpPr/>
          <p:nvPr/>
        </p:nvSpPr>
        <p:spPr>
          <a:xfrm>
            <a:off x="4740425" y="4651532"/>
            <a:ext cx="133500" cy="1341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626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35" name="Google Shape;435;p28"/>
          <p:cNvSpPr/>
          <p:nvPr/>
        </p:nvSpPr>
        <p:spPr>
          <a:xfrm>
            <a:off x="4958968" y="4651532"/>
            <a:ext cx="133500" cy="1341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626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36" name="Google Shape;436;p28"/>
          <p:cNvSpPr/>
          <p:nvPr/>
        </p:nvSpPr>
        <p:spPr>
          <a:xfrm>
            <a:off x="5177510" y="4651532"/>
            <a:ext cx="133500" cy="1341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626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37" name="Google Shape;437;p28"/>
          <p:cNvSpPr/>
          <p:nvPr/>
        </p:nvSpPr>
        <p:spPr>
          <a:xfrm>
            <a:off x="5396049" y="4651532"/>
            <a:ext cx="133500" cy="1341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626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38" name="Google Shape;438;p28"/>
          <p:cNvSpPr/>
          <p:nvPr/>
        </p:nvSpPr>
        <p:spPr>
          <a:xfrm>
            <a:off x="6310001" y="2987747"/>
            <a:ext cx="133500" cy="1341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626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39" name="Google Shape;439;p28"/>
          <p:cNvSpPr/>
          <p:nvPr/>
        </p:nvSpPr>
        <p:spPr>
          <a:xfrm>
            <a:off x="6528543" y="2987747"/>
            <a:ext cx="133500" cy="1341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626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40" name="Google Shape;440;p28"/>
          <p:cNvSpPr/>
          <p:nvPr/>
        </p:nvSpPr>
        <p:spPr>
          <a:xfrm>
            <a:off x="6747085" y="2987747"/>
            <a:ext cx="133500" cy="1341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626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41" name="Google Shape;441;p28"/>
          <p:cNvSpPr/>
          <p:nvPr/>
        </p:nvSpPr>
        <p:spPr>
          <a:xfrm>
            <a:off x="6965627" y="2987747"/>
            <a:ext cx="133500" cy="1341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626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42" name="Google Shape;442;p28"/>
          <p:cNvSpPr/>
          <p:nvPr/>
        </p:nvSpPr>
        <p:spPr>
          <a:xfrm>
            <a:off x="7184167" y="2987747"/>
            <a:ext cx="133500" cy="1341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626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43" name="Google Shape;443;p28"/>
          <p:cNvSpPr/>
          <p:nvPr/>
        </p:nvSpPr>
        <p:spPr>
          <a:xfrm>
            <a:off x="6310001" y="3538755"/>
            <a:ext cx="133500" cy="1341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626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44" name="Google Shape;444;p28"/>
          <p:cNvSpPr/>
          <p:nvPr/>
        </p:nvSpPr>
        <p:spPr>
          <a:xfrm>
            <a:off x="6528543" y="3538755"/>
            <a:ext cx="133500" cy="1341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626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45" name="Google Shape;445;p28"/>
          <p:cNvSpPr/>
          <p:nvPr/>
        </p:nvSpPr>
        <p:spPr>
          <a:xfrm>
            <a:off x="6747085" y="3538755"/>
            <a:ext cx="133500" cy="1341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626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46" name="Google Shape;446;p28"/>
          <p:cNvSpPr/>
          <p:nvPr/>
        </p:nvSpPr>
        <p:spPr>
          <a:xfrm>
            <a:off x="6965627" y="3538755"/>
            <a:ext cx="133500" cy="1341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626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47" name="Google Shape;447;p28"/>
          <p:cNvSpPr/>
          <p:nvPr/>
        </p:nvSpPr>
        <p:spPr>
          <a:xfrm>
            <a:off x="7184167" y="3538755"/>
            <a:ext cx="133500" cy="1341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626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48" name="Google Shape;448;p28"/>
          <p:cNvSpPr/>
          <p:nvPr/>
        </p:nvSpPr>
        <p:spPr>
          <a:xfrm>
            <a:off x="6310001" y="4096883"/>
            <a:ext cx="133500" cy="1341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626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49" name="Google Shape;449;p28"/>
          <p:cNvSpPr/>
          <p:nvPr/>
        </p:nvSpPr>
        <p:spPr>
          <a:xfrm>
            <a:off x="6528543" y="4096883"/>
            <a:ext cx="133500" cy="1341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626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50" name="Google Shape;450;p28"/>
          <p:cNvSpPr/>
          <p:nvPr/>
        </p:nvSpPr>
        <p:spPr>
          <a:xfrm>
            <a:off x="6747085" y="4096883"/>
            <a:ext cx="133500" cy="1341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626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51" name="Google Shape;451;p28"/>
          <p:cNvSpPr/>
          <p:nvPr/>
        </p:nvSpPr>
        <p:spPr>
          <a:xfrm>
            <a:off x="6965627" y="4096883"/>
            <a:ext cx="133500" cy="1341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626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52" name="Google Shape;452;p28"/>
          <p:cNvSpPr/>
          <p:nvPr/>
        </p:nvSpPr>
        <p:spPr>
          <a:xfrm>
            <a:off x="7184167" y="4096883"/>
            <a:ext cx="133500" cy="1341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626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53" name="Google Shape;453;p28"/>
          <p:cNvSpPr/>
          <p:nvPr/>
        </p:nvSpPr>
        <p:spPr>
          <a:xfrm>
            <a:off x="6310001" y="4651532"/>
            <a:ext cx="133500" cy="1341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626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54" name="Google Shape;454;p28"/>
          <p:cNvSpPr/>
          <p:nvPr/>
        </p:nvSpPr>
        <p:spPr>
          <a:xfrm>
            <a:off x="6528543" y="4651532"/>
            <a:ext cx="133500" cy="1341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626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55" name="Google Shape;455;p28"/>
          <p:cNvSpPr/>
          <p:nvPr/>
        </p:nvSpPr>
        <p:spPr>
          <a:xfrm>
            <a:off x="6747085" y="4651532"/>
            <a:ext cx="133500" cy="1341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626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56" name="Google Shape;456;p28"/>
          <p:cNvSpPr/>
          <p:nvPr/>
        </p:nvSpPr>
        <p:spPr>
          <a:xfrm>
            <a:off x="6965627" y="4651532"/>
            <a:ext cx="133500" cy="1341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626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57" name="Google Shape;457;p28"/>
          <p:cNvSpPr/>
          <p:nvPr/>
        </p:nvSpPr>
        <p:spPr>
          <a:xfrm>
            <a:off x="7184167" y="4651532"/>
            <a:ext cx="133500" cy="1341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626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58" name="Google Shape;458;p28"/>
          <p:cNvSpPr/>
          <p:nvPr/>
        </p:nvSpPr>
        <p:spPr>
          <a:xfrm>
            <a:off x="613446" y="5061695"/>
            <a:ext cx="1691700" cy="429900"/>
          </a:xfrm>
          <a:prstGeom prst="roundRect">
            <a:avLst>
              <a:gd fmla="val 50000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59" name="Google Shape;459;p28"/>
          <p:cNvSpPr/>
          <p:nvPr/>
        </p:nvSpPr>
        <p:spPr>
          <a:xfrm>
            <a:off x="613446" y="5616344"/>
            <a:ext cx="1691700" cy="429900"/>
          </a:xfrm>
          <a:prstGeom prst="roundRect">
            <a:avLst>
              <a:gd fmla="val 50000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60" name="Google Shape;460;p28"/>
          <p:cNvSpPr/>
          <p:nvPr/>
        </p:nvSpPr>
        <p:spPr>
          <a:xfrm>
            <a:off x="2398423" y="5061695"/>
            <a:ext cx="5261700" cy="429900"/>
          </a:xfrm>
          <a:prstGeom prst="roundRect">
            <a:avLst>
              <a:gd fmla="val 50000" name="adj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626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61" name="Google Shape;461;p28"/>
          <p:cNvSpPr/>
          <p:nvPr/>
        </p:nvSpPr>
        <p:spPr>
          <a:xfrm>
            <a:off x="2398423" y="5616344"/>
            <a:ext cx="5261700" cy="429900"/>
          </a:xfrm>
          <a:prstGeom prst="roundRect">
            <a:avLst>
              <a:gd fmla="val 50000" name="adj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626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62" name="Google Shape;462;p28"/>
          <p:cNvSpPr/>
          <p:nvPr/>
        </p:nvSpPr>
        <p:spPr>
          <a:xfrm>
            <a:off x="7753354" y="5061695"/>
            <a:ext cx="1691700" cy="429900"/>
          </a:xfrm>
          <a:prstGeom prst="roundRect">
            <a:avLst>
              <a:gd fmla="val 50000" name="adj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626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63" name="Google Shape;463;p28"/>
          <p:cNvSpPr/>
          <p:nvPr/>
        </p:nvSpPr>
        <p:spPr>
          <a:xfrm>
            <a:off x="7753354" y="5616344"/>
            <a:ext cx="1691700" cy="429900"/>
          </a:xfrm>
          <a:prstGeom prst="roundRect">
            <a:avLst>
              <a:gd fmla="val 50000" name="adj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626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64" name="Google Shape;464;p28"/>
          <p:cNvSpPr txBox="1"/>
          <p:nvPr/>
        </p:nvSpPr>
        <p:spPr>
          <a:xfrm>
            <a:off x="977546" y="5186491"/>
            <a:ext cx="9633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Feature five</a:t>
            </a:r>
            <a:endParaRPr/>
          </a:p>
        </p:txBody>
      </p:sp>
      <p:sp>
        <p:nvSpPr>
          <p:cNvPr id="465" name="Google Shape;465;p28"/>
          <p:cNvSpPr txBox="1"/>
          <p:nvPr/>
        </p:nvSpPr>
        <p:spPr>
          <a:xfrm>
            <a:off x="1023230" y="5741140"/>
            <a:ext cx="8721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Feature six</a:t>
            </a:r>
            <a:endParaRPr/>
          </a:p>
        </p:txBody>
      </p:sp>
      <p:grpSp>
        <p:nvGrpSpPr>
          <p:cNvPr id="466" name="Google Shape;466;p28"/>
          <p:cNvGrpSpPr/>
          <p:nvPr/>
        </p:nvGrpSpPr>
        <p:grpSpPr>
          <a:xfrm>
            <a:off x="8020026" y="5202614"/>
            <a:ext cx="1158166" cy="141122"/>
            <a:chOff x="2025389" y="3737283"/>
            <a:chExt cx="2005135" cy="267377"/>
          </a:xfrm>
        </p:grpSpPr>
        <p:grpSp>
          <p:nvGrpSpPr>
            <p:cNvPr id="467" name="Google Shape;467;p28"/>
            <p:cNvGrpSpPr/>
            <p:nvPr/>
          </p:nvGrpSpPr>
          <p:grpSpPr>
            <a:xfrm>
              <a:off x="2025389" y="3753200"/>
              <a:ext cx="2005135" cy="251460"/>
              <a:chOff x="6624989" y="2237539"/>
              <a:chExt cx="2005135" cy="251460"/>
            </a:xfrm>
          </p:grpSpPr>
          <p:sp>
            <p:nvSpPr>
              <p:cNvPr id="468" name="Google Shape;468;p28"/>
              <p:cNvSpPr/>
              <p:nvPr/>
            </p:nvSpPr>
            <p:spPr>
              <a:xfrm>
                <a:off x="6624989" y="2237539"/>
                <a:ext cx="2005135" cy="251460"/>
              </a:xfrm>
              <a:prstGeom prst="roundRect">
                <a:avLst>
                  <a:gd fmla="val 50000" name="adj"/>
                </a:avLst>
              </a:prstGeom>
              <a:solidFill>
                <a:schemeClr val="lt1">
                  <a:alpha val="14901"/>
                </a:schemeClr>
              </a:solidFill>
              <a:ln cap="flat" cmpd="sng" w="12700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262626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469" name="Google Shape;469;p28"/>
              <p:cNvSpPr/>
              <p:nvPr/>
            </p:nvSpPr>
            <p:spPr>
              <a:xfrm>
                <a:off x="6624989" y="2237539"/>
                <a:ext cx="1351307" cy="251460"/>
              </a:xfrm>
              <a:prstGeom prst="roundRect">
                <a:avLst>
                  <a:gd fmla="val 50000" name="adj"/>
                </a:avLst>
              </a:prstGeom>
              <a:solidFill>
                <a:schemeClr val="accen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262626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sp>
          <p:nvSpPr>
            <p:cNvPr id="470" name="Google Shape;470;p28"/>
            <p:cNvSpPr/>
            <p:nvPr/>
          </p:nvSpPr>
          <p:spPr>
            <a:xfrm>
              <a:off x="3134250" y="3737283"/>
              <a:ext cx="243284" cy="266236"/>
            </a:xfrm>
            <a:prstGeom prst="ellipse">
              <a:avLst/>
            </a:prstGeom>
            <a:solidFill>
              <a:schemeClr val="lt1"/>
            </a:solidFill>
            <a:ln cap="flat" cmpd="sng" w="2857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471" name="Google Shape;471;p28"/>
          <p:cNvGrpSpPr/>
          <p:nvPr/>
        </p:nvGrpSpPr>
        <p:grpSpPr>
          <a:xfrm>
            <a:off x="8020026" y="5757263"/>
            <a:ext cx="1158167" cy="141122"/>
            <a:chOff x="2025387" y="3737283"/>
            <a:chExt cx="2005137" cy="267377"/>
          </a:xfrm>
        </p:grpSpPr>
        <p:grpSp>
          <p:nvGrpSpPr>
            <p:cNvPr id="472" name="Google Shape;472;p28"/>
            <p:cNvGrpSpPr/>
            <p:nvPr/>
          </p:nvGrpSpPr>
          <p:grpSpPr>
            <a:xfrm>
              <a:off x="2025387" y="3753200"/>
              <a:ext cx="2005137" cy="251460"/>
              <a:chOff x="6624987" y="2237539"/>
              <a:chExt cx="2005137" cy="251460"/>
            </a:xfrm>
          </p:grpSpPr>
          <p:sp>
            <p:nvSpPr>
              <p:cNvPr id="473" name="Google Shape;473;p28"/>
              <p:cNvSpPr/>
              <p:nvPr/>
            </p:nvSpPr>
            <p:spPr>
              <a:xfrm>
                <a:off x="6624989" y="2237539"/>
                <a:ext cx="2005135" cy="251460"/>
              </a:xfrm>
              <a:prstGeom prst="roundRect">
                <a:avLst>
                  <a:gd fmla="val 50000" name="adj"/>
                </a:avLst>
              </a:prstGeom>
              <a:solidFill>
                <a:schemeClr val="lt1">
                  <a:alpha val="14901"/>
                </a:schemeClr>
              </a:solidFill>
              <a:ln cap="flat" cmpd="sng" w="12700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262626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474" name="Google Shape;474;p28"/>
              <p:cNvSpPr/>
              <p:nvPr/>
            </p:nvSpPr>
            <p:spPr>
              <a:xfrm>
                <a:off x="6624987" y="2237539"/>
                <a:ext cx="1335638" cy="251460"/>
              </a:xfrm>
              <a:prstGeom prst="roundRect">
                <a:avLst>
                  <a:gd fmla="val 50000" name="adj"/>
                </a:avLst>
              </a:prstGeom>
              <a:solidFill>
                <a:schemeClr val="accent1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262626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sp>
          <p:nvSpPr>
            <p:cNvPr id="475" name="Google Shape;475;p28"/>
            <p:cNvSpPr/>
            <p:nvPr/>
          </p:nvSpPr>
          <p:spPr>
            <a:xfrm>
              <a:off x="3118580" y="3737283"/>
              <a:ext cx="243284" cy="266236"/>
            </a:xfrm>
            <a:prstGeom prst="ellipse">
              <a:avLst/>
            </a:prstGeom>
            <a:solidFill>
              <a:schemeClr val="lt1"/>
            </a:solidFill>
            <a:ln cap="flat" cmpd="sng" w="2857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476" name="Google Shape;476;p28"/>
          <p:cNvSpPr/>
          <p:nvPr/>
        </p:nvSpPr>
        <p:spPr>
          <a:xfrm>
            <a:off x="2733766" y="5209387"/>
            <a:ext cx="133500" cy="1341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626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77" name="Google Shape;477;p28"/>
          <p:cNvSpPr/>
          <p:nvPr/>
        </p:nvSpPr>
        <p:spPr>
          <a:xfrm>
            <a:off x="2952307" y="5209387"/>
            <a:ext cx="133500" cy="1341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626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78" name="Google Shape;478;p28"/>
          <p:cNvSpPr/>
          <p:nvPr/>
        </p:nvSpPr>
        <p:spPr>
          <a:xfrm>
            <a:off x="3170850" y="5209387"/>
            <a:ext cx="133500" cy="1341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626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79" name="Google Shape;479;p28"/>
          <p:cNvSpPr/>
          <p:nvPr/>
        </p:nvSpPr>
        <p:spPr>
          <a:xfrm>
            <a:off x="3389392" y="5209387"/>
            <a:ext cx="133500" cy="1341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626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80" name="Google Shape;480;p28"/>
          <p:cNvSpPr/>
          <p:nvPr/>
        </p:nvSpPr>
        <p:spPr>
          <a:xfrm>
            <a:off x="3607931" y="5209387"/>
            <a:ext cx="133500" cy="1341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626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81" name="Google Shape;481;p28"/>
          <p:cNvSpPr/>
          <p:nvPr/>
        </p:nvSpPr>
        <p:spPr>
          <a:xfrm>
            <a:off x="2733766" y="5764036"/>
            <a:ext cx="133500" cy="1341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626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82" name="Google Shape;482;p28"/>
          <p:cNvSpPr/>
          <p:nvPr/>
        </p:nvSpPr>
        <p:spPr>
          <a:xfrm>
            <a:off x="2952307" y="5764036"/>
            <a:ext cx="133500" cy="1341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626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83" name="Google Shape;483;p28"/>
          <p:cNvSpPr/>
          <p:nvPr/>
        </p:nvSpPr>
        <p:spPr>
          <a:xfrm>
            <a:off x="3170850" y="5764036"/>
            <a:ext cx="133500" cy="1341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626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84" name="Google Shape;484;p28"/>
          <p:cNvSpPr/>
          <p:nvPr/>
        </p:nvSpPr>
        <p:spPr>
          <a:xfrm>
            <a:off x="3389392" y="5764036"/>
            <a:ext cx="133500" cy="1341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626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85" name="Google Shape;485;p28"/>
          <p:cNvSpPr/>
          <p:nvPr/>
        </p:nvSpPr>
        <p:spPr>
          <a:xfrm>
            <a:off x="3607931" y="5764036"/>
            <a:ext cx="133500" cy="1341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626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86" name="Google Shape;486;p28"/>
          <p:cNvSpPr/>
          <p:nvPr/>
        </p:nvSpPr>
        <p:spPr>
          <a:xfrm>
            <a:off x="4521884" y="5209387"/>
            <a:ext cx="133500" cy="1341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626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87" name="Google Shape;487;p28"/>
          <p:cNvSpPr/>
          <p:nvPr/>
        </p:nvSpPr>
        <p:spPr>
          <a:xfrm>
            <a:off x="4740425" y="5209387"/>
            <a:ext cx="133500" cy="1341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626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88" name="Google Shape;488;p28"/>
          <p:cNvSpPr/>
          <p:nvPr/>
        </p:nvSpPr>
        <p:spPr>
          <a:xfrm>
            <a:off x="4958968" y="5209387"/>
            <a:ext cx="133500" cy="1341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626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89" name="Google Shape;489;p28"/>
          <p:cNvSpPr/>
          <p:nvPr/>
        </p:nvSpPr>
        <p:spPr>
          <a:xfrm>
            <a:off x="5177510" y="5209387"/>
            <a:ext cx="133500" cy="1341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626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90" name="Google Shape;490;p28"/>
          <p:cNvSpPr/>
          <p:nvPr/>
        </p:nvSpPr>
        <p:spPr>
          <a:xfrm>
            <a:off x="5396049" y="5209387"/>
            <a:ext cx="133500" cy="1341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626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91" name="Google Shape;491;p28"/>
          <p:cNvSpPr/>
          <p:nvPr/>
        </p:nvSpPr>
        <p:spPr>
          <a:xfrm>
            <a:off x="4521884" y="5764036"/>
            <a:ext cx="133500" cy="1341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626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92" name="Google Shape;492;p28"/>
          <p:cNvSpPr/>
          <p:nvPr/>
        </p:nvSpPr>
        <p:spPr>
          <a:xfrm>
            <a:off x="4740425" y="5764036"/>
            <a:ext cx="133500" cy="1341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626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93" name="Google Shape;493;p28"/>
          <p:cNvSpPr/>
          <p:nvPr/>
        </p:nvSpPr>
        <p:spPr>
          <a:xfrm>
            <a:off x="4958968" y="5764036"/>
            <a:ext cx="133500" cy="1341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626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94" name="Google Shape;494;p28"/>
          <p:cNvSpPr/>
          <p:nvPr/>
        </p:nvSpPr>
        <p:spPr>
          <a:xfrm>
            <a:off x="5177510" y="5764036"/>
            <a:ext cx="133500" cy="1341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626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95" name="Google Shape;495;p28"/>
          <p:cNvSpPr/>
          <p:nvPr/>
        </p:nvSpPr>
        <p:spPr>
          <a:xfrm>
            <a:off x="5396049" y="5764036"/>
            <a:ext cx="133500" cy="1341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626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96" name="Google Shape;496;p28"/>
          <p:cNvSpPr/>
          <p:nvPr/>
        </p:nvSpPr>
        <p:spPr>
          <a:xfrm>
            <a:off x="6310001" y="5209387"/>
            <a:ext cx="133500" cy="1341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626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97" name="Google Shape;497;p28"/>
          <p:cNvSpPr/>
          <p:nvPr/>
        </p:nvSpPr>
        <p:spPr>
          <a:xfrm>
            <a:off x="6528543" y="5209387"/>
            <a:ext cx="133500" cy="1341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626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98" name="Google Shape;498;p28"/>
          <p:cNvSpPr/>
          <p:nvPr/>
        </p:nvSpPr>
        <p:spPr>
          <a:xfrm>
            <a:off x="6747085" y="5209387"/>
            <a:ext cx="133500" cy="1341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626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99" name="Google Shape;499;p28"/>
          <p:cNvSpPr/>
          <p:nvPr/>
        </p:nvSpPr>
        <p:spPr>
          <a:xfrm>
            <a:off x="6965627" y="5209387"/>
            <a:ext cx="133500" cy="1341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626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00" name="Google Shape;500;p28"/>
          <p:cNvSpPr/>
          <p:nvPr/>
        </p:nvSpPr>
        <p:spPr>
          <a:xfrm>
            <a:off x="7184167" y="5209387"/>
            <a:ext cx="133500" cy="1341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626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01" name="Google Shape;501;p28"/>
          <p:cNvSpPr/>
          <p:nvPr/>
        </p:nvSpPr>
        <p:spPr>
          <a:xfrm>
            <a:off x="6310001" y="5764036"/>
            <a:ext cx="133500" cy="1341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626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02" name="Google Shape;502;p28"/>
          <p:cNvSpPr/>
          <p:nvPr/>
        </p:nvSpPr>
        <p:spPr>
          <a:xfrm>
            <a:off x="6528543" y="5764036"/>
            <a:ext cx="133500" cy="1341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626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03" name="Google Shape;503;p28"/>
          <p:cNvSpPr/>
          <p:nvPr/>
        </p:nvSpPr>
        <p:spPr>
          <a:xfrm>
            <a:off x="6747085" y="5764036"/>
            <a:ext cx="133500" cy="1341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626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04" name="Google Shape;504;p28"/>
          <p:cNvSpPr/>
          <p:nvPr/>
        </p:nvSpPr>
        <p:spPr>
          <a:xfrm>
            <a:off x="6965627" y="5764036"/>
            <a:ext cx="133500" cy="1341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626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05" name="Google Shape;505;p28"/>
          <p:cNvSpPr/>
          <p:nvPr/>
        </p:nvSpPr>
        <p:spPr>
          <a:xfrm>
            <a:off x="7184167" y="5764036"/>
            <a:ext cx="133500" cy="1341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626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06" name="Google Shape;506;p28"/>
          <p:cNvSpPr txBox="1"/>
          <p:nvPr>
            <p:ph type="title"/>
          </p:nvPr>
        </p:nvSpPr>
        <p:spPr>
          <a:xfrm>
            <a:off x="551533" y="1111433"/>
            <a:ext cx="11249100" cy="6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300"/>
              </a:spcAft>
              <a:buNone/>
            </a:pPr>
            <a:r>
              <a:rPr lang="en-US"/>
              <a:t>Product roadmap priority</a:t>
            </a:r>
            <a:endParaRPr/>
          </a:p>
        </p:txBody>
      </p:sp>
      <p:sp>
        <p:nvSpPr>
          <p:cNvPr id="507" name="Google Shape;507;p28"/>
          <p:cNvSpPr txBox="1"/>
          <p:nvPr>
            <p:ph idx="12" type="sldNum"/>
          </p:nvPr>
        </p:nvSpPr>
        <p:spPr>
          <a:xfrm>
            <a:off x="11069144" y="6217622"/>
            <a:ext cx="731700" cy="524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29"/>
          <p:cNvSpPr/>
          <p:nvPr/>
        </p:nvSpPr>
        <p:spPr>
          <a:xfrm>
            <a:off x="927927" y="1022801"/>
            <a:ext cx="6835772" cy="5263624"/>
          </a:xfrm>
          <a:custGeom>
            <a:rect b="b" l="l" r="r" t="t"/>
            <a:pathLst>
              <a:path extrusionOk="0" h="5584747" w="5139678">
                <a:moveTo>
                  <a:pt x="189502" y="0"/>
                </a:moveTo>
                <a:lnTo>
                  <a:pt x="232062" y="0"/>
                </a:lnTo>
                <a:lnTo>
                  <a:pt x="947481" y="0"/>
                </a:lnTo>
                <a:lnTo>
                  <a:pt x="4706518" y="0"/>
                </a:lnTo>
                <a:lnTo>
                  <a:pt x="4706520" y="0"/>
                </a:lnTo>
                <a:lnTo>
                  <a:pt x="4749081" y="0"/>
                </a:lnTo>
                <a:lnTo>
                  <a:pt x="5139678" y="0"/>
                </a:lnTo>
                <a:lnTo>
                  <a:pt x="5139678" y="5584747"/>
                </a:lnTo>
                <a:lnTo>
                  <a:pt x="4749081" y="5584747"/>
                </a:lnTo>
                <a:lnTo>
                  <a:pt x="232062" y="5584747"/>
                </a:lnTo>
                <a:lnTo>
                  <a:pt x="232062" y="5584746"/>
                </a:lnTo>
                <a:lnTo>
                  <a:pt x="189501" y="5584746"/>
                </a:lnTo>
                <a:cubicBezTo>
                  <a:pt x="84842" y="5584746"/>
                  <a:pt x="0" y="5499904"/>
                  <a:pt x="0" y="5395245"/>
                </a:cubicBezTo>
                <a:lnTo>
                  <a:pt x="0" y="3031048"/>
                </a:lnTo>
                <a:lnTo>
                  <a:pt x="0" y="3031047"/>
                </a:lnTo>
                <a:lnTo>
                  <a:pt x="0" y="2325737"/>
                </a:lnTo>
                <a:lnTo>
                  <a:pt x="1" y="2325736"/>
                </a:lnTo>
                <a:lnTo>
                  <a:pt x="1" y="189501"/>
                </a:lnTo>
                <a:cubicBezTo>
                  <a:pt x="1" y="84842"/>
                  <a:pt x="84842" y="0"/>
                  <a:pt x="189502" y="0"/>
                </a:cubicBezTo>
                <a:close/>
              </a:path>
            </a:pathLst>
          </a:custGeom>
          <a:noFill/>
          <a:ln cap="flat" cmpd="sng" w="1905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514" name="Google Shape;514;p29"/>
          <p:cNvGrpSpPr/>
          <p:nvPr/>
        </p:nvGrpSpPr>
        <p:grpSpPr>
          <a:xfrm>
            <a:off x="1447832" y="1961677"/>
            <a:ext cx="5824569" cy="4073899"/>
            <a:chOff x="1524032" y="1733077"/>
            <a:chExt cx="5824569" cy="4073899"/>
          </a:xfrm>
        </p:grpSpPr>
        <p:sp>
          <p:nvSpPr>
            <p:cNvPr id="515" name="Google Shape;515;p29"/>
            <p:cNvSpPr/>
            <p:nvPr/>
          </p:nvSpPr>
          <p:spPr>
            <a:xfrm>
              <a:off x="1524032" y="1733077"/>
              <a:ext cx="5824569" cy="499201"/>
            </a:xfrm>
            <a:prstGeom prst="roundRect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16" name="Google Shape;516;p29"/>
            <p:cNvSpPr/>
            <p:nvPr/>
          </p:nvSpPr>
          <p:spPr>
            <a:xfrm>
              <a:off x="1524032" y="2331250"/>
              <a:ext cx="5824569" cy="499201"/>
            </a:xfrm>
            <a:prstGeom prst="roundRect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17" name="Google Shape;517;p29"/>
            <p:cNvSpPr/>
            <p:nvPr/>
          </p:nvSpPr>
          <p:spPr>
            <a:xfrm>
              <a:off x="1524032" y="2925290"/>
              <a:ext cx="5824569" cy="499201"/>
            </a:xfrm>
            <a:prstGeom prst="roundRect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18" name="Google Shape;518;p29"/>
            <p:cNvSpPr/>
            <p:nvPr/>
          </p:nvSpPr>
          <p:spPr>
            <a:xfrm>
              <a:off x="1524032" y="3519329"/>
              <a:ext cx="5824569" cy="499201"/>
            </a:xfrm>
            <a:prstGeom prst="roundRect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19" name="Google Shape;519;p29"/>
            <p:cNvSpPr/>
            <p:nvPr/>
          </p:nvSpPr>
          <p:spPr>
            <a:xfrm>
              <a:off x="1524032" y="4113371"/>
              <a:ext cx="5824569" cy="499201"/>
            </a:xfrm>
            <a:prstGeom prst="roundRect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20" name="Google Shape;520;p29"/>
            <p:cNvSpPr/>
            <p:nvPr/>
          </p:nvSpPr>
          <p:spPr>
            <a:xfrm>
              <a:off x="1524032" y="4708637"/>
              <a:ext cx="5824569" cy="499201"/>
            </a:xfrm>
            <a:prstGeom prst="roundRect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21" name="Google Shape;521;p29"/>
            <p:cNvSpPr/>
            <p:nvPr/>
          </p:nvSpPr>
          <p:spPr>
            <a:xfrm>
              <a:off x="1524032" y="5307775"/>
              <a:ext cx="5824569" cy="499201"/>
            </a:xfrm>
            <a:prstGeom prst="roundRect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522" name="Google Shape;522;p29"/>
          <p:cNvSpPr/>
          <p:nvPr/>
        </p:nvSpPr>
        <p:spPr>
          <a:xfrm rot="5400000">
            <a:off x="6805323" y="1985956"/>
            <a:ext cx="5269500" cy="3343200"/>
          </a:xfrm>
          <a:prstGeom prst="round2SameRect">
            <a:avLst>
              <a:gd fmla="val 4005" name="adj1"/>
              <a:gd fmla="val 0" name="adj2"/>
            </a:avLst>
          </a:prstGeom>
          <a:solidFill>
            <a:srgbClr val="000000"/>
          </a:solidFill>
          <a:ln cap="flat" cmpd="sng" w="1905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523" name="Google Shape;523;p29"/>
          <p:cNvCxnSpPr/>
          <p:nvPr/>
        </p:nvCxnSpPr>
        <p:spPr>
          <a:xfrm>
            <a:off x="3204082" y="2094681"/>
            <a:ext cx="0" cy="233100"/>
          </a:xfrm>
          <a:prstGeom prst="straightConnector1">
            <a:avLst/>
          </a:prstGeom>
          <a:noFill/>
          <a:ln cap="rnd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24" name="Google Shape;524;p29"/>
          <p:cNvCxnSpPr/>
          <p:nvPr/>
        </p:nvCxnSpPr>
        <p:spPr>
          <a:xfrm>
            <a:off x="3204082" y="2692854"/>
            <a:ext cx="0" cy="233100"/>
          </a:xfrm>
          <a:prstGeom prst="straightConnector1">
            <a:avLst/>
          </a:prstGeom>
          <a:noFill/>
          <a:ln cap="rnd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25" name="Google Shape;525;p29"/>
          <p:cNvCxnSpPr/>
          <p:nvPr/>
        </p:nvCxnSpPr>
        <p:spPr>
          <a:xfrm>
            <a:off x="3204082" y="3286893"/>
            <a:ext cx="0" cy="233100"/>
          </a:xfrm>
          <a:prstGeom prst="straightConnector1">
            <a:avLst/>
          </a:prstGeom>
          <a:noFill/>
          <a:ln cap="rnd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26" name="Google Shape;526;p29"/>
          <p:cNvCxnSpPr/>
          <p:nvPr/>
        </p:nvCxnSpPr>
        <p:spPr>
          <a:xfrm>
            <a:off x="3204082" y="3880933"/>
            <a:ext cx="0" cy="233100"/>
          </a:xfrm>
          <a:prstGeom prst="straightConnector1">
            <a:avLst/>
          </a:prstGeom>
          <a:noFill/>
          <a:ln cap="rnd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27" name="Google Shape;527;p29"/>
          <p:cNvCxnSpPr/>
          <p:nvPr/>
        </p:nvCxnSpPr>
        <p:spPr>
          <a:xfrm>
            <a:off x="3204082" y="4474975"/>
            <a:ext cx="0" cy="233100"/>
          </a:xfrm>
          <a:prstGeom prst="straightConnector1">
            <a:avLst/>
          </a:prstGeom>
          <a:noFill/>
          <a:ln cap="rnd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28" name="Google Shape;528;p29"/>
          <p:cNvSpPr/>
          <p:nvPr/>
        </p:nvSpPr>
        <p:spPr>
          <a:xfrm>
            <a:off x="1447832" y="1279623"/>
            <a:ext cx="5824500" cy="499200"/>
          </a:xfrm>
          <a:prstGeom prst="roundRect">
            <a:avLst>
              <a:gd fmla="val 50000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2626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529" name="Google Shape;529;p29"/>
          <p:cNvCxnSpPr/>
          <p:nvPr/>
        </p:nvCxnSpPr>
        <p:spPr>
          <a:xfrm>
            <a:off x="3196562" y="1406812"/>
            <a:ext cx="0" cy="244800"/>
          </a:xfrm>
          <a:prstGeom prst="straightConnector1">
            <a:avLst/>
          </a:prstGeom>
          <a:noFill/>
          <a:ln cap="rnd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30" name="Google Shape;530;p29"/>
          <p:cNvCxnSpPr/>
          <p:nvPr/>
        </p:nvCxnSpPr>
        <p:spPr>
          <a:xfrm>
            <a:off x="4565319" y="1406812"/>
            <a:ext cx="0" cy="244800"/>
          </a:xfrm>
          <a:prstGeom prst="straightConnector1">
            <a:avLst/>
          </a:prstGeom>
          <a:noFill/>
          <a:ln cap="rnd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31" name="Google Shape;531;p29"/>
          <p:cNvSpPr txBox="1"/>
          <p:nvPr/>
        </p:nvSpPr>
        <p:spPr>
          <a:xfrm>
            <a:off x="2075696" y="1452276"/>
            <a:ext cx="6300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Features</a:t>
            </a:r>
            <a:endParaRPr b="1" sz="10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32" name="Google Shape;532;p29"/>
          <p:cNvSpPr txBox="1"/>
          <p:nvPr/>
        </p:nvSpPr>
        <p:spPr>
          <a:xfrm>
            <a:off x="3425174" y="1452276"/>
            <a:ext cx="9042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Short-term</a:t>
            </a:r>
            <a:endParaRPr b="1" sz="10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33" name="Google Shape;533;p29"/>
          <p:cNvSpPr txBox="1"/>
          <p:nvPr/>
        </p:nvSpPr>
        <p:spPr>
          <a:xfrm>
            <a:off x="6122816" y="1452276"/>
            <a:ext cx="8289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Long-term</a:t>
            </a:r>
            <a:endParaRPr b="1" sz="1000"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534" name="Google Shape;534;p29"/>
          <p:cNvCxnSpPr/>
          <p:nvPr/>
        </p:nvCxnSpPr>
        <p:spPr>
          <a:xfrm>
            <a:off x="5866153" y="1406812"/>
            <a:ext cx="0" cy="244800"/>
          </a:xfrm>
          <a:prstGeom prst="straightConnector1">
            <a:avLst/>
          </a:prstGeom>
          <a:noFill/>
          <a:ln cap="rnd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35" name="Google Shape;535;p29"/>
          <p:cNvSpPr txBox="1"/>
          <p:nvPr/>
        </p:nvSpPr>
        <p:spPr>
          <a:xfrm>
            <a:off x="4869538" y="1452276"/>
            <a:ext cx="7215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Mid-term</a:t>
            </a:r>
            <a:endParaRPr b="1" sz="10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36" name="Google Shape;536;p29"/>
          <p:cNvSpPr/>
          <p:nvPr/>
        </p:nvSpPr>
        <p:spPr>
          <a:xfrm>
            <a:off x="3688616" y="2100929"/>
            <a:ext cx="220800" cy="220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626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37" name="Google Shape;537;p29"/>
          <p:cNvSpPr/>
          <p:nvPr/>
        </p:nvSpPr>
        <p:spPr>
          <a:xfrm>
            <a:off x="4879346" y="2100929"/>
            <a:ext cx="220800" cy="220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626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38" name="Google Shape;538;p29"/>
          <p:cNvSpPr/>
          <p:nvPr/>
        </p:nvSpPr>
        <p:spPr>
          <a:xfrm>
            <a:off x="3688615" y="2699104"/>
            <a:ext cx="220800" cy="220800"/>
          </a:xfrm>
          <a:prstGeom prst="ellipse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626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39" name="Google Shape;539;p29"/>
          <p:cNvSpPr/>
          <p:nvPr/>
        </p:nvSpPr>
        <p:spPr>
          <a:xfrm>
            <a:off x="4879344" y="2699104"/>
            <a:ext cx="220800" cy="220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626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40" name="Google Shape;540;p29"/>
          <p:cNvSpPr/>
          <p:nvPr/>
        </p:nvSpPr>
        <p:spPr>
          <a:xfrm>
            <a:off x="3688616" y="3887183"/>
            <a:ext cx="220800" cy="220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626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41" name="Google Shape;541;p29"/>
          <p:cNvSpPr/>
          <p:nvPr/>
        </p:nvSpPr>
        <p:spPr>
          <a:xfrm>
            <a:off x="6057329" y="3887183"/>
            <a:ext cx="220800" cy="220800"/>
          </a:xfrm>
          <a:prstGeom prst="ellipse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626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42" name="Google Shape;542;p29"/>
          <p:cNvSpPr/>
          <p:nvPr/>
        </p:nvSpPr>
        <p:spPr>
          <a:xfrm>
            <a:off x="4879344" y="4481225"/>
            <a:ext cx="220800" cy="220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626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43" name="Google Shape;543;p29"/>
          <p:cNvSpPr/>
          <p:nvPr/>
        </p:nvSpPr>
        <p:spPr>
          <a:xfrm>
            <a:off x="6057327" y="4481225"/>
            <a:ext cx="220800" cy="220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626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44" name="Google Shape;544;p29"/>
          <p:cNvSpPr/>
          <p:nvPr/>
        </p:nvSpPr>
        <p:spPr>
          <a:xfrm>
            <a:off x="4879344" y="3293143"/>
            <a:ext cx="220800" cy="220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626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45" name="Google Shape;545;p29"/>
          <p:cNvSpPr/>
          <p:nvPr/>
        </p:nvSpPr>
        <p:spPr>
          <a:xfrm>
            <a:off x="6057327" y="3293143"/>
            <a:ext cx="220800" cy="220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626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546" name="Google Shape;546;p29"/>
          <p:cNvCxnSpPr/>
          <p:nvPr/>
        </p:nvCxnSpPr>
        <p:spPr>
          <a:xfrm>
            <a:off x="3204082" y="5070241"/>
            <a:ext cx="0" cy="233100"/>
          </a:xfrm>
          <a:prstGeom prst="straightConnector1">
            <a:avLst/>
          </a:prstGeom>
          <a:noFill/>
          <a:ln cap="rnd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47" name="Google Shape;547;p29"/>
          <p:cNvSpPr/>
          <p:nvPr/>
        </p:nvSpPr>
        <p:spPr>
          <a:xfrm>
            <a:off x="3688614" y="5076490"/>
            <a:ext cx="220800" cy="22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626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48" name="Google Shape;548;p29"/>
          <p:cNvSpPr/>
          <p:nvPr/>
        </p:nvSpPr>
        <p:spPr>
          <a:xfrm>
            <a:off x="6057326" y="5076490"/>
            <a:ext cx="220800" cy="220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626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549" name="Google Shape;549;p29"/>
          <p:cNvCxnSpPr/>
          <p:nvPr/>
        </p:nvCxnSpPr>
        <p:spPr>
          <a:xfrm>
            <a:off x="3204082" y="5669379"/>
            <a:ext cx="0" cy="233100"/>
          </a:xfrm>
          <a:prstGeom prst="straightConnector1">
            <a:avLst/>
          </a:prstGeom>
          <a:noFill/>
          <a:ln cap="rnd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550" name="Google Shape;550;p29"/>
          <p:cNvGrpSpPr/>
          <p:nvPr/>
        </p:nvGrpSpPr>
        <p:grpSpPr>
          <a:xfrm>
            <a:off x="1891839" y="2119706"/>
            <a:ext cx="936300" cy="3728598"/>
            <a:chOff x="1968039" y="1891106"/>
            <a:chExt cx="936300" cy="3728598"/>
          </a:xfrm>
        </p:grpSpPr>
        <p:sp>
          <p:nvSpPr>
            <p:cNvPr id="551" name="Google Shape;551;p29"/>
            <p:cNvSpPr txBox="1"/>
            <p:nvPr/>
          </p:nvSpPr>
          <p:spPr>
            <a:xfrm>
              <a:off x="2036169" y="1891106"/>
              <a:ext cx="7998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000">
                  <a:latin typeface="Poppins"/>
                  <a:ea typeface="Poppins"/>
                  <a:cs typeface="Poppins"/>
                  <a:sym typeface="Poppins"/>
                </a:rPr>
                <a:t>Feature one</a:t>
              </a:r>
              <a:endParaRPr b="1" sz="1000"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52" name="Google Shape;552;p29"/>
            <p:cNvSpPr txBox="1"/>
            <p:nvPr/>
          </p:nvSpPr>
          <p:spPr>
            <a:xfrm>
              <a:off x="2035365" y="2489279"/>
              <a:ext cx="8016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000">
                  <a:latin typeface="Poppins"/>
                  <a:ea typeface="Poppins"/>
                  <a:cs typeface="Poppins"/>
                  <a:sym typeface="Poppins"/>
                </a:rPr>
                <a:t>Feature two</a:t>
              </a:r>
              <a:endParaRPr b="1" sz="1000"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53" name="Google Shape;553;p29"/>
            <p:cNvSpPr txBox="1"/>
            <p:nvPr/>
          </p:nvSpPr>
          <p:spPr>
            <a:xfrm>
              <a:off x="1982466" y="3083319"/>
              <a:ext cx="9072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000">
                  <a:latin typeface="Poppins"/>
                  <a:ea typeface="Poppins"/>
                  <a:cs typeface="Poppins"/>
                  <a:sym typeface="Poppins"/>
                </a:rPr>
                <a:t>Feature three</a:t>
              </a:r>
              <a:endParaRPr b="1" sz="1000"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54" name="Google Shape;554;p29"/>
            <p:cNvSpPr txBox="1"/>
            <p:nvPr/>
          </p:nvSpPr>
          <p:spPr>
            <a:xfrm>
              <a:off x="2022540" y="3677358"/>
              <a:ext cx="8271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000">
                  <a:latin typeface="Poppins"/>
                  <a:ea typeface="Poppins"/>
                  <a:cs typeface="Poppins"/>
                  <a:sym typeface="Poppins"/>
                </a:rPr>
                <a:t>Feature four</a:t>
              </a:r>
              <a:endParaRPr b="1" sz="1000"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55" name="Google Shape;555;p29"/>
            <p:cNvSpPr txBox="1"/>
            <p:nvPr/>
          </p:nvSpPr>
          <p:spPr>
            <a:xfrm>
              <a:off x="2035365" y="4271400"/>
              <a:ext cx="8016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000">
                  <a:latin typeface="Poppins"/>
                  <a:ea typeface="Poppins"/>
                  <a:cs typeface="Poppins"/>
                  <a:sym typeface="Poppins"/>
                </a:rPr>
                <a:t>Feature five</a:t>
              </a:r>
              <a:endParaRPr b="1" sz="1000"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56" name="Google Shape;556;p29"/>
            <p:cNvSpPr txBox="1"/>
            <p:nvPr/>
          </p:nvSpPr>
          <p:spPr>
            <a:xfrm>
              <a:off x="2073036" y="4866666"/>
              <a:ext cx="7263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000">
                  <a:latin typeface="Poppins"/>
                  <a:ea typeface="Poppins"/>
                  <a:cs typeface="Poppins"/>
                  <a:sym typeface="Poppins"/>
                </a:rPr>
                <a:t>Feature six</a:t>
              </a:r>
              <a:endParaRPr b="1" sz="1000"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57" name="Google Shape;557;p29"/>
            <p:cNvSpPr txBox="1"/>
            <p:nvPr/>
          </p:nvSpPr>
          <p:spPr>
            <a:xfrm>
              <a:off x="1968039" y="5465804"/>
              <a:ext cx="9363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000">
                  <a:latin typeface="Poppins"/>
                  <a:ea typeface="Poppins"/>
                  <a:cs typeface="Poppins"/>
                  <a:sym typeface="Poppins"/>
                </a:rPr>
                <a:t>Feature seven</a:t>
              </a:r>
              <a:endParaRPr b="1" sz="1000"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558" name="Google Shape;558;p29"/>
          <p:cNvSpPr/>
          <p:nvPr/>
        </p:nvSpPr>
        <p:spPr>
          <a:xfrm>
            <a:off x="3688614" y="5675628"/>
            <a:ext cx="220800" cy="220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626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59" name="Google Shape;559;p29"/>
          <p:cNvSpPr/>
          <p:nvPr/>
        </p:nvSpPr>
        <p:spPr>
          <a:xfrm>
            <a:off x="4879345" y="5675628"/>
            <a:ext cx="220800" cy="220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626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60" name="Google Shape;560;p29"/>
          <p:cNvSpPr txBox="1"/>
          <p:nvPr/>
        </p:nvSpPr>
        <p:spPr>
          <a:xfrm>
            <a:off x="8057368" y="2965653"/>
            <a:ext cx="27654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Product scope</a:t>
            </a:r>
            <a:endParaRPr sz="3700"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561" name="Google Shape;561;p29"/>
          <p:cNvSpPr/>
          <p:nvPr/>
        </p:nvSpPr>
        <p:spPr>
          <a:xfrm>
            <a:off x="6057327" y="2694955"/>
            <a:ext cx="220800" cy="22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626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62" name="Google Shape;562;p29"/>
          <p:cNvSpPr/>
          <p:nvPr/>
        </p:nvSpPr>
        <p:spPr>
          <a:xfrm>
            <a:off x="6059412" y="2100915"/>
            <a:ext cx="220800" cy="22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626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63" name="Google Shape;563;p29"/>
          <p:cNvSpPr/>
          <p:nvPr/>
        </p:nvSpPr>
        <p:spPr>
          <a:xfrm>
            <a:off x="3688615" y="3286893"/>
            <a:ext cx="220800" cy="22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626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64" name="Google Shape;564;p29"/>
          <p:cNvSpPr/>
          <p:nvPr/>
        </p:nvSpPr>
        <p:spPr>
          <a:xfrm>
            <a:off x="4879344" y="3887183"/>
            <a:ext cx="220800" cy="22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626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65" name="Google Shape;565;p29"/>
          <p:cNvSpPr/>
          <p:nvPr/>
        </p:nvSpPr>
        <p:spPr>
          <a:xfrm>
            <a:off x="3694715" y="4481225"/>
            <a:ext cx="220800" cy="22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626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66" name="Google Shape;566;p29"/>
          <p:cNvSpPr/>
          <p:nvPr/>
        </p:nvSpPr>
        <p:spPr>
          <a:xfrm>
            <a:off x="4875635" y="5076490"/>
            <a:ext cx="220800" cy="22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626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67" name="Google Shape;567;p29"/>
          <p:cNvSpPr/>
          <p:nvPr/>
        </p:nvSpPr>
        <p:spPr>
          <a:xfrm>
            <a:off x="6057326" y="5675628"/>
            <a:ext cx="220800" cy="22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626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68" name="Google Shape;568;p29"/>
          <p:cNvSpPr/>
          <p:nvPr/>
        </p:nvSpPr>
        <p:spPr>
          <a:xfrm>
            <a:off x="6057329" y="2100929"/>
            <a:ext cx="220800" cy="22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626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69" name="Google Shape;569;p29"/>
          <p:cNvSpPr/>
          <p:nvPr/>
        </p:nvSpPr>
        <p:spPr>
          <a:xfrm>
            <a:off x="6057327" y="2691255"/>
            <a:ext cx="220800" cy="220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626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70" name="Google Shape;570;p29"/>
          <p:cNvSpPr/>
          <p:nvPr/>
        </p:nvSpPr>
        <p:spPr>
          <a:xfrm>
            <a:off x="4879346" y="3887183"/>
            <a:ext cx="220800" cy="22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626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71" name="Google Shape;571;p29"/>
          <p:cNvSpPr/>
          <p:nvPr/>
        </p:nvSpPr>
        <p:spPr>
          <a:xfrm>
            <a:off x="3688615" y="4481225"/>
            <a:ext cx="220800" cy="22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626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72" name="Google Shape;572;p29"/>
          <p:cNvSpPr/>
          <p:nvPr/>
        </p:nvSpPr>
        <p:spPr>
          <a:xfrm>
            <a:off x="3688615" y="3286893"/>
            <a:ext cx="220800" cy="220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626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73" name="Google Shape;573;p29"/>
          <p:cNvSpPr/>
          <p:nvPr/>
        </p:nvSpPr>
        <p:spPr>
          <a:xfrm>
            <a:off x="4879345" y="5076490"/>
            <a:ext cx="220800" cy="220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626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74" name="Google Shape;574;p29"/>
          <p:cNvSpPr/>
          <p:nvPr/>
        </p:nvSpPr>
        <p:spPr>
          <a:xfrm>
            <a:off x="6057326" y="5675628"/>
            <a:ext cx="220800" cy="22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626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75" name="Google Shape;575;p29"/>
          <p:cNvSpPr txBox="1"/>
          <p:nvPr>
            <p:ph idx="12" type="sldNum"/>
          </p:nvPr>
        </p:nvSpPr>
        <p:spPr>
          <a:xfrm>
            <a:off x="11069144" y="6217622"/>
            <a:ext cx="731700" cy="524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30"/>
          <p:cNvSpPr txBox="1"/>
          <p:nvPr>
            <p:ph idx="12" type="sldNum"/>
          </p:nvPr>
        </p:nvSpPr>
        <p:spPr>
          <a:xfrm>
            <a:off x="11069144" y="6217622"/>
            <a:ext cx="731700" cy="524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82" name="Google Shape;582;p30"/>
          <p:cNvCxnSpPr/>
          <p:nvPr/>
        </p:nvCxnSpPr>
        <p:spPr>
          <a:xfrm>
            <a:off x="6096001" y="883584"/>
            <a:ext cx="0" cy="376500"/>
          </a:xfrm>
          <a:prstGeom prst="straightConnector1">
            <a:avLst/>
          </a:prstGeom>
          <a:noFill/>
          <a:ln cap="rnd" cmpd="sng" w="19050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83" name="Google Shape;583;p30"/>
          <p:cNvCxnSpPr/>
          <p:nvPr/>
        </p:nvCxnSpPr>
        <p:spPr>
          <a:xfrm>
            <a:off x="3581379" y="883584"/>
            <a:ext cx="0" cy="376500"/>
          </a:xfrm>
          <a:prstGeom prst="straightConnector1">
            <a:avLst/>
          </a:prstGeom>
          <a:noFill/>
          <a:ln cap="rnd" cmpd="sng" w="19050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84" name="Google Shape;584;p30"/>
          <p:cNvCxnSpPr/>
          <p:nvPr/>
        </p:nvCxnSpPr>
        <p:spPr>
          <a:xfrm>
            <a:off x="8610621" y="883584"/>
            <a:ext cx="0" cy="376500"/>
          </a:xfrm>
          <a:prstGeom prst="straightConnector1">
            <a:avLst/>
          </a:prstGeom>
          <a:noFill/>
          <a:ln cap="rnd" cmpd="sng" w="19050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85" name="Google Shape;585;p30"/>
          <p:cNvSpPr txBox="1"/>
          <p:nvPr/>
        </p:nvSpPr>
        <p:spPr>
          <a:xfrm>
            <a:off x="4261448" y="836555"/>
            <a:ext cx="11544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BFBFBF"/>
                </a:solidFill>
                <a:latin typeface="Poppins"/>
                <a:ea typeface="Poppins"/>
                <a:cs typeface="Poppins"/>
                <a:sym typeface="Poppins"/>
              </a:rPr>
              <a:t>STEP 2 (1)</a:t>
            </a:r>
            <a:endParaRPr b="1">
              <a:solidFill>
                <a:srgbClr val="BFBFB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86" name="Google Shape;586;p30"/>
          <p:cNvSpPr txBox="1"/>
          <p:nvPr/>
        </p:nvSpPr>
        <p:spPr>
          <a:xfrm>
            <a:off x="6756834" y="836555"/>
            <a:ext cx="11931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BFBFBF"/>
                </a:solidFill>
                <a:latin typeface="Poppins"/>
                <a:ea typeface="Poppins"/>
                <a:cs typeface="Poppins"/>
                <a:sym typeface="Poppins"/>
              </a:rPr>
              <a:t>STEP 2 (2)</a:t>
            </a:r>
            <a:endParaRPr b="1">
              <a:solidFill>
                <a:srgbClr val="BFBFB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87" name="Google Shape;587;p30"/>
          <p:cNvSpPr txBox="1"/>
          <p:nvPr/>
        </p:nvSpPr>
        <p:spPr>
          <a:xfrm>
            <a:off x="9364428" y="836555"/>
            <a:ext cx="10071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BFBFBF"/>
                </a:solidFill>
                <a:latin typeface="Poppins"/>
                <a:ea typeface="Poppins"/>
                <a:cs typeface="Poppins"/>
                <a:sym typeface="Poppins"/>
              </a:rPr>
              <a:t>STEP 3</a:t>
            </a:r>
            <a:endParaRPr b="1">
              <a:solidFill>
                <a:srgbClr val="BFBFB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88" name="Google Shape;588;p30"/>
          <p:cNvSpPr txBox="1"/>
          <p:nvPr/>
        </p:nvSpPr>
        <p:spPr>
          <a:xfrm>
            <a:off x="1863046" y="836555"/>
            <a:ext cx="901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latin typeface="Poppins"/>
                <a:ea typeface="Poppins"/>
                <a:cs typeface="Poppins"/>
                <a:sym typeface="Poppins"/>
              </a:rPr>
              <a:t>STEP 1</a:t>
            </a:r>
            <a:endParaRPr/>
          </a:p>
        </p:txBody>
      </p:sp>
      <p:cxnSp>
        <p:nvCxnSpPr>
          <p:cNvPr id="589" name="Google Shape;589;p30"/>
          <p:cNvCxnSpPr/>
          <p:nvPr/>
        </p:nvCxnSpPr>
        <p:spPr>
          <a:xfrm>
            <a:off x="1572043" y="1206438"/>
            <a:ext cx="1483200" cy="0"/>
          </a:xfrm>
          <a:prstGeom prst="straightConnector1">
            <a:avLst/>
          </a:prstGeom>
          <a:noFill/>
          <a:ln cap="rnd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90" name="Google Shape;590;p30"/>
          <p:cNvSpPr/>
          <p:nvPr/>
        </p:nvSpPr>
        <p:spPr>
          <a:xfrm>
            <a:off x="2021000" y="2154499"/>
            <a:ext cx="81414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In the strategy stage, develop a clear product vision that includes a list of the differentiators that make this product stand out from its competitors, or the factors that make this a wholly new product.</a:t>
            </a:r>
            <a:endParaRPr b="1"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91" name="Google Shape;591;p30"/>
          <p:cNvSpPr txBox="1"/>
          <p:nvPr/>
        </p:nvSpPr>
        <p:spPr>
          <a:xfrm>
            <a:off x="4579948" y="1531495"/>
            <a:ext cx="3032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latin typeface="Poppins"/>
                <a:ea typeface="Poppins"/>
                <a:cs typeface="Poppins"/>
                <a:sym typeface="Poppins"/>
              </a:rPr>
              <a:t>Step 1 : Strategy</a:t>
            </a:r>
            <a:endParaRPr b="1" sz="24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92" name="Google Shape;592;p30"/>
          <p:cNvSpPr/>
          <p:nvPr/>
        </p:nvSpPr>
        <p:spPr>
          <a:xfrm rot="10800000">
            <a:off x="1343891" y="4017016"/>
            <a:ext cx="1902000" cy="190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93" name="Google Shape;593;p30"/>
          <p:cNvSpPr/>
          <p:nvPr/>
        </p:nvSpPr>
        <p:spPr>
          <a:xfrm>
            <a:off x="1214818" y="3900465"/>
            <a:ext cx="2135100" cy="2135100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180000">
            <a:noAutofit/>
          </a:bodyPr>
          <a:lstStyle/>
          <a:p>
            <a:pPr indent="0" lvl="0" marL="0" marR="0" rtl="0" algn="ctr">
              <a:lnSpc>
                <a:spcPct val="1777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94" name="Google Shape;594;p30"/>
          <p:cNvSpPr/>
          <p:nvPr/>
        </p:nvSpPr>
        <p:spPr>
          <a:xfrm flipH="1" rot="1799997">
            <a:off x="1513246" y="3134345"/>
            <a:ext cx="1563002" cy="1563002"/>
          </a:xfrm>
          <a:prstGeom prst="arc">
            <a:avLst>
              <a:gd fmla="val 13999337" name="adj1"/>
              <a:gd fmla="val 21445921" name="adj2"/>
            </a:avLst>
          </a:prstGeom>
          <a:noFill/>
          <a:ln cap="rnd" cmpd="sng" w="38100">
            <a:solidFill>
              <a:srgbClr val="BFBFBF"/>
            </a:solidFill>
            <a:prstDash val="solid"/>
            <a:round/>
            <a:headEnd len="med" w="med" type="triangl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95" name="Google Shape;595;p30"/>
          <p:cNvSpPr/>
          <p:nvPr/>
        </p:nvSpPr>
        <p:spPr>
          <a:xfrm>
            <a:off x="3870694" y="3296561"/>
            <a:ext cx="1902000" cy="190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96" name="Google Shape;596;p30"/>
          <p:cNvSpPr/>
          <p:nvPr/>
        </p:nvSpPr>
        <p:spPr>
          <a:xfrm flipH="1">
            <a:off x="2050028" y="4077100"/>
            <a:ext cx="4992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latin typeface="Poppins"/>
                <a:ea typeface="Poppins"/>
                <a:cs typeface="Poppins"/>
                <a:sym typeface="Poppins"/>
              </a:rPr>
              <a:t>1</a:t>
            </a:r>
            <a:endParaRPr sz="2000"/>
          </a:p>
        </p:txBody>
      </p:sp>
      <p:sp>
        <p:nvSpPr>
          <p:cNvPr id="597" name="Google Shape;597;p30"/>
          <p:cNvSpPr/>
          <p:nvPr/>
        </p:nvSpPr>
        <p:spPr>
          <a:xfrm>
            <a:off x="3766810" y="3180155"/>
            <a:ext cx="2135100" cy="2135100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180000">
            <a:noAutofit/>
          </a:bodyPr>
          <a:lstStyle/>
          <a:p>
            <a:pPr indent="0" lvl="0" marL="0" marR="0" rtl="0" algn="ctr">
              <a:lnSpc>
                <a:spcPct val="1777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98" name="Google Shape;598;p30"/>
          <p:cNvSpPr/>
          <p:nvPr/>
        </p:nvSpPr>
        <p:spPr>
          <a:xfrm rot="9000003">
            <a:off x="4040194" y="4518230"/>
            <a:ext cx="1563002" cy="1563002"/>
          </a:xfrm>
          <a:prstGeom prst="arc">
            <a:avLst>
              <a:gd fmla="val 13999337" name="adj1"/>
              <a:gd fmla="val 21445921" name="adj2"/>
            </a:avLst>
          </a:prstGeom>
          <a:noFill/>
          <a:ln cap="rnd" cmpd="sng" w="38100">
            <a:solidFill>
              <a:schemeClr val="accent1"/>
            </a:solidFill>
            <a:prstDash val="solid"/>
            <a:round/>
            <a:headEnd len="med" w="med" type="triangl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99" name="Google Shape;599;p30"/>
          <p:cNvSpPr/>
          <p:nvPr/>
        </p:nvSpPr>
        <p:spPr>
          <a:xfrm rot="10800000">
            <a:off x="6453521" y="4017016"/>
            <a:ext cx="1902000" cy="190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00" name="Google Shape;600;p30"/>
          <p:cNvSpPr/>
          <p:nvPr/>
        </p:nvSpPr>
        <p:spPr>
          <a:xfrm>
            <a:off x="6324448" y="3900465"/>
            <a:ext cx="2135100" cy="2135100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180000">
            <a:noAutofit/>
          </a:bodyPr>
          <a:lstStyle/>
          <a:p>
            <a:pPr indent="0" lvl="0" marL="0" marR="0" rtl="0" algn="ctr">
              <a:lnSpc>
                <a:spcPct val="1777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01" name="Google Shape;601;p30"/>
          <p:cNvSpPr/>
          <p:nvPr/>
        </p:nvSpPr>
        <p:spPr>
          <a:xfrm flipH="1" rot="1799997">
            <a:off x="6622876" y="3134345"/>
            <a:ext cx="1563002" cy="1563002"/>
          </a:xfrm>
          <a:prstGeom prst="arc">
            <a:avLst>
              <a:gd fmla="val 13999337" name="adj1"/>
              <a:gd fmla="val 21445921" name="adj2"/>
            </a:avLst>
          </a:prstGeom>
          <a:noFill/>
          <a:ln cap="rnd" cmpd="sng" w="38100">
            <a:solidFill>
              <a:srgbClr val="666666"/>
            </a:solidFill>
            <a:prstDash val="solid"/>
            <a:round/>
            <a:headEnd len="med" w="med" type="triangl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02" name="Google Shape;602;p30"/>
          <p:cNvSpPr/>
          <p:nvPr/>
        </p:nvSpPr>
        <p:spPr>
          <a:xfrm>
            <a:off x="8998492" y="3282867"/>
            <a:ext cx="1902000" cy="190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03" name="Google Shape;603;p30"/>
          <p:cNvSpPr/>
          <p:nvPr/>
        </p:nvSpPr>
        <p:spPr>
          <a:xfrm>
            <a:off x="8894608" y="3166461"/>
            <a:ext cx="2135100" cy="2135100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180000">
            <a:noAutofit/>
          </a:bodyPr>
          <a:lstStyle/>
          <a:p>
            <a:pPr indent="0" lvl="0" marL="0" marR="0" rtl="0" algn="ctr">
              <a:lnSpc>
                <a:spcPct val="1777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04" name="Google Shape;604;p30"/>
          <p:cNvSpPr/>
          <p:nvPr/>
        </p:nvSpPr>
        <p:spPr>
          <a:xfrm rot="9000003">
            <a:off x="9167991" y="4504537"/>
            <a:ext cx="1563002" cy="1563002"/>
          </a:xfrm>
          <a:prstGeom prst="arc">
            <a:avLst>
              <a:gd fmla="val 13999337" name="adj1"/>
              <a:gd fmla="val 21445921" name="adj2"/>
            </a:avLst>
          </a:prstGeom>
          <a:noFill/>
          <a:ln cap="rnd" cmpd="sng" w="38100">
            <a:solidFill>
              <a:srgbClr val="D9D9D9"/>
            </a:solidFill>
            <a:prstDash val="solid"/>
            <a:round/>
            <a:headEnd len="med" w="med" type="triangl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605" name="Google Shape;605;p30"/>
          <p:cNvGrpSpPr/>
          <p:nvPr/>
        </p:nvGrpSpPr>
        <p:grpSpPr>
          <a:xfrm>
            <a:off x="3621187" y="3696152"/>
            <a:ext cx="2426100" cy="1016981"/>
            <a:chOff x="3621187" y="3619952"/>
            <a:chExt cx="2426100" cy="1016981"/>
          </a:xfrm>
        </p:grpSpPr>
        <p:sp>
          <p:nvSpPr>
            <p:cNvPr id="606" name="Google Shape;606;p30"/>
            <p:cNvSpPr/>
            <p:nvPr/>
          </p:nvSpPr>
          <p:spPr>
            <a:xfrm>
              <a:off x="3621187" y="3619952"/>
              <a:ext cx="2426100" cy="297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1428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latin typeface="Poppins"/>
                  <a:ea typeface="Poppins"/>
                  <a:cs typeface="Poppins"/>
                  <a:sym typeface="Poppins"/>
                </a:rPr>
                <a:t>COMPETITION</a:t>
              </a:r>
              <a:endParaRPr/>
            </a:p>
          </p:txBody>
        </p:sp>
        <p:sp>
          <p:nvSpPr>
            <p:cNvPr id="607" name="Google Shape;607;p30"/>
            <p:cNvSpPr/>
            <p:nvPr/>
          </p:nvSpPr>
          <p:spPr>
            <a:xfrm>
              <a:off x="3961808" y="3941833"/>
              <a:ext cx="1708800" cy="69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latin typeface="Poppins"/>
                  <a:ea typeface="Poppins"/>
                  <a:cs typeface="Poppins"/>
                  <a:sym typeface="Poppins"/>
                </a:rPr>
                <a:t>Does the product solve the problem better than competitors</a:t>
              </a:r>
              <a:endParaRPr/>
            </a:p>
          </p:txBody>
        </p:sp>
      </p:grpSp>
      <p:grpSp>
        <p:nvGrpSpPr>
          <p:cNvPr id="608" name="Google Shape;608;p30"/>
          <p:cNvGrpSpPr/>
          <p:nvPr/>
        </p:nvGrpSpPr>
        <p:grpSpPr>
          <a:xfrm>
            <a:off x="6163769" y="4637683"/>
            <a:ext cx="2426100" cy="1051498"/>
            <a:chOff x="6163769" y="4561483"/>
            <a:chExt cx="2426100" cy="1051498"/>
          </a:xfrm>
        </p:grpSpPr>
        <p:sp>
          <p:nvSpPr>
            <p:cNvPr id="609" name="Google Shape;609;p30"/>
            <p:cNvSpPr/>
            <p:nvPr/>
          </p:nvSpPr>
          <p:spPr>
            <a:xfrm>
              <a:off x="6163769" y="5315381"/>
              <a:ext cx="2426100" cy="297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1428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latin typeface="Poppins"/>
                  <a:ea typeface="Poppins"/>
                  <a:cs typeface="Poppins"/>
                  <a:sym typeface="Poppins"/>
                </a:rPr>
                <a:t>COST</a:t>
              </a:r>
              <a:endParaRPr/>
            </a:p>
          </p:txBody>
        </p:sp>
        <p:sp>
          <p:nvSpPr>
            <p:cNvPr id="610" name="Google Shape;610;p30"/>
            <p:cNvSpPr/>
            <p:nvPr/>
          </p:nvSpPr>
          <p:spPr>
            <a:xfrm>
              <a:off x="6715984" y="4561483"/>
              <a:ext cx="1348800" cy="69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latin typeface="Poppins"/>
                  <a:ea typeface="Poppins"/>
                  <a:cs typeface="Poppins"/>
                  <a:sym typeface="Poppins"/>
                </a:rPr>
                <a:t>Can the product be produced at much lower cost</a:t>
              </a:r>
              <a:endParaRPr/>
            </a:p>
          </p:txBody>
        </p:sp>
      </p:grpSp>
      <p:grpSp>
        <p:nvGrpSpPr>
          <p:cNvPr id="611" name="Google Shape;611;p30"/>
          <p:cNvGrpSpPr/>
          <p:nvPr/>
        </p:nvGrpSpPr>
        <p:grpSpPr>
          <a:xfrm>
            <a:off x="8747511" y="3540997"/>
            <a:ext cx="2426100" cy="1014015"/>
            <a:chOff x="8747511" y="3617197"/>
            <a:chExt cx="2426100" cy="1014015"/>
          </a:xfrm>
        </p:grpSpPr>
        <p:sp>
          <p:nvSpPr>
            <p:cNvPr id="612" name="Google Shape;612;p30"/>
            <p:cNvSpPr/>
            <p:nvPr/>
          </p:nvSpPr>
          <p:spPr>
            <a:xfrm>
              <a:off x="8747511" y="3617197"/>
              <a:ext cx="2426100" cy="297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1428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latin typeface="Poppins"/>
                  <a:ea typeface="Poppins"/>
                  <a:cs typeface="Poppins"/>
                  <a:sym typeface="Poppins"/>
                </a:rPr>
                <a:t>UNIQUENESS</a:t>
              </a:r>
              <a:endParaRPr/>
            </a:p>
          </p:txBody>
        </p:sp>
        <p:sp>
          <p:nvSpPr>
            <p:cNvPr id="613" name="Google Shape;613;p30"/>
            <p:cNvSpPr/>
            <p:nvPr/>
          </p:nvSpPr>
          <p:spPr>
            <a:xfrm>
              <a:off x="9106232" y="3936112"/>
              <a:ext cx="1708800" cy="69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latin typeface="Poppins"/>
                  <a:ea typeface="Poppins"/>
                  <a:cs typeface="Poppins"/>
                  <a:sym typeface="Poppins"/>
                </a:rPr>
                <a:t>Is the product unique enough to create a whole new market</a:t>
              </a:r>
              <a:endParaRPr/>
            </a:p>
          </p:txBody>
        </p:sp>
      </p:grpSp>
      <p:grpSp>
        <p:nvGrpSpPr>
          <p:cNvPr id="614" name="Google Shape;614;p30"/>
          <p:cNvGrpSpPr/>
          <p:nvPr/>
        </p:nvGrpSpPr>
        <p:grpSpPr>
          <a:xfrm>
            <a:off x="1055935" y="4507463"/>
            <a:ext cx="2426100" cy="1046506"/>
            <a:chOff x="1081717" y="4414075"/>
            <a:chExt cx="2426100" cy="1046506"/>
          </a:xfrm>
        </p:grpSpPr>
        <p:sp>
          <p:nvSpPr>
            <p:cNvPr id="615" name="Google Shape;615;p30"/>
            <p:cNvSpPr/>
            <p:nvPr/>
          </p:nvSpPr>
          <p:spPr>
            <a:xfrm>
              <a:off x="1081717" y="5162981"/>
              <a:ext cx="2426100" cy="297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1428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latin typeface="Poppins"/>
                  <a:ea typeface="Poppins"/>
                  <a:cs typeface="Poppins"/>
                  <a:sym typeface="Poppins"/>
                </a:rPr>
                <a:t>ENHANCEMENT</a:t>
              </a:r>
              <a:endParaRPr/>
            </a:p>
          </p:txBody>
        </p:sp>
        <p:sp>
          <p:nvSpPr>
            <p:cNvPr id="616" name="Google Shape;616;p30"/>
            <p:cNvSpPr/>
            <p:nvPr/>
          </p:nvSpPr>
          <p:spPr>
            <a:xfrm>
              <a:off x="1451101" y="4414075"/>
              <a:ext cx="1668300" cy="690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latin typeface="Poppins"/>
                  <a:ea typeface="Poppins"/>
                  <a:cs typeface="Poppins"/>
                  <a:sym typeface="Poppins"/>
                </a:rPr>
                <a:t>Does the product</a:t>
              </a:r>
              <a:endParaRPr/>
            </a:p>
            <a:p>
              <a:pPr indent="0" lvl="0" marL="0" marR="0" rtl="0" algn="ctr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latin typeface="Poppins"/>
                  <a:ea typeface="Poppins"/>
                  <a:cs typeface="Poppins"/>
                  <a:sym typeface="Poppins"/>
                </a:rPr>
                <a:t>bring significant enhancements</a:t>
              </a:r>
              <a:endParaRPr/>
            </a:p>
          </p:txBody>
        </p:sp>
      </p:grpSp>
      <p:sp>
        <p:nvSpPr>
          <p:cNvPr id="617" name="Google Shape;617;p30"/>
          <p:cNvSpPr/>
          <p:nvPr/>
        </p:nvSpPr>
        <p:spPr>
          <a:xfrm flipH="1">
            <a:off x="4573290" y="4765438"/>
            <a:ext cx="4992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latin typeface="Poppins"/>
                <a:ea typeface="Poppins"/>
                <a:cs typeface="Poppins"/>
                <a:sym typeface="Poppins"/>
              </a:rPr>
              <a:t>2</a:t>
            </a:r>
            <a:endParaRPr sz="2000"/>
          </a:p>
        </p:txBody>
      </p:sp>
      <p:sp>
        <p:nvSpPr>
          <p:cNvPr id="618" name="Google Shape;618;p30"/>
          <p:cNvSpPr/>
          <p:nvPr/>
        </p:nvSpPr>
        <p:spPr>
          <a:xfrm flipH="1">
            <a:off x="7136053" y="4140788"/>
            <a:ext cx="4992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latin typeface="Poppins"/>
                <a:ea typeface="Poppins"/>
                <a:cs typeface="Poppins"/>
                <a:sym typeface="Poppins"/>
              </a:rPr>
              <a:t>3</a:t>
            </a:r>
            <a:endParaRPr sz="2000"/>
          </a:p>
        </p:txBody>
      </p:sp>
      <p:sp>
        <p:nvSpPr>
          <p:cNvPr id="619" name="Google Shape;619;p30"/>
          <p:cNvSpPr/>
          <p:nvPr/>
        </p:nvSpPr>
        <p:spPr>
          <a:xfrm flipH="1">
            <a:off x="9709653" y="4708975"/>
            <a:ext cx="4992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latin typeface="Poppins"/>
                <a:ea typeface="Poppins"/>
                <a:cs typeface="Poppins"/>
                <a:sym typeface="Poppins"/>
              </a:rPr>
              <a:t>4</a:t>
            </a:r>
            <a:endParaRPr sz="2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9100F"/>
      </a:dk1>
      <a:lt1>
        <a:srgbClr val="F9F8F5"/>
      </a:lt1>
      <a:dk2>
        <a:srgbClr val="09100F"/>
      </a:dk2>
      <a:lt2>
        <a:srgbClr val="F9F8F5"/>
      </a:lt2>
      <a:accent1>
        <a:srgbClr val="09100F"/>
      </a:accent1>
      <a:accent2>
        <a:srgbClr val="F9F8F5"/>
      </a:accent2>
      <a:accent3>
        <a:srgbClr val="F5F1E8"/>
      </a:accent3>
      <a:accent4>
        <a:srgbClr val="B5B7B7"/>
      </a:accent4>
      <a:accent5>
        <a:srgbClr val="6C706F"/>
      </a:accent5>
      <a:accent6>
        <a:srgbClr val="09100F"/>
      </a:accent6>
      <a:hlink>
        <a:srgbClr val="1155C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