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Poppins Medium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Spectral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605778-D0C9-42D4-89A8-BEAB3E81DBDA}">
  <a:tblStyle styleId="{8D605778-D0C9-42D4-89A8-BEAB3E81DBD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regular.fntdata"/><Relationship Id="rId22" Type="http://schemas.openxmlformats.org/officeDocument/2006/relationships/font" Target="fonts/PoppinsMedium-italic.fntdata"/><Relationship Id="rId21" Type="http://schemas.openxmlformats.org/officeDocument/2006/relationships/font" Target="fonts/PoppinsMedium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SpectralLight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pectral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pectralLight-boldItalic.fntdata"/><Relationship Id="rId30" Type="http://schemas.openxmlformats.org/officeDocument/2006/relationships/font" Target="fonts/SpectralLight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2dc3f4b7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72dc3f4b7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72dc3f4b7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72dc3f4b7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72dc3f4b7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72dc3f4b7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42" name="Google Shape;142;p2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F9F8F5"/>
                </a:solidFill>
              </a:defRPr>
            </a:lvl1pPr>
            <a:lvl2pPr lvl="1">
              <a:buNone/>
              <a:defRPr>
                <a:solidFill>
                  <a:srgbClr val="F9F8F5"/>
                </a:solidFill>
              </a:defRPr>
            </a:lvl2pPr>
            <a:lvl3pPr lvl="2">
              <a:buNone/>
              <a:defRPr>
                <a:solidFill>
                  <a:srgbClr val="F9F8F5"/>
                </a:solidFill>
              </a:defRPr>
            </a:lvl3pPr>
            <a:lvl4pPr lvl="3">
              <a:buNone/>
              <a:defRPr>
                <a:solidFill>
                  <a:srgbClr val="F9F8F5"/>
                </a:solidFill>
              </a:defRPr>
            </a:lvl4pPr>
            <a:lvl5pPr lvl="4">
              <a:buNone/>
              <a:defRPr>
                <a:solidFill>
                  <a:srgbClr val="F9F8F5"/>
                </a:solidFill>
              </a:defRPr>
            </a:lvl5pPr>
            <a:lvl6pPr lvl="5">
              <a:buNone/>
              <a:defRPr>
                <a:solidFill>
                  <a:srgbClr val="F9F8F5"/>
                </a:solidFill>
              </a:defRPr>
            </a:lvl6pPr>
            <a:lvl7pPr lvl="6">
              <a:buNone/>
              <a:defRPr>
                <a:solidFill>
                  <a:srgbClr val="F9F8F5"/>
                </a:solidFill>
              </a:defRPr>
            </a:lvl7pPr>
            <a:lvl8pPr lvl="7">
              <a:buNone/>
              <a:defRPr>
                <a:solidFill>
                  <a:srgbClr val="F9F8F5"/>
                </a:solidFill>
              </a:defRPr>
            </a:lvl8pPr>
            <a:lvl9pPr lvl="8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0" name="Google Shape;160;p23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9" name="Google Shape;169;p2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24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3" name="Google Shape;173;p2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5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79" name="Google Shape;179;p25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85" name="Google Shape;185;p26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7" name="Google Shape;187;p2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6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4" name="Google Shape;194;p2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2" name="Google Shape;202;p2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29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0" name="Google Shape;210;p29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11" name="Google Shape;211;p2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9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213" name="Google Shape;213;p2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9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17" name="Google Shape;217;p30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8" name="Google Shape;218;p30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0" name="Google Shape;220;p30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1" name="Google Shape;221;p30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3" name="Google Shape;223;p30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4" name="Google Shape;224;p30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0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7" name="Google Shape;227;p3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30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1" name="Google Shape;231;p31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3" name="Google Shape;233;p3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8" name="Google Shape;238;p32"/>
          <p:cNvSpPr/>
          <p:nvPr/>
        </p:nvSpPr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2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sp>
        <p:nvSpPr>
          <p:cNvPr id="240" name="Google Shape;240;p32"/>
          <p:cNvSpPr/>
          <p:nvPr/>
        </p:nvSpPr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7">
  <p:cSld name="TITLE_AND_BODY_1_9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43" name="Google Shape;243;p33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44" name="Google Shape;244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5" name="Google Shape;245;p3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33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3">
  <p:cSld name="SECTION_HEADER_1_1_6">
    <p:bg>
      <p:bgPr>
        <a:solidFill>
          <a:srgbClr val="F9F8F5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50" name="Google Shape;250;p34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51" name="Google Shape;251;p34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2" name="Google Shape;252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3" name="Google Shape;253;p3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34"/>
          <p:cNvSpPr txBox="1"/>
          <p:nvPr/>
        </p:nvSpPr>
        <p:spPr>
          <a:xfrm>
            <a:off x="64508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 | Masters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1">
  <p:cSld name="SECTION_HEADER_1_1_7">
    <p:bg>
      <p:bgPr>
        <a:solidFill>
          <a:srgbClr val="F9F8F5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58" name="Google Shape;258;p35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1" name="Google Shape;261;p3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3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Marketing Excellence 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 1">
  <p:cSld name="SECTION_HEADER_2">
    <p:bg>
      <p:bgPr>
        <a:solidFill>
          <a:srgbClr val="F9F8F5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6" name="Google Shape;266;p36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7" name="Google Shape;267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8" name="Google Shape;268;p3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6"/>
          <p:cNvSpPr txBox="1"/>
          <p:nvPr/>
        </p:nvSpPr>
        <p:spPr>
          <a:xfrm>
            <a:off x="64316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Certified: Masters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2">
  <p:cSld name="SECTION_HEADER_1_1_8">
    <p:bg>
      <p:bgPr>
        <a:solidFill>
          <a:srgbClr val="F9F8F5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3" name="Google Shape;273;p37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74" name="Google Shape;274;p37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5" name="Google Shape;275;p3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6" name="Google Shape;276;p3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3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4">
  <p:cSld name="SECTION_HEADER_1_1_9">
    <p:bg>
      <p:bgPr>
        <a:solidFill>
          <a:srgbClr val="F9F8F5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82" name="Google Shape;282;p3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4" name="Google Shape;284;p3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3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Go-to-market cheat sheet</a:t>
            </a:r>
            <a:endParaRPr/>
          </a:p>
        </p:txBody>
      </p:sp>
      <p:sp>
        <p:nvSpPr>
          <p:cNvPr id="291" name="Google Shape;291;p39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launch to post-launch growth</a:t>
            </a:r>
            <a:endParaRPr/>
          </a:p>
        </p:txBody>
      </p:sp>
      <p:sp>
        <p:nvSpPr>
          <p:cNvPr id="292" name="Google Shape;292;p39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293" name="Google Shape;293;p39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role of product marketing in GTM</a:t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2781000" y="1696100"/>
            <a:ext cx="3582000" cy="29232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3077400" y="1707325"/>
            <a:ext cx="2989200" cy="24309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40"/>
          <p:cNvSpPr/>
          <p:nvPr/>
        </p:nvSpPr>
        <p:spPr>
          <a:xfrm>
            <a:off x="3370625" y="1707325"/>
            <a:ext cx="2403000" cy="19512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3666450" y="1694575"/>
            <a:ext cx="1811100" cy="1476300"/>
          </a:xfrm>
          <a:prstGeom prst="triangle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3921675" y="1695900"/>
            <a:ext cx="1300500" cy="10599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4193925" y="1691900"/>
            <a:ext cx="756300" cy="6174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3606025" y="4225019"/>
            <a:ext cx="19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 &amp; Market Research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3832550" y="3759482"/>
            <a:ext cx="147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Positioning &amp; Messaging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3832550" y="3287739"/>
            <a:ext cx="147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3832550" y="2828112"/>
            <a:ext cx="147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Distribution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3832550" y="2399952"/>
            <a:ext cx="147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Sales</a:t>
            </a:r>
            <a:br>
              <a:rPr b="1" lang="en" sz="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Enablement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3832550" y="2001433"/>
            <a:ext cx="147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Launch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5089349" y="1715350"/>
            <a:ext cx="295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Launch product/feature and measure impact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Collaborators: all GTM functions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5606706" y="2777568"/>
            <a:ext cx="22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Define acquisition strategies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Collaborators: marketing/growth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6166113" y="3504300"/>
            <a:ext cx="220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Simplify features into value-driven messaging for key segments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Collaborators: PM, marketing/growth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1316450" y="2062250"/>
            <a:ext cx="259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Develop training, competitive analysis, demos, and decks/tools for sales success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Collaborators: sales, customer success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603200" y="3125376"/>
            <a:ext cx="263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Define and adjust pricing to match 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 demand 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Collaborators: PM, sales, customer success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525600" y="4059719"/>
            <a:ext cx="238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Identify target markets, competition, customer segments.</a:t>
            </a:r>
            <a:b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96520" lvl="0" marL="274320" rtl="0" algn="l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●"/>
            </a:pPr>
            <a:r>
              <a:rPr lang="en" sz="8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Collaborators: PM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2902200" y="3303721"/>
            <a:ext cx="529175" cy="118925"/>
          </a:xfrm>
          <a:custGeom>
            <a:rect b="b" l="l" r="r" t="t"/>
            <a:pathLst>
              <a:path extrusionOk="0" h="4757" w="21167">
                <a:moveTo>
                  <a:pt x="21167" y="4757"/>
                </a:moveTo>
                <a:cubicBezTo>
                  <a:pt x="16129" y="-281"/>
                  <a:pt x="6371" y="-1395"/>
                  <a:pt x="0" y="17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18" name="Google Shape;318;p40"/>
          <p:cNvSpPr/>
          <p:nvPr/>
        </p:nvSpPr>
        <p:spPr>
          <a:xfrm>
            <a:off x="2214275" y="4409850"/>
            <a:ext cx="571500" cy="43275"/>
          </a:xfrm>
          <a:custGeom>
            <a:rect b="b" l="l" r="r" t="t"/>
            <a:pathLst>
              <a:path extrusionOk="0" h="1731" w="22860">
                <a:moveTo>
                  <a:pt x="22860" y="1693"/>
                </a:moveTo>
                <a:cubicBezTo>
                  <a:pt x="15219" y="1693"/>
                  <a:pt x="7414" y="1847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19" name="Google Shape;319;p40"/>
          <p:cNvSpPr/>
          <p:nvPr/>
        </p:nvSpPr>
        <p:spPr>
          <a:xfrm>
            <a:off x="5309875" y="2657997"/>
            <a:ext cx="510975" cy="140075"/>
          </a:xfrm>
          <a:custGeom>
            <a:rect b="b" l="l" r="r" t="t"/>
            <a:pathLst>
              <a:path extrusionOk="0" h="5603" w="20439">
                <a:moveTo>
                  <a:pt x="0" y="5603"/>
                </a:moveTo>
                <a:cubicBezTo>
                  <a:pt x="4329" y="194"/>
                  <a:pt x="14498" y="-1731"/>
                  <a:pt x="20439" y="18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20" name="Google Shape;320;p40"/>
          <p:cNvSpPr/>
          <p:nvPr/>
        </p:nvSpPr>
        <p:spPr>
          <a:xfrm>
            <a:off x="4821300" y="1873250"/>
            <a:ext cx="339550" cy="158750"/>
          </a:xfrm>
          <a:custGeom>
            <a:rect b="b" l="l" r="r" t="t"/>
            <a:pathLst>
              <a:path extrusionOk="0" h="6350" w="13582">
                <a:moveTo>
                  <a:pt x="0" y="6350"/>
                </a:moveTo>
                <a:cubicBezTo>
                  <a:pt x="2238" y="1882"/>
                  <a:pt x="8584" y="0"/>
                  <a:pt x="1358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21" name="Google Shape;321;p40"/>
          <p:cNvSpPr/>
          <p:nvPr/>
        </p:nvSpPr>
        <p:spPr>
          <a:xfrm flipH="1">
            <a:off x="3745175" y="2213038"/>
            <a:ext cx="339550" cy="158750"/>
          </a:xfrm>
          <a:custGeom>
            <a:rect b="b" l="l" r="r" t="t"/>
            <a:pathLst>
              <a:path extrusionOk="0" h="6350" w="13582">
                <a:moveTo>
                  <a:pt x="0" y="6350"/>
                </a:moveTo>
                <a:cubicBezTo>
                  <a:pt x="2238" y="1882"/>
                  <a:pt x="8584" y="0"/>
                  <a:pt x="1358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22" name="Google Shape;322;p40"/>
          <p:cNvSpPr/>
          <p:nvPr/>
        </p:nvSpPr>
        <p:spPr>
          <a:xfrm>
            <a:off x="5978250" y="3747413"/>
            <a:ext cx="339550" cy="158750"/>
          </a:xfrm>
          <a:custGeom>
            <a:rect b="b" l="l" r="r" t="t"/>
            <a:pathLst>
              <a:path extrusionOk="0" h="6350" w="13582">
                <a:moveTo>
                  <a:pt x="0" y="6350"/>
                </a:moveTo>
                <a:cubicBezTo>
                  <a:pt x="2238" y="1882"/>
                  <a:pt x="8584" y="0"/>
                  <a:pt x="1358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type="title"/>
          </p:nvPr>
        </p:nvSpPr>
        <p:spPr>
          <a:xfrm>
            <a:off x="413650" y="833575"/>
            <a:ext cx="5511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Measuring product-market fit for your GTM strategy</a:t>
            </a:r>
            <a:endParaRPr/>
          </a:p>
        </p:txBody>
      </p:sp>
      <p:graphicFrame>
        <p:nvGraphicFramePr>
          <p:cNvPr id="328" name="Google Shape;328;p41"/>
          <p:cNvGraphicFramePr/>
          <p:nvPr/>
        </p:nvGraphicFramePr>
        <p:xfrm>
          <a:off x="441410" y="19851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{8D605778-D0C9-42D4-89A8-BEAB3E81DBDA}</a:tableStyleId>
              </a:tblPr>
              <a:tblGrid>
                <a:gridCol w="1524900"/>
                <a:gridCol w="3412075"/>
                <a:gridCol w="3412075"/>
              </a:tblGrid>
              <a:tr h="61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journey stage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Poor</a:t>
                      </a: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PMF</a:t>
                      </a:r>
                      <a:endParaRPr sz="1100" u="sng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Good</a:t>
                      </a: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PMF</a:t>
                      </a:r>
                      <a:endParaRPr sz="1100" u="sng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431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Acquisition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Slow, costly, difficult to spark interest.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Cost-efficient with organic growth and strong WOM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3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Activation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Users don’t understand value, unmotivated to </a:t>
                      </a:r>
                      <a:b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move forward.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Users eager to join, willing to prepay, intuitive product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3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churn rate, losing most returning users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Net positive user growth, stable retention curves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3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Monetization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Burning money, prospects resist converting </a:t>
                      </a:r>
                      <a:b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despite incentives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Profitable business model (CAC &lt; LTV)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56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Referral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word of mouth, low NPS, negative feedback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10287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Poppins"/>
                        <a:buChar char="●"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Users actively bringing in new customers, </a:t>
                      </a:r>
                      <a:b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satisfaction scores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>
            <p:ph type="title"/>
          </p:nvPr>
        </p:nvSpPr>
        <p:spPr>
          <a:xfrm>
            <a:off x="413650" y="1916550"/>
            <a:ext cx="3299400" cy="13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touch points: Post-launch</a:t>
            </a: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5572307" y="682152"/>
            <a:ext cx="853200" cy="853500"/>
          </a:xfrm>
          <a:prstGeom prst="ellipse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6462450" y="1286702"/>
            <a:ext cx="853200" cy="8535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42"/>
          <p:cNvSpPr/>
          <p:nvPr/>
        </p:nvSpPr>
        <p:spPr>
          <a:xfrm>
            <a:off x="5572307" y="2060052"/>
            <a:ext cx="853200" cy="8535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42"/>
          <p:cNvSpPr/>
          <p:nvPr/>
        </p:nvSpPr>
        <p:spPr>
          <a:xfrm>
            <a:off x="5572307" y="3422477"/>
            <a:ext cx="853200" cy="8535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42"/>
          <p:cNvSpPr/>
          <p:nvPr/>
        </p:nvSpPr>
        <p:spPr>
          <a:xfrm>
            <a:off x="6462450" y="2661202"/>
            <a:ext cx="853200" cy="8535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42"/>
          <p:cNvSpPr/>
          <p:nvPr/>
        </p:nvSpPr>
        <p:spPr>
          <a:xfrm>
            <a:off x="6462450" y="4029677"/>
            <a:ext cx="853200" cy="853500"/>
          </a:xfrm>
          <a:prstGeom prst="ellipse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42"/>
          <p:cNvSpPr/>
          <p:nvPr/>
        </p:nvSpPr>
        <p:spPr>
          <a:xfrm>
            <a:off x="6259100" y="1530792"/>
            <a:ext cx="240650" cy="190500"/>
          </a:xfrm>
          <a:custGeom>
            <a:rect b="b" l="l" r="r" t="t"/>
            <a:pathLst>
              <a:path extrusionOk="0" h="7620" w="9626">
                <a:moveTo>
                  <a:pt x="0" y="0"/>
                </a:moveTo>
                <a:cubicBezTo>
                  <a:pt x="2557" y="3195"/>
                  <a:pt x="5656" y="6626"/>
                  <a:pt x="9626" y="76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41" name="Google Shape;341;p42"/>
          <p:cNvSpPr/>
          <p:nvPr/>
        </p:nvSpPr>
        <p:spPr>
          <a:xfrm rot="6043134">
            <a:off x="6170845" y="1937723"/>
            <a:ext cx="240662" cy="190509"/>
          </a:xfrm>
          <a:custGeom>
            <a:rect b="b" l="l" r="r" t="t"/>
            <a:pathLst>
              <a:path extrusionOk="0" h="7620" w="9626">
                <a:moveTo>
                  <a:pt x="0" y="0"/>
                </a:moveTo>
                <a:cubicBezTo>
                  <a:pt x="2557" y="3195"/>
                  <a:pt x="5656" y="6626"/>
                  <a:pt x="9626" y="76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42" name="Google Shape;342;p42"/>
          <p:cNvSpPr/>
          <p:nvPr/>
        </p:nvSpPr>
        <p:spPr>
          <a:xfrm>
            <a:off x="6259100" y="2899389"/>
            <a:ext cx="240650" cy="190500"/>
          </a:xfrm>
          <a:custGeom>
            <a:rect b="b" l="l" r="r" t="t"/>
            <a:pathLst>
              <a:path extrusionOk="0" h="7620" w="9626">
                <a:moveTo>
                  <a:pt x="0" y="0"/>
                </a:moveTo>
                <a:cubicBezTo>
                  <a:pt x="2557" y="3195"/>
                  <a:pt x="5656" y="6626"/>
                  <a:pt x="9626" y="76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43" name="Google Shape;343;p42"/>
          <p:cNvSpPr/>
          <p:nvPr/>
        </p:nvSpPr>
        <p:spPr>
          <a:xfrm rot="6043134">
            <a:off x="6170845" y="3306320"/>
            <a:ext cx="240662" cy="190509"/>
          </a:xfrm>
          <a:custGeom>
            <a:rect b="b" l="l" r="r" t="t"/>
            <a:pathLst>
              <a:path extrusionOk="0" h="7620" w="9626">
                <a:moveTo>
                  <a:pt x="0" y="0"/>
                </a:moveTo>
                <a:cubicBezTo>
                  <a:pt x="2557" y="3195"/>
                  <a:pt x="5656" y="6626"/>
                  <a:pt x="9626" y="76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44" name="Google Shape;344;p42"/>
          <p:cNvSpPr/>
          <p:nvPr/>
        </p:nvSpPr>
        <p:spPr>
          <a:xfrm>
            <a:off x="6074058" y="4354477"/>
            <a:ext cx="483575" cy="242150"/>
          </a:xfrm>
          <a:custGeom>
            <a:rect b="b" l="l" r="r" t="t"/>
            <a:pathLst>
              <a:path extrusionOk="0" h="9686" w="19343">
                <a:moveTo>
                  <a:pt x="0" y="0"/>
                </a:moveTo>
                <a:cubicBezTo>
                  <a:pt x="2639" y="6594"/>
                  <a:pt x="12749" y="11578"/>
                  <a:pt x="19343" y="89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45" name="Google Shape;345;p42"/>
          <p:cNvSpPr txBox="1"/>
          <p:nvPr/>
        </p:nvSpPr>
        <p:spPr>
          <a:xfrm>
            <a:off x="5572307" y="839127"/>
            <a:ext cx="853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Expansion</a:t>
            </a:r>
            <a:b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b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cross-sell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2"/>
          <p:cNvSpPr txBox="1"/>
          <p:nvPr/>
        </p:nvSpPr>
        <p:spPr>
          <a:xfrm>
            <a:off x="6425850" y="1485002"/>
            <a:ext cx="926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6425850" y="2848506"/>
            <a:ext cx="926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 </a:t>
            </a:r>
            <a:b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feedback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42"/>
          <p:cNvSpPr txBox="1"/>
          <p:nvPr/>
        </p:nvSpPr>
        <p:spPr>
          <a:xfrm>
            <a:off x="6425850" y="4251156"/>
            <a:ext cx="926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b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launch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42"/>
          <p:cNvSpPr txBox="1"/>
          <p:nvPr/>
        </p:nvSpPr>
        <p:spPr>
          <a:xfrm>
            <a:off x="5572307" y="2222199"/>
            <a:ext cx="853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 Stories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5572307" y="3579202"/>
            <a:ext cx="853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 enablement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4053250" y="781127"/>
            <a:ext cx="1406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Deliver even more value to your happy customers 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[Collaborators= customer marketing, customer success]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2" name="Google Shape;352;p42"/>
          <p:cNvSpPr txBox="1"/>
          <p:nvPr/>
        </p:nvSpPr>
        <p:spPr>
          <a:xfrm>
            <a:off x="3929975" y="2201277"/>
            <a:ext cx="1529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Capture compelling case studies to persuade new prospects 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[Collaborators =customer marketing]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3930235" y="3530114"/>
            <a:ext cx="1529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Equip customers with the knowledge, tools, and </a:t>
            </a:r>
            <a:b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resources they need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[Collaborators = account management, customer success]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4" name="Google Shape;354;p42"/>
          <p:cNvSpPr txBox="1"/>
          <p:nvPr/>
        </p:nvSpPr>
        <p:spPr>
          <a:xfrm>
            <a:off x="7513200" y="1238327"/>
            <a:ext cx="11922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[Collaborators = customer marketing, community team] 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Deliver more value for your customers through events,forums, content.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[Collaborators = customer marketing, community marketing]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5" name="Google Shape;355;p42"/>
          <p:cNvSpPr txBox="1"/>
          <p:nvPr/>
        </p:nvSpPr>
        <p:spPr>
          <a:xfrm>
            <a:off x="7513200" y="2734677"/>
            <a:ext cx="1529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Drive the feedback loop for continual improvement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[Collaborators = customer success, product]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6" name="Google Shape;356;p42"/>
          <p:cNvSpPr txBox="1"/>
          <p:nvPr/>
        </p:nvSpPr>
        <p:spPr>
          <a:xfrm>
            <a:off x="7513200" y="4139714"/>
            <a:ext cx="1529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Measure results and deliver feedback to GTM teams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09100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[Collaborators = product, marketing, growth, sales]</a:t>
            </a:r>
            <a:endParaRPr sz="700">
              <a:solidFill>
                <a:srgbClr val="09100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